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333" r:id="rId3"/>
    <p:sldId id="264" r:id="rId4"/>
    <p:sldId id="266" r:id="rId5"/>
    <p:sldId id="267" r:id="rId6"/>
    <p:sldId id="265" r:id="rId7"/>
    <p:sldId id="327" r:id="rId8"/>
    <p:sldId id="328" r:id="rId9"/>
    <p:sldId id="268" r:id="rId10"/>
    <p:sldId id="269" r:id="rId11"/>
    <p:sldId id="270" r:id="rId12"/>
    <p:sldId id="271" r:id="rId13"/>
    <p:sldId id="258" r:id="rId14"/>
    <p:sldId id="256" r:id="rId15"/>
    <p:sldId id="274" r:id="rId16"/>
    <p:sldId id="278" r:id="rId17"/>
    <p:sldId id="276" r:id="rId18"/>
    <p:sldId id="279" r:id="rId19"/>
    <p:sldId id="277" r:id="rId20"/>
    <p:sldId id="280" r:id="rId21"/>
    <p:sldId id="281" r:id="rId22"/>
    <p:sldId id="282" r:id="rId23"/>
    <p:sldId id="284" r:id="rId24"/>
    <p:sldId id="283" r:id="rId25"/>
    <p:sldId id="285" r:id="rId26"/>
    <p:sldId id="286" r:id="rId27"/>
    <p:sldId id="287" r:id="rId28"/>
    <p:sldId id="275" r:id="rId29"/>
    <p:sldId id="289" r:id="rId30"/>
    <p:sldId id="290" r:id="rId31"/>
    <p:sldId id="291" r:id="rId32"/>
    <p:sldId id="293" r:id="rId33"/>
    <p:sldId id="260" r:id="rId34"/>
    <p:sldId id="294" r:id="rId35"/>
    <p:sldId id="295" r:id="rId36"/>
    <p:sldId id="296" r:id="rId37"/>
    <p:sldId id="288" r:id="rId38"/>
    <p:sldId id="298" r:id="rId39"/>
    <p:sldId id="299" r:id="rId40"/>
    <p:sldId id="301" r:id="rId41"/>
    <p:sldId id="300" r:id="rId42"/>
    <p:sldId id="302" r:id="rId43"/>
    <p:sldId id="303" r:id="rId44"/>
    <p:sldId id="304" r:id="rId45"/>
    <p:sldId id="305" r:id="rId46"/>
    <p:sldId id="306" r:id="rId47"/>
    <p:sldId id="307" r:id="rId48"/>
    <p:sldId id="272" r:id="rId49"/>
    <p:sldId id="309" r:id="rId50"/>
    <p:sldId id="310" r:id="rId51"/>
    <p:sldId id="318" r:id="rId52"/>
    <p:sldId id="330" r:id="rId53"/>
    <p:sldId id="311" r:id="rId54"/>
    <p:sldId id="312" r:id="rId55"/>
    <p:sldId id="313" r:id="rId56"/>
    <p:sldId id="314" r:id="rId57"/>
    <p:sldId id="315" r:id="rId58"/>
    <p:sldId id="316" r:id="rId59"/>
    <p:sldId id="317" r:id="rId60"/>
    <p:sldId id="329" r:id="rId61"/>
    <p:sldId id="319" r:id="rId62"/>
    <p:sldId id="297" r:id="rId63"/>
    <p:sldId id="320" r:id="rId64"/>
    <p:sldId id="322" r:id="rId65"/>
    <p:sldId id="321" r:id="rId66"/>
    <p:sldId id="331" r:id="rId67"/>
    <p:sldId id="308" r:id="rId68"/>
    <p:sldId id="323" r:id="rId69"/>
    <p:sldId id="324" r:id="rId70"/>
    <p:sldId id="325" r:id="rId71"/>
    <p:sldId id="326" r:id="rId72"/>
    <p:sldId id="332" r:id="rId7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6" autoAdjust="0"/>
    <p:restoredTop sz="94660"/>
  </p:normalViewPr>
  <p:slideViewPr>
    <p:cSldViewPr snapToGrid="0">
      <p:cViewPr varScale="1">
        <p:scale>
          <a:sx n="144" d="100"/>
          <a:sy n="144" d="100"/>
        </p:scale>
        <p:origin x="84" y="5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550BD-D584-434F-AAD4-64AC9493983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1D8BA291-0FF4-4D63-90D1-5C96E042A29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226363FB-78CA-47BD-BD94-AA12124F4D4E}"/>
              </a:ext>
            </a:extLst>
          </p:cNvPr>
          <p:cNvSpPr>
            <a:spLocks noGrp="1"/>
          </p:cNvSpPr>
          <p:nvPr>
            <p:ph type="dt" sz="half" idx="10"/>
          </p:nvPr>
        </p:nvSpPr>
        <p:spPr/>
        <p:txBody>
          <a:bodyPr/>
          <a:lstStyle/>
          <a:p>
            <a:fld id="{2553144C-E3B8-4B57-9048-1C22FF87EF6B}" type="datetimeFigureOut">
              <a:rPr lang="en-CA" smtClean="0"/>
              <a:t>2019-10-09</a:t>
            </a:fld>
            <a:endParaRPr lang="en-CA"/>
          </a:p>
        </p:txBody>
      </p:sp>
      <p:sp>
        <p:nvSpPr>
          <p:cNvPr id="5" name="Footer Placeholder 4">
            <a:extLst>
              <a:ext uri="{FF2B5EF4-FFF2-40B4-BE49-F238E27FC236}">
                <a16:creationId xmlns:a16="http://schemas.microsoft.com/office/drawing/2014/main" id="{E7303C29-CD6B-44DD-AC34-7FF622AF61E4}"/>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3C0EEB8A-1C7F-4AC4-9B3B-BB73374D9879}"/>
              </a:ext>
            </a:extLst>
          </p:cNvPr>
          <p:cNvSpPr>
            <a:spLocks noGrp="1"/>
          </p:cNvSpPr>
          <p:nvPr>
            <p:ph type="sldNum" sz="quarter" idx="12"/>
          </p:nvPr>
        </p:nvSpPr>
        <p:spPr/>
        <p:txBody>
          <a:bodyPr/>
          <a:lstStyle/>
          <a:p>
            <a:fld id="{D8FBD240-1C62-434C-9523-8632814D70F8}" type="slidenum">
              <a:rPr lang="en-CA" smtClean="0"/>
              <a:t>‹#›</a:t>
            </a:fld>
            <a:endParaRPr lang="en-CA"/>
          </a:p>
        </p:txBody>
      </p:sp>
    </p:spTree>
    <p:extLst>
      <p:ext uri="{BB962C8B-B14F-4D97-AF65-F5344CB8AC3E}">
        <p14:creationId xmlns:p14="http://schemas.microsoft.com/office/powerpoint/2010/main" val="19986134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E0649-0164-4353-9B0B-984723174A08}"/>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498B6058-4141-4A56-A7B1-8F20434C9B4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3398C6EF-540B-4607-9BEF-D9782847AB05}"/>
              </a:ext>
            </a:extLst>
          </p:cNvPr>
          <p:cNvSpPr>
            <a:spLocks noGrp="1"/>
          </p:cNvSpPr>
          <p:nvPr>
            <p:ph type="dt" sz="half" idx="10"/>
          </p:nvPr>
        </p:nvSpPr>
        <p:spPr/>
        <p:txBody>
          <a:bodyPr/>
          <a:lstStyle/>
          <a:p>
            <a:fld id="{2553144C-E3B8-4B57-9048-1C22FF87EF6B}" type="datetimeFigureOut">
              <a:rPr lang="en-CA" smtClean="0"/>
              <a:t>2019-10-09</a:t>
            </a:fld>
            <a:endParaRPr lang="en-CA"/>
          </a:p>
        </p:txBody>
      </p:sp>
      <p:sp>
        <p:nvSpPr>
          <p:cNvPr id="5" name="Footer Placeholder 4">
            <a:extLst>
              <a:ext uri="{FF2B5EF4-FFF2-40B4-BE49-F238E27FC236}">
                <a16:creationId xmlns:a16="http://schemas.microsoft.com/office/drawing/2014/main" id="{A6CDFAC1-58A1-4CE0-8A3A-19E4FC726482}"/>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FE2B3A86-2C2B-44A9-92F0-0D5D5A211988}"/>
              </a:ext>
            </a:extLst>
          </p:cNvPr>
          <p:cNvSpPr>
            <a:spLocks noGrp="1"/>
          </p:cNvSpPr>
          <p:nvPr>
            <p:ph type="sldNum" sz="quarter" idx="12"/>
          </p:nvPr>
        </p:nvSpPr>
        <p:spPr/>
        <p:txBody>
          <a:bodyPr/>
          <a:lstStyle/>
          <a:p>
            <a:fld id="{D8FBD240-1C62-434C-9523-8632814D70F8}" type="slidenum">
              <a:rPr lang="en-CA" smtClean="0"/>
              <a:t>‹#›</a:t>
            </a:fld>
            <a:endParaRPr lang="en-CA"/>
          </a:p>
        </p:txBody>
      </p:sp>
    </p:spTree>
    <p:extLst>
      <p:ext uri="{BB962C8B-B14F-4D97-AF65-F5344CB8AC3E}">
        <p14:creationId xmlns:p14="http://schemas.microsoft.com/office/powerpoint/2010/main" val="34530228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B37D759-9BE6-4CA8-AE45-539056E4D85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BC2C3F15-4629-40F4-8FE7-5455157C2E9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769CCF1C-9221-45FA-8AEE-CC814F1A0B6C}"/>
              </a:ext>
            </a:extLst>
          </p:cNvPr>
          <p:cNvSpPr>
            <a:spLocks noGrp="1"/>
          </p:cNvSpPr>
          <p:nvPr>
            <p:ph type="dt" sz="half" idx="10"/>
          </p:nvPr>
        </p:nvSpPr>
        <p:spPr/>
        <p:txBody>
          <a:bodyPr/>
          <a:lstStyle/>
          <a:p>
            <a:fld id="{2553144C-E3B8-4B57-9048-1C22FF87EF6B}" type="datetimeFigureOut">
              <a:rPr lang="en-CA" smtClean="0"/>
              <a:t>2019-10-09</a:t>
            </a:fld>
            <a:endParaRPr lang="en-CA"/>
          </a:p>
        </p:txBody>
      </p:sp>
      <p:sp>
        <p:nvSpPr>
          <p:cNvPr id="5" name="Footer Placeholder 4">
            <a:extLst>
              <a:ext uri="{FF2B5EF4-FFF2-40B4-BE49-F238E27FC236}">
                <a16:creationId xmlns:a16="http://schemas.microsoft.com/office/drawing/2014/main" id="{9030140C-D272-40A2-A4D0-220201E759AE}"/>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CC2AE6E2-1327-40A4-8D27-2D03D6CABF65}"/>
              </a:ext>
            </a:extLst>
          </p:cNvPr>
          <p:cNvSpPr>
            <a:spLocks noGrp="1"/>
          </p:cNvSpPr>
          <p:nvPr>
            <p:ph type="sldNum" sz="quarter" idx="12"/>
          </p:nvPr>
        </p:nvSpPr>
        <p:spPr/>
        <p:txBody>
          <a:bodyPr/>
          <a:lstStyle/>
          <a:p>
            <a:fld id="{D8FBD240-1C62-434C-9523-8632814D70F8}" type="slidenum">
              <a:rPr lang="en-CA" smtClean="0"/>
              <a:t>‹#›</a:t>
            </a:fld>
            <a:endParaRPr lang="en-CA"/>
          </a:p>
        </p:txBody>
      </p:sp>
    </p:spTree>
    <p:extLst>
      <p:ext uri="{BB962C8B-B14F-4D97-AF65-F5344CB8AC3E}">
        <p14:creationId xmlns:p14="http://schemas.microsoft.com/office/powerpoint/2010/main" val="18441506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A4B42-B0F1-4F5C-BD8D-438022E3397D}"/>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D1E3537D-8F81-4062-AA64-0F4B9B8D900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409AD259-3458-4CBB-8E1A-354DEDEFE6EE}"/>
              </a:ext>
            </a:extLst>
          </p:cNvPr>
          <p:cNvSpPr>
            <a:spLocks noGrp="1"/>
          </p:cNvSpPr>
          <p:nvPr>
            <p:ph type="dt" sz="half" idx="10"/>
          </p:nvPr>
        </p:nvSpPr>
        <p:spPr/>
        <p:txBody>
          <a:bodyPr/>
          <a:lstStyle/>
          <a:p>
            <a:fld id="{2553144C-E3B8-4B57-9048-1C22FF87EF6B}" type="datetimeFigureOut">
              <a:rPr lang="en-CA" smtClean="0"/>
              <a:t>2019-10-09</a:t>
            </a:fld>
            <a:endParaRPr lang="en-CA"/>
          </a:p>
        </p:txBody>
      </p:sp>
      <p:sp>
        <p:nvSpPr>
          <p:cNvPr id="5" name="Footer Placeholder 4">
            <a:extLst>
              <a:ext uri="{FF2B5EF4-FFF2-40B4-BE49-F238E27FC236}">
                <a16:creationId xmlns:a16="http://schemas.microsoft.com/office/drawing/2014/main" id="{BB773710-23E4-4295-85B7-DDCD6E79687E}"/>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0C2A44FC-4606-4578-AA1F-ADF6EC6768A2}"/>
              </a:ext>
            </a:extLst>
          </p:cNvPr>
          <p:cNvSpPr>
            <a:spLocks noGrp="1"/>
          </p:cNvSpPr>
          <p:nvPr>
            <p:ph type="sldNum" sz="quarter" idx="12"/>
          </p:nvPr>
        </p:nvSpPr>
        <p:spPr/>
        <p:txBody>
          <a:bodyPr/>
          <a:lstStyle/>
          <a:p>
            <a:fld id="{D8FBD240-1C62-434C-9523-8632814D70F8}" type="slidenum">
              <a:rPr lang="en-CA" smtClean="0"/>
              <a:t>‹#›</a:t>
            </a:fld>
            <a:endParaRPr lang="en-CA"/>
          </a:p>
        </p:txBody>
      </p:sp>
    </p:spTree>
    <p:extLst>
      <p:ext uri="{BB962C8B-B14F-4D97-AF65-F5344CB8AC3E}">
        <p14:creationId xmlns:p14="http://schemas.microsoft.com/office/powerpoint/2010/main" val="70505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20057A-67A7-4D22-8D81-7C1E4DF6A21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0E888713-5250-4FAF-93AA-4B97230E165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EFC09AD-E961-490F-BC93-12B56DC65E58}"/>
              </a:ext>
            </a:extLst>
          </p:cNvPr>
          <p:cNvSpPr>
            <a:spLocks noGrp="1"/>
          </p:cNvSpPr>
          <p:nvPr>
            <p:ph type="dt" sz="half" idx="10"/>
          </p:nvPr>
        </p:nvSpPr>
        <p:spPr/>
        <p:txBody>
          <a:bodyPr/>
          <a:lstStyle/>
          <a:p>
            <a:fld id="{2553144C-E3B8-4B57-9048-1C22FF87EF6B}" type="datetimeFigureOut">
              <a:rPr lang="en-CA" smtClean="0"/>
              <a:t>2019-10-09</a:t>
            </a:fld>
            <a:endParaRPr lang="en-CA"/>
          </a:p>
        </p:txBody>
      </p:sp>
      <p:sp>
        <p:nvSpPr>
          <p:cNvPr id="5" name="Footer Placeholder 4">
            <a:extLst>
              <a:ext uri="{FF2B5EF4-FFF2-40B4-BE49-F238E27FC236}">
                <a16:creationId xmlns:a16="http://schemas.microsoft.com/office/drawing/2014/main" id="{F80B75D5-78BB-4333-8367-F9F47BEB3C29}"/>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2596C4D8-B5B7-40CD-8818-F321F78F099B}"/>
              </a:ext>
            </a:extLst>
          </p:cNvPr>
          <p:cNvSpPr>
            <a:spLocks noGrp="1"/>
          </p:cNvSpPr>
          <p:nvPr>
            <p:ph type="sldNum" sz="quarter" idx="12"/>
          </p:nvPr>
        </p:nvSpPr>
        <p:spPr/>
        <p:txBody>
          <a:bodyPr/>
          <a:lstStyle/>
          <a:p>
            <a:fld id="{D8FBD240-1C62-434C-9523-8632814D70F8}" type="slidenum">
              <a:rPr lang="en-CA" smtClean="0"/>
              <a:t>‹#›</a:t>
            </a:fld>
            <a:endParaRPr lang="en-CA"/>
          </a:p>
        </p:txBody>
      </p:sp>
    </p:spTree>
    <p:extLst>
      <p:ext uri="{BB962C8B-B14F-4D97-AF65-F5344CB8AC3E}">
        <p14:creationId xmlns:p14="http://schemas.microsoft.com/office/powerpoint/2010/main" val="32808075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25F8F-1665-47CF-B731-60C3DF0CA200}"/>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342DEA8D-3EF7-402C-8476-026EBF29A0A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5B9696C6-FE72-49AC-86F9-A3551048FFA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4D5D27CC-D775-45B3-8818-B88D16F93FEA}"/>
              </a:ext>
            </a:extLst>
          </p:cNvPr>
          <p:cNvSpPr>
            <a:spLocks noGrp="1"/>
          </p:cNvSpPr>
          <p:nvPr>
            <p:ph type="dt" sz="half" idx="10"/>
          </p:nvPr>
        </p:nvSpPr>
        <p:spPr/>
        <p:txBody>
          <a:bodyPr/>
          <a:lstStyle/>
          <a:p>
            <a:fld id="{2553144C-E3B8-4B57-9048-1C22FF87EF6B}" type="datetimeFigureOut">
              <a:rPr lang="en-CA" smtClean="0"/>
              <a:t>2019-10-09</a:t>
            </a:fld>
            <a:endParaRPr lang="en-CA"/>
          </a:p>
        </p:txBody>
      </p:sp>
      <p:sp>
        <p:nvSpPr>
          <p:cNvPr id="6" name="Footer Placeholder 5">
            <a:extLst>
              <a:ext uri="{FF2B5EF4-FFF2-40B4-BE49-F238E27FC236}">
                <a16:creationId xmlns:a16="http://schemas.microsoft.com/office/drawing/2014/main" id="{938F3AE0-BFC0-4B4D-AB05-C895D3CE24E0}"/>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028545D2-C626-49F0-A5F5-2C978EE37B8B}"/>
              </a:ext>
            </a:extLst>
          </p:cNvPr>
          <p:cNvSpPr>
            <a:spLocks noGrp="1"/>
          </p:cNvSpPr>
          <p:nvPr>
            <p:ph type="sldNum" sz="quarter" idx="12"/>
          </p:nvPr>
        </p:nvSpPr>
        <p:spPr/>
        <p:txBody>
          <a:bodyPr/>
          <a:lstStyle/>
          <a:p>
            <a:fld id="{D8FBD240-1C62-434C-9523-8632814D70F8}" type="slidenum">
              <a:rPr lang="en-CA" smtClean="0"/>
              <a:t>‹#›</a:t>
            </a:fld>
            <a:endParaRPr lang="en-CA"/>
          </a:p>
        </p:txBody>
      </p:sp>
    </p:spTree>
    <p:extLst>
      <p:ext uri="{BB962C8B-B14F-4D97-AF65-F5344CB8AC3E}">
        <p14:creationId xmlns:p14="http://schemas.microsoft.com/office/powerpoint/2010/main" val="9601899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CC523A-866A-47CE-978F-5867F591D2A6}"/>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60507E10-A832-40C7-8772-CEF6522AFCB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2804BAE-42E7-4C0E-8D35-F7016FA4D09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678C9648-8985-427D-A104-432E9B9A585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4FEA809-E510-4CB8-A401-C196DA9EBB7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D8C11A99-9A1D-45BD-9710-29C243EC3431}"/>
              </a:ext>
            </a:extLst>
          </p:cNvPr>
          <p:cNvSpPr>
            <a:spLocks noGrp="1"/>
          </p:cNvSpPr>
          <p:nvPr>
            <p:ph type="dt" sz="half" idx="10"/>
          </p:nvPr>
        </p:nvSpPr>
        <p:spPr/>
        <p:txBody>
          <a:bodyPr/>
          <a:lstStyle/>
          <a:p>
            <a:fld id="{2553144C-E3B8-4B57-9048-1C22FF87EF6B}" type="datetimeFigureOut">
              <a:rPr lang="en-CA" smtClean="0"/>
              <a:t>2019-10-09</a:t>
            </a:fld>
            <a:endParaRPr lang="en-CA"/>
          </a:p>
        </p:txBody>
      </p:sp>
      <p:sp>
        <p:nvSpPr>
          <p:cNvPr id="8" name="Footer Placeholder 7">
            <a:extLst>
              <a:ext uri="{FF2B5EF4-FFF2-40B4-BE49-F238E27FC236}">
                <a16:creationId xmlns:a16="http://schemas.microsoft.com/office/drawing/2014/main" id="{41A4BA34-0ABC-4818-9F02-DF720825F47A}"/>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1E206692-BCBD-47E1-8C9F-E953064A48A6}"/>
              </a:ext>
            </a:extLst>
          </p:cNvPr>
          <p:cNvSpPr>
            <a:spLocks noGrp="1"/>
          </p:cNvSpPr>
          <p:nvPr>
            <p:ph type="sldNum" sz="quarter" idx="12"/>
          </p:nvPr>
        </p:nvSpPr>
        <p:spPr/>
        <p:txBody>
          <a:bodyPr/>
          <a:lstStyle/>
          <a:p>
            <a:fld id="{D8FBD240-1C62-434C-9523-8632814D70F8}" type="slidenum">
              <a:rPr lang="en-CA" smtClean="0"/>
              <a:t>‹#›</a:t>
            </a:fld>
            <a:endParaRPr lang="en-CA"/>
          </a:p>
        </p:txBody>
      </p:sp>
    </p:spTree>
    <p:extLst>
      <p:ext uri="{BB962C8B-B14F-4D97-AF65-F5344CB8AC3E}">
        <p14:creationId xmlns:p14="http://schemas.microsoft.com/office/powerpoint/2010/main" val="41457352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22C30-0DE7-4632-918F-BC7EC338FE02}"/>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E9890E33-98D6-4D3D-BB3F-4791C16C877D}"/>
              </a:ext>
            </a:extLst>
          </p:cNvPr>
          <p:cNvSpPr>
            <a:spLocks noGrp="1"/>
          </p:cNvSpPr>
          <p:nvPr>
            <p:ph type="dt" sz="half" idx="10"/>
          </p:nvPr>
        </p:nvSpPr>
        <p:spPr/>
        <p:txBody>
          <a:bodyPr/>
          <a:lstStyle/>
          <a:p>
            <a:fld id="{2553144C-E3B8-4B57-9048-1C22FF87EF6B}" type="datetimeFigureOut">
              <a:rPr lang="en-CA" smtClean="0"/>
              <a:t>2019-10-09</a:t>
            </a:fld>
            <a:endParaRPr lang="en-CA"/>
          </a:p>
        </p:txBody>
      </p:sp>
      <p:sp>
        <p:nvSpPr>
          <p:cNvPr id="4" name="Footer Placeholder 3">
            <a:extLst>
              <a:ext uri="{FF2B5EF4-FFF2-40B4-BE49-F238E27FC236}">
                <a16:creationId xmlns:a16="http://schemas.microsoft.com/office/drawing/2014/main" id="{6C4DC191-0D49-40F3-AF01-ECC1EC990719}"/>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061C5585-3081-4D54-BCD2-AA91C127F420}"/>
              </a:ext>
            </a:extLst>
          </p:cNvPr>
          <p:cNvSpPr>
            <a:spLocks noGrp="1"/>
          </p:cNvSpPr>
          <p:nvPr>
            <p:ph type="sldNum" sz="quarter" idx="12"/>
          </p:nvPr>
        </p:nvSpPr>
        <p:spPr/>
        <p:txBody>
          <a:bodyPr/>
          <a:lstStyle/>
          <a:p>
            <a:fld id="{D8FBD240-1C62-434C-9523-8632814D70F8}" type="slidenum">
              <a:rPr lang="en-CA" smtClean="0"/>
              <a:t>‹#›</a:t>
            </a:fld>
            <a:endParaRPr lang="en-CA"/>
          </a:p>
        </p:txBody>
      </p:sp>
    </p:spTree>
    <p:extLst>
      <p:ext uri="{BB962C8B-B14F-4D97-AF65-F5344CB8AC3E}">
        <p14:creationId xmlns:p14="http://schemas.microsoft.com/office/powerpoint/2010/main" val="33953574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0A7DC3C-AC86-45B1-95B2-7D6701750EAA}"/>
              </a:ext>
            </a:extLst>
          </p:cNvPr>
          <p:cNvSpPr>
            <a:spLocks noGrp="1"/>
          </p:cNvSpPr>
          <p:nvPr>
            <p:ph type="dt" sz="half" idx="10"/>
          </p:nvPr>
        </p:nvSpPr>
        <p:spPr/>
        <p:txBody>
          <a:bodyPr/>
          <a:lstStyle/>
          <a:p>
            <a:fld id="{2553144C-E3B8-4B57-9048-1C22FF87EF6B}" type="datetimeFigureOut">
              <a:rPr lang="en-CA" smtClean="0"/>
              <a:t>2019-10-09</a:t>
            </a:fld>
            <a:endParaRPr lang="en-CA"/>
          </a:p>
        </p:txBody>
      </p:sp>
      <p:sp>
        <p:nvSpPr>
          <p:cNvPr id="3" name="Footer Placeholder 2">
            <a:extLst>
              <a:ext uri="{FF2B5EF4-FFF2-40B4-BE49-F238E27FC236}">
                <a16:creationId xmlns:a16="http://schemas.microsoft.com/office/drawing/2014/main" id="{B7159D3C-0294-4C3D-BDF9-9D0B12BF08E9}"/>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7B09EA01-6F8F-4D98-8F5F-DB89D0D83C31}"/>
              </a:ext>
            </a:extLst>
          </p:cNvPr>
          <p:cNvSpPr>
            <a:spLocks noGrp="1"/>
          </p:cNvSpPr>
          <p:nvPr>
            <p:ph type="sldNum" sz="quarter" idx="12"/>
          </p:nvPr>
        </p:nvSpPr>
        <p:spPr/>
        <p:txBody>
          <a:bodyPr/>
          <a:lstStyle/>
          <a:p>
            <a:fld id="{D8FBD240-1C62-434C-9523-8632814D70F8}" type="slidenum">
              <a:rPr lang="en-CA" smtClean="0"/>
              <a:t>‹#›</a:t>
            </a:fld>
            <a:endParaRPr lang="en-CA"/>
          </a:p>
        </p:txBody>
      </p:sp>
    </p:spTree>
    <p:extLst>
      <p:ext uri="{BB962C8B-B14F-4D97-AF65-F5344CB8AC3E}">
        <p14:creationId xmlns:p14="http://schemas.microsoft.com/office/powerpoint/2010/main" val="29625249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621E3-D485-4D7F-8ACD-7E42747872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7B9E8211-FBE6-4742-B123-482408CA8C8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0DEDA1C9-F14F-4547-B790-9CAC2A2F1B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0B31C8E-AA04-43B9-BBC3-5E00442B5FC3}"/>
              </a:ext>
            </a:extLst>
          </p:cNvPr>
          <p:cNvSpPr>
            <a:spLocks noGrp="1"/>
          </p:cNvSpPr>
          <p:nvPr>
            <p:ph type="dt" sz="half" idx="10"/>
          </p:nvPr>
        </p:nvSpPr>
        <p:spPr/>
        <p:txBody>
          <a:bodyPr/>
          <a:lstStyle/>
          <a:p>
            <a:fld id="{2553144C-E3B8-4B57-9048-1C22FF87EF6B}" type="datetimeFigureOut">
              <a:rPr lang="en-CA" smtClean="0"/>
              <a:t>2019-10-09</a:t>
            </a:fld>
            <a:endParaRPr lang="en-CA"/>
          </a:p>
        </p:txBody>
      </p:sp>
      <p:sp>
        <p:nvSpPr>
          <p:cNvPr id="6" name="Footer Placeholder 5">
            <a:extLst>
              <a:ext uri="{FF2B5EF4-FFF2-40B4-BE49-F238E27FC236}">
                <a16:creationId xmlns:a16="http://schemas.microsoft.com/office/drawing/2014/main" id="{0417AC31-023F-4FB7-916C-683433D327A2}"/>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F2E49127-6357-4104-8E8B-2EE871CADB9F}"/>
              </a:ext>
            </a:extLst>
          </p:cNvPr>
          <p:cNvSpPr>
            <a:spLocks noGrp="1"/>
          </p:cNvSpPr>
          <p:nvPr>
            <p:ph type="sldNum" sz="quarter" idx="12"/>
          </p:nvPr>
        </p:nvSpPr>
        <p:spPr/>
        <p:txBody>
          <a:bodyPr/>
          <a:lstStyle/>
          <a:p>
            <a:fld id="{D8FBD240-1C62-434C-9523-8632814D70F8}" type="slidenum">
              <a:rPr lang="en-CA" smtClean="0"/>
              <a:t>‹#›</a:t>
            </a:fld>
            <a:endParaRPr lang="en-CA"/>
          </a:p>
        </p:txBody>
      </p:sp>
    </p:spTree>
    <p:extLst>
      <p:ext uri="{BB962C8B-B14F-4D97-AF65-F5344CB8AC3E}">
        <p14:creationId xmlns:p14="http://schemas.microsoft.com/office/powerpoint/2010/main" val="7620049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1627F6-C530-46FC-83F5-B5ABC4588D2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94849B96-2009-440A-995D-7CE3754D267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D62C2FEE-5ED1-40E4-82F0-B1D1E6F520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024A9F0-28AF-4494-A9AD-DDE85F893F81}"/>
              </a:ext>
            </a:extLst>
          </p:cNvPr>
          <p:cNvSpPr>
            <a:spLocks noGrp="1"/>
          </p:cNvSpPr>
          <p:nvPr>
            <p:ph type="dt" sz="half" idx="10"/>
          </p:nvPr>
        </p:nvSpPr>
        <p:spPr/>
        <p:txBody>
          <a:bodyPr/>
          <a:lstStyle/>
          <a:p>
            <a:fld id="{2553144C-E3B8-4B57-9048-1C22FF87EF6B}" type="datetimeFigureOut">
              <a:rPr lang="en-CA" smtClean="0"/>
              <a:t>2019-10-09</a:t>
            </a:fld>
            <a:endParaRPr lang="en-CA"/>
          </a:p>
        </p:txBody>
      </p:sp>
      <p:sp>
        <p:nvSpPr>
          <p:cNvPr id="6" name="Footer Placeholder 5">
            <a:extLst>
              <a:ext uri="{FF2B5EF4-FFF2-40B4-BE49-F238E27FC236}">
                <a16:creationId xmlns:a16="http://schemas.microsoft.com/office/drawing/2014/main" id="{99F81A47-1446-4111-A30F-96D7ABC66E49}"/>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8596957B-025F-443A-8A07-1B85C9A439EC}"/>
              </a:ext>
            </a:extLst>
          </p:cNvPr>
          <p:cNvSpPr>
            <a:spLocks noGrp="1"/>
          </p:cNvSpPr>
          <p:nvPr>
            <p:ph type="sldNum" sz="quarter" idx="12"/>
          </p:nvPr>
        </p:nvSpPr>
        <p:spPr/>
        <p:txBody>
          <a:bodyPr/>
          <a:lstStyle/>
          <a:p>
            <a:fld id="{D8FBD240-1C62-434C-9523-8632814D70F8}" type="slidenum">
              <a:rPr lang="en-CA" smtClean="0"/>
              <a:t>‹#›</a:t>
            </a:fld>
            <a:endParaRPr lang="en-CA"/>
          </a:p>
        </p:txBody>
      </p:sp>
    </p:spTree>
    <p:extLst>
      <p:ext uri="{BB962C8B-B14F-4D97-AF65-F5344CB8AC3E}">
        <p14:creationId xmlns:p14="http://schemas.microsoft.com/office/powerpoint/2010/main" val="20262628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4B5262F-0677-422F-B03B-12B3B5DC77F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861BA93A-527B-46C9-911F-79EF9C4A8A3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C5E2A1DA-2A8D-41C5-A358-BCE20C9766F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53144C-E3B8-4B57-9048-1C22FF87EF6B}" type="datetimeFigureOut">
              <a:rPr lang="en-CA" smtClean="0"/>
              <a:t>2019-10-09</a:t>
            </a:fld>
            <a:endParaRPr lang="en-CA"/>
          </a:p>
        </p:txBody>
      </p:sp>
      <p:sp>
        <p:nvSpPr>
          <p:cNvPr id="5" name="Footer Placeholder 4">
            <a:extLst>
              <a:ext uri="{FF2B5EF4-FFF2-40B4-BE49-F238E27FC236}">
                <a16:creationId xmlns:a16="http://schemas.microsoft.com/office/drawing/2014/main" id="{6AE56BD8-9052-4A54-A5D6-9B6359A1789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11660D73-FA46-4E03-93F4-E0C2DC73124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FBD240-1C62-434C-9523-8632814D70F8}" type="slidenum">
              <a:rPr lang="en-CA" smtClean="0"/>
              <a:t>‹#›</a:t>
            </a:fld>
            <a:endParaRPr lang="en-CA"/>
          </a:p>
        </p:txBody>
      </p:sp>
    </p:spTree>
    <p:extLst>
      <p:ext uri="{BB962C8B-B14F-4D97-AF65-F5344CB8AC3E}">
        <p14:creationId xmlns:p14="http://schemas.microsoft.com/office/powerpoint/2010/main" val="6152727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jp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jp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2.xml"/><Relationship Id="rId1" Type="http://schemas.openxmlformats.org/officeDocument/2006/relationships/video" Target="https://player.vimeo.com/video/330619912?app_id=122963"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jp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2.xml"/><Relationship Id="rId1" Type="http://schemas.openxmlformats.org/officeDocument/2006/relationships/video" Target="https://player.vimeo.com/video/145334145?app_id=122963"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0675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72254-BF6B-4E45-A074-4667A7A64F49}"/>
              </a:ext>
            </a:extLst>
          </p:cNvPr>
          <p:cNvSpPr>
            <a:spLocks noGrp="1"/>
          </p:cNvSpPr>
          <p:nvPr>
            <p:ph type="ctrTitle"/>
          </p:nvPr>
        </p:nvSpPr>
        <p:spPr>
          <a:xfrm>
            <a:off x="711201" y="432906"/>
            <a:ext cx="10588486" cy="905564"/>
          </a:xfrm>
          <a:effectLst>
            <a:outerShdw blurRad="50800" dist="38100" dir="2700000" algn="tl" rotWithShape="0">
              <a:prstClr val="black">
                <a:alpha val="40000"/>
              </a:prstClr>
            </a:outerShdw>
          </a:effectLst>
        </p:spPr>
        <p:txBody>
          <a:bodyPr>
            <a:noAutofit/>
          </a:bodyPr>
          <a:lstStyle/>
          <a:p>
            <a:r>
              <a:rPr lang="en-CA" sz="4400" dirty="0">
                <a:solidFill>
                  <a:schemeClr val="accent4"/>
                </a:solidFill>
                <a:latin typeface="Open Sans Extrabold" panose="020B0906030804020204" pitchFamily="34" charset="0"/>
                <a:ea typeface="Open Sans Extrabold" panose="020B0906030804020204" pitchFamily="34" charset="0"/>
                <a:cs typeface="Open Sans Extrabold" panose="020B0906030804020204" pitchFamily="34" charset="0"/>
              </a:rPr>
              <a:t>THE KEY TO INTERPRETING THE LAW</a:t>
            </a:r>
          </a:p>
        </p:txBody>
      </p:sp>
      <p:sp>
        <p:nvSpPr>
          <p:cNvPr id="3" name="Subtitle 2">
            <a:extLst>
              <a:ext uri="{FF2B5EF4-FFF2-40B4-BE49-F238E27FC236}">
                <a16:creationId xmlns:a16="http://schemas.microsoft.com/office/drawing/2014/main" id="{39B37E27-FBA3-4F65-8DAF-A9A040EFA406}"/>
              </a:ext>
            </a:extLst>
          </p:cNvPr>
          <p:cNvSpPr>
            <a:spLocks noGrp="1"/>
          </p:cNvSpPr>
          <p:nvPr>
            <p:ph type="subTitle" idx="1"/>
          </p:nvPr>
        </p:nvSpPr>
        <p:spPr>
          <a:xfrm>
            <a:off x="2103120" y="1488441"/>
            <a:ext cx="9002202" cy="1833879"/>
          </a:xfrm>
          <a:effectLst>
            <a:outerShdw blurRad="50800" dist="38100" dir="2700000" algn="tl" rotWithShape="0">
              <a:prstClr val="black">
                <a:alpha val="40000"/>
              </a:prstClr>
            </a:outerShdw>
          </a:effectLst>
        </p:spPr>
        <p:txBody>
          <a:bodyPr>
            <a:noAutofit/>
          </a:bodyPr>
          <a:lstStyle/>
          <a:p>
            <a:pPr algn="l"/>
            <a:r>
              <a:rPr lang="en-CA" sz="2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Turn to Luke 24</a:t>
            </a:r>
          </a:p>
        </p:txBody>
      </p:sp>
      <p:pic>
        <p:nvPicPr>
          <p:cNvPr id="6" name="Picture 5" descr="A close up of a logo&#10;&#10;Description automatically generated">
            <a:extLst>
              <a:ext uri="{FF2B5EF4-FFF2-40B4-BE49-F238E27FC236}">
                <a16:creationId xmlns:a16="http://schemas.microsoft.com/office/drawing/2014/main" id="{485275B2-CCBD-4E9D-8BDE-E1CA76D30E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8441" y="1488441"/>
            <a:ext cx="1094679" cy="1107815"/>
          </a:xfrm>
          <a:prstGeom prst="rect">
            <a:avLst/>
          </a:prstGeom>
        </p:spPr>
      </p:pic>
      <p:pic>
        <p:nvPicPr>
          <p:cNvPr id="1026" name="Picture 2" descr="Image result for jigsaw puzzle box">
            <a:extLst>
              <a:ext uri="{FF2B5EF4-FFF2-40B4-BE49-F238E27FC236}">
                <a16:creationId xmlns:a16="http://schemas.microsoft.com/office/drawing/2014/main" id="{B0A8DA32-072C-4173-967C-AFE1A75A24E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37857" y="2080453"/>
            <a:ext cx="5516286" cy="43446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5024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72254-BF6B-4E45-A074-4667A7A64F49}"/>
              </a:ext>
            </a:extLst>
          </p:cNvPr>
          <p:cNvSpPr>
            <a:spLocks noGrp="1"/>
          </p:cNvSpPr>
          <p:nvPr>
            <p:ph type="ctrTitle"/>
          </p:nvPr>
        </p:nvSpPr>
        <p:spPr>
          <a:xfrm>
            <a:off x="711201" y="432906"/>
            <a:ext cx="10588486" cy="905564"/>
          </a:xfrm>
          <a:effectLst>
            <a:outerShdw blurRad="50800" dist="38100" dir="2700000" algn="tl" rotWithShape="0">
              <a:prstClr val="black">
                <a:alpha val="40000"/>
              </a:prstClr>
            </a:outerShdw>
          </a:effectLst>
        </p:spPr>
        <p:txBody>
          <a:bodyPr>
            <a:noAutofit/>
          </a:bodyPr>
          <a:lstStyle/>
          <a:p>
            <a:r>
              <a:rPr lang="en-CA" sz="4400" dirty="0">
                <a:solidFill>
                  <a:schemeClr val="accent4"/>
                </a:solidFill>
                <a:latin typeface="Open Sans Extrabold" panose="020B0906030804020204" pitchFamily="34" charset="0"/>
                <a:ea typeface="Open Sans Extrabold" panose="020B0906030804020204" pitchFamily="34" charset="0"/>
                <a:cs typeface="Open Sans Extrabold" panose="020B0906030804020204" pitchFamily="34" charset="0"/>
              </a:rPr>
              <a:t>THE KEY TO INTERPRETING THE LAW</a:t>
            </a:r>
          </a:p>
        </p:txBody>
      </p:sp>
      <p:sp>
        <p:nvSpPr>
          <p:cNvPr id="3" name="Subtitle 2">
            <a:extLst>
              <a:ext uri="{FF2B5EF4-FFF2-40B4-BE49-F238E27FC236}">
                <a16:creationId xmlns:a16="http://schemas.microsoft.com/office/drawing/2014/main" id="{39B37E27-FBA3-4F65-8DAF-A9A040EFA406}"/>
              </a:ext>
            </a:extLst>
          </p:cNvPr>
          <p:cNvSpPr>
            <a:spLocks noGrp="1"/>
          </p:cNvSpPr>
          <p:nvPr>
            <p:ph type="subTitle" idx="1"/>
          </p:nvPr>
        </p:nvSpPr>
        <p:spPr>
          <a:xfrm>
            <a:off x="2386074" y="1488441"/>
            <a:ext cx="8719248" cy="2224101"/>
          </a:xfrm>
          <a:effectLst>
            <a:outerShdw blurRad="50800" dist="38100" dir="2700000" algn="tl" rotWithShape="0">
              <a:prstClr val="black">
                <a:alpha val="40000"/>
              </a:prstClr>
            </a:outerShdw>
          </a:effectLst>
        </p:spPr>
        <p:txBody>
          <a:bodyPr>
            <a:noAutofit/>
          </a:bodyPr>
          <a:lstStyle/>
          <a:p>
            <a:pPr algn="l"/>
            <a:r>
              <a:rPr lang="en-CA"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t>“O foolish ones, and slow of heart to believe all that the prophets have spoken! Was it not necessary that the Christ should suffer these things and enter into his glory?” </a:t>
            </a:r>
          </a:p>
          <a:p>
            <a:pPr algn="l"/>
            <a:r>
              <a:rPr lang="en-CA" sz="2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(Luke 24:25)</a:t>
            </a:r>
          </a:p>
        </p:txBody>
      </p:sp>
      <p:pic>
        <p:nvPicPr>
          <p:cNvPr id="6" name="Picture 5" descr="A close up of a logo&#10;&#10;Description automatically generated">
            <a:extLst>
              <a:ext uri="{FF2B5EF4-FFF2-40B4-BE49-F238E27FC236}">
                <a16:creationId xmlns:a16="http://schemas.microsoft.com/office/drawing/2014/main" id="{485275B2-CCBD-4E9D-8BDE-E1CA76D30E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8441" y="1488441"/>
            <a:ext cx="1094679" cy="1107815"/>
          </a:xfrm>
          <a:prstGeom prst="rect">
            <a:avLst/>
          </a:prstGeom>
        </p:spPr>
      </p:pic>
    </p:spTree>
    <p:extLst>
      <p:ext uri="{BB962C8B-B14F-4D97-AF65-F5344CB8AC3E}">
        <p14:creationId xmlns:p14="http://schemas.microsoft.com/office/powerpoint/2010/main" val="3866864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72254-BF6B-4E45-A074-4667A7A64F49}"/>
              </a:ext>
            </a:extLst>
          </p:cNvPr>
          <p:cNvSpPr>
            <a:spLocks noGrp="1"/>
          </p:cNvSpPr>
          <p:nvPr>
            <p:ph type="ctrTitle"/>
          </p:nvPr>
        </p:nvSpPr>
        <p:spPr>
          <a:xfrm>
            <a:off x="711201" y="432906"/>
            <a:ext cx="10588486" cy="905564"/>
          </a:xfrm>
          <a:effectLst>
            <a:outerShdw blurRad="50800" dist="38100" dir="2700000" algn="tl" rotWithShape="0">
              <a:prstClr val="black">
                <a:alpha val="40000"/>
              </a:prstClr>
            </a:outerShdw>
          </a:effectLst>
        </p:spPr>
        <p:txBody>
          <a:bodyPr>
            <a:noAutofit/>
          </a:bodyPr>
          <a:lstStyle/>
          <a:p>
            <a:r>
              <a:rPr lang="en-CA" sz="4400" dirty="0">
                <a:solidFill>
                  <a:schemeClr val="accent4"/>
                </a:solidFill>
                <a:latin typeface="Open Sans Extrabold" panose="020B0906030804020204" pitchFamily="34" charset="0"/>
                <a:ea typeface="Open Sans Extrabold" panose="020B0906030804020204" pitchFamily="34" charset="0"/>
                <a:cs typeface="Open Sans Extrabold" panose="020B0906030804020204" pitchFamily="34" charset="0"/>
              </a:rPr>
              <a:t>THE KEY TO INTERPRETING THE LAW</a:t>
            </a:r>
          </a:p>
        </p:txBody>
      </p:sp>
      <p:sp>
        <p:nvSpPr>
          <p:cNvPr id="3" name="Subtitle 2">
            <a:extLst>
              <a:ext uri="{FF2B5EF4-FFF2-40B4-BE49-F238E27FC236}">
                <a16:creationId xmlns:a16="http://schemas.microsoft.com/office/drawing/2014/main" id="{39B37E27-FBA3-4F65-8DAF-A9A040EFA406}"/>
              </a:ext>
            </a:extLst>
          </p:cNvPr>
          <p:cNvSpPr>
            <a:spLocks noGrp="1"/>
          </p:cNvSpPr>
          <p:nvPr>
            <p:ph type="subTitle" idx="1"/>
          </p:nvPr>
        </p:nvSpPr>
        <p:spPr>
          <a:xfrm>
            <a:off x="2386074" y="1488441"/>
            <a:ext cx="8719248" cy="1549094"/>
          </a:xfrm>
          <a:effectLst>
            <a:outerShdw blurRad="50800" dist="38100" dir="2700000" algn="tl" rotWithShape="0">
              <a:prstClr val="black">
                <a:alpha val="40000"/>
              </a:prstClr>
            </a:outerShdw>
          </a:effectLst>
        </p:spPr>
        <p:txBody>
          <a:bodyPr>
            <a:noAutofit/>
          </a:bodyPr>
          <a:lstStyle/>
          <a:p>
            <a:pPr algn="l"/>
            <a:r>
              <a:rPr lang="en-CA"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t>“And beginning with Moses and all the Prophets, he interpreted to them in all the Scriptures the things concerning himself.” (v.26)</a:t>
            </a:r>
          </a:p>
        </p:txBody>
      </p:sp>
      <p:pic>
        <p:nvPicPr>
          <p:cNvPr id="6" name="Picture 5" descr="A close up of a logo&#10;&#10;Description automatically generated">
            <a:extLst>
              <a:ext uri="{FF2B5EF4-FFF2-40B4-BE49-F238E27FC236}">
                <a16:creationId xmlns:a16="http://schemas.microsoft.com/office/drawing/2014/main" id="{485275B2-CCBD-4E9D-8BDE-E1CA76D30E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8441" y="1488441"/>
            <a:ext cx="1094679" cy="1107815"/>
          </a:xfrm>
          <a:prstGeom prst="rect">
            <a:avLst/>
          </a:prstGeom>
        </p:spPr>
      </p:pic>
      <p:sp>
        <p:nvSpPr>
          <p:cNvPr id="5" name="Title 1">
            <a:extLst>
              <a:ext uri="{FF2B5EF4-FFF2-40B4-BE49-F238E27FC236}">
                <a16:creationId xmlns:a16="http://schemas.microsoft.com/office/drawing/2014/main" id="{C2E37E8C-8DCC-463B-B134-C46C8EA24F17}"/>
              </a:ext>
            </a:extLst>
          </p:cNvPr>
          <p:cNvSpPr txBox="1">
            <a:spLocks/>
          </p:cNvSpPr>
          <p:nvPr/>
        </p:nvSpPr>
        <p:spPr>
          <a:xfrm>
            <a:off x="801757" y="4046682"/>
            <a:ext cx="10588486" cy="905564"/>
          </a:xfrm>
          <a:prstGeom prst="rect">
            <a:avLst/>
          </a:prstGeom>
          <a:effectLst>
            <a:outerShdw blurRad="50800" dist="38100" dir="2700000" algn="tl" rotWithShape="0">
              <a:prstClr val="black">
                <a:alpha val="40000"/>
              </a:prstClr>
            </a:outerShdw>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CA" dirty="0">
                <a:solidFill>
                  <a:schemeClr val="accent4"/>
                </a:solidFill>
                <a:latin typeface="Open Sans Extrabold" panose="020B0906030804020204" pitchFamily="34" charset="0"/>
                <a:ea typeface="Open Sans Extrabold" panose="020B0906030804020204" pitchFamily="34" charset="0"/>
                <a:cs typeface="Open Sans Extrabold" panose="020B0906030804020204" pitchFamily="34" charset="0"/>
              </a:rPr>
              <a:t>CHRIST IS THE KEY!</a:t>
            </a:r>
          </a:p>
        </p:txBody>
      </p:sp>
    </p:spTree>
    <p:extLst>
      <p:ext uri="{BB962C8B-B14F-4D97-AF65-F5344CB8AC3E}">
        <p14:creationId xmlns:p14="http://schemas.microsoft.com/office/powerpoint/2010/main" val="559325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72254-BF6B-4E45-A074-4667A7A64F49}"/>
              </a:ext>
            </a:extLst>
          </p:cNvPr>
          <p:cNvSpPr>
            <a:spLocks noGrp="1"/>
          </p:cNvSpPr>
          <p:nvPr>
            <p:ph type="ctrTitle"/>
          </p:nvPr>
        </p:nvSpPr>
        <p:spPr>
          <a:xfrm>
            <a:off x="671445" y="775811"/>
            <a:ext cx="10588486" cy="724453"/>
          </a:xfrm>
          <a:effectLst>
            <a:outerShdw blurRad="50800" dist="38100" dir="2700000" algn="tl" rotWithShape="0">
              <a:prstClr val="black">
                <a:alpha val="40000"/>
              </a:prstClr>
            </a:outerShdw>
          </a:effectLst>
        </p:spPr>
        <p:txBody>
          <a:bodyPr>
            <a:normAutofit/>
          </a:bodyPr>
          <a:lstStyle/>
          <a:p>
            <a:pPr algn="l"/>
            <a:r>
              <a:rPr lang="en-CA" sz="4000" dirty="0">
                <a:solidFill>
                  <a:schemeClr val="accent4"/>
                </a:solidFill>
                <a:latin typeface="Open Sans Extrabold" panose="020B0906030804020204" pitchFamily="34" charset="0"/>
                <a:ea typeface="Open Sans Extrabold" panose="020B0906030804020204" pitchFamily="34" charset="0"/>
                <a:cs typeface="Open Sans Extrabold" panose="020B0906030804020204" pitchFamily="34" charset="0"/>
              </a:rPr>
              <a:t>Threefold task to understand the LAW:</a:t>
            </a:r>
          </a:p>
        </p:txBody>
      </p:sp>
      <p:sp>
        <p:nvSpPr>
          <p:cNvPr id="3" name="Subtitle 2">
            <a:extLst>
              <a:ext uri="{FF2B5EF4-FFF2-40B4-BE49-F238E27FC236}">
                <a16:creationId xmlns:a16="http://schemas.microsoft.com/office/drawing/2014/main" id="{39B37E27-FBA3-4F65-8DAF-A9A040EFA406}"/>
              </a:ext>
            </a:extLst>
          </p:cNvPr>
          <p:cNvSpPr>
            <a:spLocks noGrp="1"/>
          </p:cNvSpPr>
          <p:nvPr>
            <p:ph type="subTitle" idx="1"/>
          </p:nvPr>
        </p:nvSpPr>
        <p:spPr>
          <a:xfrm>
            <a:off x="856974" y="1791812"/>
            <a:ext cx="10261031" cy="4898886"/>
          </a:xfrm>
          <a:effectLst>
            <a:outerShdw blurRad="50800" dist="38100" dir="2700000" algn="tl" rotWithShape="0">
              <a:prstClr val="black">
                <a:alpha val="40000"/>
              </a:prstClr>
            </a:outerShdw>
          </a:effectLst>
        </p:spPr>
        <p:txBody>
          <a:bodyPr>
            <a:noAutofit/>
          </a:bodyPr>
          <a:lstStyle/>
          <a:p>
            <a:pPr marL="514350" indent="-514350" algn="l">
              <a:spcAft>
                <a:spcPts val="3000"/>
              </a:spcAft>
              <a:buFont typeface="+mj-lt"/>
              <a:buAutoNum type="arabicPeriod"/>
            </a:pPr>
            <a:r>
              <a:rPr lang="en-CA" sz="3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In its own historical </a:t>
            </a:r>
            <a:r>
              <a:rPr lang="en-CA" sz="3200" b="1" u="sng" dirty="0">
                <a:solidFill>
                  <a:schemeClr val="accent4"/>
                </a:solidFill>
                <a:latin typeface="Open Sans" panose="020B0606030504020204" pitchFamily="34" charset="0"/>
                <a:ea typeface="Open Sans" panose="020B0606030504020204" pitchFamily="34" charset="0"/>
                <a:cs typeface="Open Sans" panose="020B0606030504020204" pitchFamily="34" charset="0"/>
              </a:rPr>
              <a:t>context</a:t>
            </a:r>
            <a:r>
              <a:rPr lang="en-CA" sz="3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CA" sz="3200" dirty="0">
                <a:solidFill>
                  <a:schemeClr val="bg1"/>
                </a:solidFill>
                <a:latin typeface="Open Sans" panose="020B0606030504020204" pitchFamily="34" charset="0"/>
                <a:ea typeface="Open Sans" panose="020B0606030504020204" pitchFamily="34" charset="0"/>
                <a:cs typeface="Open Sans" panose="020B0606030504020204" pitchFamily="34" charset="0"/>
              </a:rPr>
              <a:t>- what would it have meant to the original recipients?</a:t>
            </a:r>
          </a:p>
          <a:p>
            <a:pPr marL="514350" indent="-514350" algn="l">
              <a:spcAft>
                <a:spcPts val="3000"/>
              </a:spcAft>
              <a:buFont typeface="+mj-lt"/>
              <a:buAutoNum type="arabicPeriod"/>
            </a:pPr>
            <a:r>
              <a:rPr lang="en-CA" sz="3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As the beginning of God’s Story of </a:t>
            </a:r>
            <a:r>
              <a:rPr lang="en-CA" sz="3200" b="1" u="sng" dirty="0">
                <a:solidFill>
                  <a:schemeClr val="accent4"/>
                </a:solidFill>
                <a:latin typeface="Open Sans" panose="020B0606030504020204" pitchFamily="34" charset="0"/>
                <a:ea typeface="Open Sans" panose="020B0606030504020204" pitchFamily="34" charset="0"/>
                <a:cs typeface="Open Sans" panose="020B0606030504020204" pitchFamily="34" charset="0"/>
              </a:rPr>
              <a:t>Redemption</a:t>
            </a:r>
            <a:r>
              <a:rPr lang="en-CA" sz="3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CA" sz="3200" dirty="0">
                <a:solidFill>
                  <a:schemeClr val="bg1"/>
                </a:solidFill>
                <a:latin typeface="Open Sans" panose="020B0606030504020204" pitchFamily="34" charset="0"/>
                <a:ea typeface="Open Sans" panose="020B0606030504020204" pitchFamily="34" charset="0"/>
                <a:cs typeface="Open Sans" panose="020B0606030504020204" pitchFamily="34" charset="0"/>
              </a:rPr>
              <a:t>- which the New Testament completes.</a:t>
            </a:r>
          </a:p>
          <a:p>
            <a:pPr marL="514350" indent="-514350" algn="l">
              <a:spcAft>
                <a:spcPts val="3000"/>
              </a:spcAft>
              <a:buFont typeface="+mj-lt"/>
              <a:buAutoNum type="arabicPeriod"/>
            </a:pPr>
            <a:r>
              <a:rPr lang="en-CA" sz="3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In our context </a:t>
            </a:r>
            <a:r>
              <a:rPr lang="en-CA" sz="3200" dirty="0">
                <a:solidFill>
                  <a:schemeClr val="bg1"/>
                </a:solidFill>
                <a:latin typeface="Open Sans" panose="020B0606030504020204" pitchFamily="34" charset="0"/>
                <a:ea typeface="Open Sans" panose="020B0606030504020204" pitchFamily="34" charset="0"/>
                <a:cs typeface="Open Sans" panose="020B0606030504020204" pitchFamily="34" charset="0"/>
              </a:rPr>
              <a:t>- how do we obey and apply God’s word to ourselves today?</a:t>
            </a:r>
          </a:p>
        </p:txBody>
      </p:sp>
    </p:spTree>
    <p:extLst>
      <p:ext uri="{BB962C8B-B14F-4D97-AF65-F5344CB8AC3E}">
        <p14:creationId xmlns:p14="http://schemas.microsoft.com/office/powerpoint/2010/main" val="3117038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72254-BF6B-4E45-A074-4667A7A64F49}"/>
              </a:ext>
            </a:extLst>
          </p:cNvPr>
          <p:cNvSpPr>
            <a:spLocks noGrp="1"/>
          </p:cNvSpPr>
          <p:nvPr>
            <p:ph type="ctrTitle"/>
          </p:nvPr>
        </p:nvSpPr>
        <p:spPr>
          <a:xfrm>
            <a:off x="711201" y="432905"/>
            <a:ext cx="10588486" cy="1731617"/>
          </a:xfrm>
          <a:effectLst>
            <a:outerShdw blurRad="50800" dist="38100" dir="2700000" algn="tl" rotWithShape="0">
              <a:prstClr val="black">
                <a:alpha val="40000"/>
              </a:prstClr>
            </a:outerShdw>
          </a:effectLst>
        </p:spPr>
        <p:txBody>
          <a:bodyPr>
            <a:noAutofit/>
          </a:bodyPr>
          <a:lstStyle/>
          <a:p>
            <a:r>
              <a:rPr lang="en-CA" sz="8000" dirty="0">
                <a:solidFill>
                  <a:schemeClr val="accent4"/>
                </a:solidFill>
                <a:latin typeface="Open Sans Extrabold" panose="020B0906030804020204" pitchFamily="34" charset="0"/>
                <a:ea typeface="Open Sans Extrabold" panose="020B0906030804020204" pitchFamily="34" charset="0"/>
                <a:cs typeface="Open Sans Extrabold" panose="020B0906030804020204" pitchFamily="34" charset="0"/>
              </a:rPr>
              <a:t>STOP &amp; PRAY</a:t>
            </a:r>
          </a:p>
        </p:txBody>
      </p:sp>
      <p:pic>
        <p:nvPicPr>
          <p:cNvPr id="8" name="Picture 7" descr="A close up of a logo&#10;&#10;Description automatically generated">
            <a:extLst>
              <a:ext uri="{FF2B5EF4-FFF2-40B4-BE49-F238E27FC236}">
                <a16:creationId xmlns:a16="http://schemas.microsoft.com/office/drawing/2014/main" id="{1CAE688B-7E38-4D74-9DE5-6FAB050A75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52954" y="2602948"/>
            <a:ext cx="2389968" cy="2389968"/>
          </a:xfrm>
          <a:prstGeom prst="rect">
            <a:avLst/>
          </a:prstGeom>
        </p:spPr>
      </p:pic>
    </p:spTree>
    <p:extLst>
      <p:ext uri="{BB962C8B-B14F-4D97-AF65-F5344CB8AC3E}">
        <p14:creationId xmlns:p14="http://schemas.microsoft.com/office/powerpoint/2010/main" val="2584717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72254-BF6B-4E45-A074-4667A7A64F49}"/>
              </a:ext>
            </a:extLst>
          </p:cNvPr>
          <p:cNvSpPr>
            <a:spLocks noGrp="1"/>
          </p:cNvSpPr>
          <p:nvPr>
            <p:ph type="ctrTitle"/>
          </p:nvPr>
        </p:nvSpPr>
        <p:spPr>
          <a:xfrm>
            <a:off x="711200" y="432905"/>
            <a:ext cx="10681251" cy="2495825"/>
          </a:xfrm>
          <a:effectLst>
            <a:outerShdw blurRad="50800" dist="38100" dir="2700000" algn="tl" rotWithShape="0">
              <a:prstClr val="black">
                <a:alpha val="40000"/>
              </a:prstClr>
            </a:outerShdw>
          </a:effectLst>
        </p:spPr>
        <p:txBody>
          <a:bodyPr>
            <a:noAutofit/>
          </a:bodyPr>
          <a:lstStyle/>
          <a:p>
            <a:r>
              <a:rPr lang="en-CA" sz="8000" dirty="0">
                <a:solidFill>
                  <a:schemeClr val="accent4"/>
                </a:solidFill>
                <a:latin typeface="Open Sans Extrabold" panose="020B0906030804020204" pitchFamily="34" charset="0"/>
                <a:ea typeface="Open Sans Extrabold" panose="020B0906030804020204" pitchFamily="34" charset="0"/>
                <a:cs typeface="Open Sans Extrabold" panose="020B0906030804020204" pitchFamily="34" charset="0"/>
              </a:rPr>
              <a:t>THE PENTATEUCH:</a:t>
            </a:r>
            <a:br>
              <a:rPr lang="en-CA" sz="8000" dirty="0">
                <a:solidFill>
                  <a:schemeClr val="accent4"/>
                </a:solidFill>
                <a:latin typeface="Open Sans Extrabold" panose="020B0906030804020204" pitchFamily="34" charset="0"/>
                <a:ea typeface="Open Sans Extrabold" panose="020B0906030804020204" pitchFamily="34" charset="0"/>
                <a:cs typeface="Open Sans Extrabold" panose="020B0906030804020204" pitchFamily="34" charset="0"/>
              </a:rPr>
            </a:br>
            <a:r>
              <a:rPr lang="en-CA" sz="4800" dirty="0">
                <a:solidFill>
                  <a:schemeClr val="accent4"/>
                </a:solidFill>
                <a:latin typeface="Open Sans Extrabold" panose="020B0906030804020204" pitchFamily="34" charset="0"/>
                <a:ea typeface="Open Sans Extrabold" panose="020B0906030804020204" pitchFamily="34" charset="0"/>
                <a:cs typeface="Open Sans Extrabold" panose="020B0906030804020204" pitchFamily="34" charset="0"/>
              </a:rPr>
              <a:t>Creation to Abrahamic Covenant</a:t>
            </a:r>
            <a:endParaRPr lang="en-CA" sz="8000" dirty="0">
              <a:solidFill>
                <a:schemeClr val="accent4"/>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pic>
        <p:nvPicPr>
          <p:cNvPr id="4" name="Picture 3" descr="A close up of a logo&#10;&#10;Description automatically generated">
            <a:extLst>
              <a:ext uri="{FF2B5EF4-FFF2-40B4-BE49-F238E27FC236}">
                <a16:creationId xmlns:a16="http://schemas.microsoft.com/office/drawing/2014/main" id="{478C1482-E37D-439E-B53A-826DAA3F44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75150" y="3527594"/>
            <a:ext cx="2064823" cy="2064823"/>
          </a:xfrm>
          <a:prstGeom prst="rect">
            <a:avLst/>
          </a:prstGeom>
        </p:spPr>
      </p:pic>
      <p:pic>
        <p:nvPicPr>
          <p:cNvPr id="6" name="Picture 5" descr="A close up of a logo&#10;&#10;Description automatically generated">
            <a:extLst>
              <a:ext uri="{FF2B5EF4-FFF2-40B4-BE49-F238E27FC236}">
                <a16:creationId xmlns:a16="http://schemas.microsoft.com/office/drawing/2014/main" id="{2EFC2219-627A-42EB-AD6F-AE751B2CE1B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95296" y="3527595"/>
            <a:ext cx="2064824" cy="2064824"/>
          </a:xfrm>
          <a:prstGeom prst="rect">
            <a:avLst/>
          </a:prstGeom>
        </p:spPr>
      </p:pic>
      <p:sp>
        <p:nvSpPr>
          <p:cNvPr id="7" name="Arrow: Right 6">
            <a:extLst>
              <a:ext uri="{FF2B5EF4-FFF2-40B4-BE49-F238E27FC236}">
                <a16:creationId xmlns:a16="http://schemas.microsoft.com/office/drawing/2014/main" id="{B3B7CE61-3EE4-4F18-8E75-CDE6F20E3420}"/>
              </a:ext>
            </a:extLst>
          </p:cNvPr>
          <p:cNvSpPr/>
          <p:nvPr/>
        </p:nvSpPr>
        <p:spPr>
          <a:xfrm>
            <a:off x="5155209" y="4124892"/>
            <a:ext cx="1506331" cy="870226"/>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3081458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72254-BF6B-4E45-A074-4667A7A64F49}"/>
              </a:ext>
            </a:extLst>
          </p:cNvPr>
          <p:cNvSpPr>
            <a:spLocks noGrp="1"/>
          </p:cNvSpPr>
          <p:nvPr>
            <p:ph type="ctrTitle"/>
          </p:nvPr>
        </p:nvSpPr>
        <p:spPr>
          <a:xfrm>
            <a:off x="1789043" y="278295"/>
            <a:ext cx="9510644" cy="1104349"/>
          </a:xfrm>
          <a:effectLst>
            <a:outerShdw blurRad="50800" dist="38100" dir="2700000" algn="tl" rotWithShape="0">
              <a:prstClr val="black">
                <a:alpha val="40000"/>
              </a:prstClr>
            </a:outerShdw>
          </a:effectLst>
        </p:spPr>
        <p:txBody>
          <a:bodyPr>
            <a:normAutofit/>
          </a:bodyPr>
          <a:lstStyle/>
          <a:p>
            <a:pPr algn="l"/>
            <a:r>
              <a:rPr lang="en-CA" sz="7200" dirty="0">
                <a:solidFill>
                  <a:schemeClr val="accent4"/>
                </a:solidFill>
                <a:latin typeface="Open Sans Extrabold" panose="020B0906030804020204" pitchFamily="34" charset="0"/>
                <a:ea typeface="Open Sans Extrabold" panose="020B0906030804020204" pitchFamily="34" charset="0"/>
                <a:cs typeface="Open Sans Extrabold" panose="020B0906030804020204" pitchFamily="34" charset="0"/>
              </a:rPr>
              <a:t>PENTATEUCH</a:t>
            </a:r>
          </a:p>
        </p:txBody>
      </p:sp>
      <p:sp>
        <p:nvSpPr>
          <p:cNvPr id="3" name="Subtitle 2">
            <a:extLst>
              <a:ext uri="{FF2B5EF4-FFF2-40B4-BE49-F238E27FC236}">
                <a16:creationId xmlns:a16="http://schemas.microsoft.com/office/drawing/2014/main" id="{39B37E27-FBA3-4F65-8DAF-A9A040EFA406}"/>
              </a:ext>
            </a:extLst>
          </p:cNvPr>
          <p:cNvSpPr>
            <a:spLocks noGrp="1"/>
          </p:cNvSpPr>
          <p:nvPr>
            <p:ph type="subTitle" idx="1"/>
          </p:nvPr>
        </p:nvSpPr>
        <p:spPr>
          <a:xfrm>
            <a:off x="856974" y="1766957"/>
            <a:ext cx="10248348" cy="4594086"/>
          </a:xfrm>
          <a:effectLst>
            <a:outerShdw blurRad="50800" dist="38100" dir="2700000" algn="tl" rotWithShape="0">
              <a:prstClr val="black">
                <a:alpha val="40000"/>
              </a:prstClr>
            </a:outerShdw>
          </a:effectLst>
        </p:spPr>
        <p:txBody>
          <a:bodyPr>
            <a:noAutofit/>
          </a:bodyPr>
          <a:lstStyle/>
          <a:p>
            <a:pPr algn="l"/>
            <a:r>
              <a:rPr lang="en-CA" sz="4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Pentateuch</a:t>
            </a:r>
          </a:p>
          <a:p>
            <a:pPr algn="l"/>
            <a:r>
              <a:rPr lang="en-CA"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t>The name comes from two Greek terms, </a:t>
            </a:r>
            <a:r>
              <a:rPr lang="en-CA" sz="28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penta</a:t>
            </a:r>
            <a:r>
              <a:rPr lang="en-CA"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t> (π</a:t>
            </a:r>
            <a:r>
              <a:rPr lang="en-CA" sz="28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εντ</a:t>
            </a:r>
            <a:r>
              <a:rPr lang="en-CA"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t>α), meaning ‘five’ and teuchos (τεῦχος), meaning ‘book’. </a:t>
            </a:r>
          </a:p>
          <a:p>
            <a:pPr algn="l"/>
            <a:r>
              <a:rPr lang="en-CA"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t>So, the word simply means “five books”. </a:t>
            </a:r>
          </a:p>
          <a:p>
            <a:pPr algn="l"/>
            <a:endParaRPr lang="en-CA"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l"/>
            <a:r>
              <a:rPr lang="en-CA"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t>It refers to the first five books of the Old Testament (Genesis, Exodus, Leviticus, Numbers, Deuteronomy) which were written by Moses.</a:t>
            </a:r>
          </a:p>
        </p:txBody>
      </p:sp>
      <p:pic>
        <p:nvPicPr>
          <p:cNvPr id="6" name="Picture 5" descr="A close up of a logo&#10;&#10;Description automatically generated">
            <a:extLst>
              <a:ext uri="{FF2B5EF4-FFF2-40B4-BE49-F238E27FC236}">
                <a16:creationId xmlns:a16="http://schemas.microsoft.com/office/drawing/2014/main" id="{6611E7E9-FBFC-467A-BD7D-88488644A7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462" y="243897"/>
            <a:ext cx="981683" cy="979720"/>
          </a:xfrm>
          <a:prstGeom prst="rect">
            <a:avLst/>
          </a:prstGeom>
        </p:spPr>
      </p:pic>
    </p:spTree>
    <p:extLst>
      <p:ext uri="{BB962C8B-B14F-4D97-AF65-F5344CB8AC3E}">
        <p14:creationId xmlns:p14="http://schemas.microsoft.com/office/powerpoint/2010/main" val="3358544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72254-BF6B-4E45-A074-4667A7A64F49}"/>
              </a:ext>
            </a:extLst>
          </p:cNvPr>
          <p:cNvSpPr>
            <a:spLocks noGrp="1"/>
          </p:cNvSpPr>
          <p:nvPr>
            <p:ph type="ctrTitle"/>
          </p:nvPr>
        </p:nvSpPr>
        <p:spPr>
          <a:xfrm>
            <a:off x="1789043" y="278295"/>
            <a:ext cx="9510644" cy="1104349"/>
          </a:xfrm>
          <a:effectLst>
            <a:outerShdw blurRad="50800" dist="38100" dir="2700000" algn="tl" rotWithShape="0">
              <a:prstClr val="black">
                <a:alpha val="40000"/>
              </a:prstClr>
            </a:outerShdw>
          </a:effectLst>
        </p:spPr>
        <p:txBody>
          <a:bodyPr>
            <a:normAutofit/>
          </a:bodyPr>
          <a:lstStyle/>
          <a:p>
            <a:pPr algn="l"/>
            <a:r>
              <a:rPr lang="en-CA" sz="7200" dirty="0">
                <a:solidFill>
                  <a:schemeClr val="accent4"/>
                </a:solidFill>
                <a:latin typeface="Open Sans Extrabold" panose="020B0906030804020204" pitchFamily="34" charset="0"/>
                <a:ea typeface="Open Sans Extrabold" panose="020B0906030804020204" pitchFamily="34" charset="0"/>
                <a:cs typeface="Open Sans Extrabold" panose="020B0906030804020204" pitchFamily="34" charset="0"/>
              </a:rPr>
              <a:t>PENTATEUCH</a:t>
            </a:r>
          </a:p>
        </p:txBody>
      </p:sp>
      <p:sp>
        <p:nvSpPr>
          <p:cNvPr id="3" name="Subtitle 2">
            <a:extLst>
              <a:ext uri="{FF2B5EF4-FFF2-40B4-BE49-F238E27FC236}">
                <a16:creationId xmlns:a16="http://schemas.microsoft.com/office/drawing/2014/main" id="{39B37E27-FBA3-4F65-8DAF-A9A040EFA406}"/>
              </a:ext>
            </a:extLst>
          </p:cNvPr>
          <p:cNvSpPr>
            <a:spLocks noGrp="1"/>
          </p:cNvSpPr>
          <p:nvPr>
            <p:ph type="subTitle" idx="1"/>
          </p:nvPr>
        </p:nvSpPr>
        <p:spPr>
          <a:xfrm>
            <a:off x="856974" y="1766957"/>
            <a:ext cx="10248348" cy="4594086"/>
          </a:xfrm>
          <a:effectLst>
            <a:outerShdw blurRad="50800" dist="38100" dir="2700000" algn="tl" rotWithShape="0">
              <a:prstClr val="black">
                <a:alpha val="40000"/>
              </a:prstClr>
            </a:outerShdw>
          </a:effectLst>
        </p:spPr>
        <p:txBody>
          <a:bodyPr>
            <a:noAutofit/>
          </a:bodyPr>
          <a:lstStyle/>
          <a:p>
            <a:pPr algn="l"/>
            <a:r>
              <a:rPr lang="en-CA" sz="4400" b="1" dirty="0" err="1">
                <a:solidFill>
                  <a:schemeClr val="bg1"/>
                </a:solidFill>
                <a:latin typeface="Open Sans" panose="020B0606030504020204" pitchFamily="34" charset="0"/>
                <a:ea typeface="Open Sans" panose="020B0606030504020204" pitchFamily="34" charset="0"/>
                <a:cs typeface="Open Sans" panose="020B0606030504020204" pitchFamily="34" charset="0"/>
              </a:rPr>
              <a:t>TaNaK</a:t>
            </a:r>
            <a:endParaRPr lang="en-CA" sz="44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l"/>
            <a:r>
              <a:rPr lang="en-CA"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t>Stands for the 3 categories of Jewish Old Testament books: </a:t>
            </a:r>
          </a:p>
          <a:p>
            <a:pPr algn="l"/>
            <a:r>
              <a:rPr lang="en-CA"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t>Torah, Nevi’im and </a:t>
            </a:r>
            <a:r>
              <a:rPr lang="en-CA" sz="28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Ketuvi’im</a:t>
            </a:r>
            <a:r>
              <a:rPr lang="en-CA"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t> (a.k.a. the Law, the Prophets and the Writings)</a:t>
            </a:r>
          </a:p>
        </p:txBody>
      </p:sp>
      <p:pic>
        <p:nvPicPr>
          <p:cNvPr id="6" name="Picture 5" descr="A close up of a logo&#10;&#10;Description automatically generated">
            <a:extLst>
              <a:ext uri="{FF2B5EF4-FFF2-40B4-BE49-F238E27FC236}">
                <a16:creationId xmlns:a16="http://schemas.microsoft.com/office/drawing/2014/main" id="{6611E7E9-FBFC-467A-BD7D-88488644A7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462" y="243897"/>
            <a:ext cx="981683" cy="979720"/>
          </a:xfrm>
          <a:prstGeom prst="rect">
            <a:avLst/>
          </a:prstGeom>
        </p:spPr>
      </p:pic>
    </p:spTree>
    <p:extLst>
      <p:ext uri="{BB962C8B-B14F-4D97-AF65-F5344CB8AC3E}">
        <p14:creationId xmlns:p14="http://schemas.microsoft.com/office/powerpoint/2010/main" val="2649939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9B37E27-FBA3-4F65-8DAF-A9A040EFA406}"/>
              </a:ext>
            </a:extLst>
          </p:cNvPr>
          <p:cNvSpPr>
            <a:spLocks noGrp="1"/>
          </p:cNvSpPr>
          <p:nvPr>
            <p:ph type="subTitle" idx="1"/>
          </p:nvPr>
        </p:nvSpPr>
        <p:spPr>
          <a:xfrm>
            <a:off x="693218" y="2213397"/>
            <a:ext cx="10248348" cy="4147646"/>
          </a:xfrm>
          <a:effectLst>
            <a:outerShdw blurRad="50800" dist="38100" dir="2700000" algn="tl" rotWithShape="0">
              <a:prstClr val="black">
                <a:alpha val="40000"/>
              </a:prstClr>
            </a:outerShdw>
          </a:effectLst>
        </p:spPr>
        <p:txBody>
          <a:bodyPr>
            <a:noAutofit/>
          </a:bodyPr>
          <a:lstStyle/>
          <a:p>
            <a:r>
              <a:rPr lang="en-CA" sz="3200" dirty="0">
                <a:solidFill>
                  <a:schemeClr val="bg1"/>
                </a:solidFill>
                <a:latin typeface="Open Sans" panose="020B0606030504020204" pitchFamily="34" charset="0"/>
                <a:ea typeface="Open Sans" panose="020B0606030504020204" pitchFamily="34" charset="0"/>
                <a:cs typeface="Open Sans" panose="020B0606030504020204" pitchFamily="34" charset="0"/>
              </a:rPr>
              <a:t>“The Pentateuch begins with the creation of the universe and records God’s dealings with mankind in the Garden of Eden, his preparation of a seed-bearing line (the patriarchal stories), and the formation of the nation Israel. A substantial portion of the Pentateuch consists of laws governing the religious and civil life of the theocratic nation.”</a:t>
            </a:r>
          </a:p>
          <a:p>
            <a:r>
              <a:rPr lang="en-CA" sz="2000" dirty="0">
                <a:solidFill>
                  <a:schemeClr val="bg1"/>
                </a:solidFill>
                <a:latin typeface="Open Sans" panose="020B0606030504020204" pitchFamily="34" charset="0"/>
                <a:ea typeface="Open Sans" panose="020B0606030504020204" pitchFamily="34" charset="0"/>
                <a:cs typeface="Open Sans" panose="020B0606030504020204" pitchFamily="34" charset="0"/>
              </a:rPr>
              <a:t>(Baker Encyclopedia of the Bible, </a:t>
            </a:r>
            <a:r>
              <a:rPr lang="en-CA" sz="20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pg</a:t>
            </a:r>
            <a:r>
              <a:rPr lang="en-CA" sz="2000" dirty="0">
                <a:solidFill>
                  <a:schemeClr val="bg1"/>
                </a:solidFill>
                <a:latin typeface="Open Sans" panose="020B0606030504020204" pitchFamily="34" charset="0"/>
                <a:ea typeface="Open Sans" panose="020B0606030504020204" pitchFamily="34" charset="0"/>
                <a:cs typeface="Open Sans" panose="020B0606030504020204" pitchFamily="34" charset="0"/>
              </a:rPr>
              <a:t> 1639)</a:t>
            </a:r>
          </a:p>
        </p:txBody>
      </p:sp>
      <p:pic>
        <p:nvPicPr>
          <p:cNvPr id="6" name="Picture 5" descr="A close up of a logo&#10;&#10;Description automatically generated">
            <a:extLst>
              <a:ext uri="{FF2B5EF4-FFF2-40B4-BE49-F238E27FC236}">
                <a16:creationId xmlns:a16="http://schemas.microsoft.com/office/drawing/2014/main" id="{6611E7E9-FBFC-467A-BD7D-88488644A7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18107" y="641461"/>
            <a:ext cx="1198570" cy="1196173"/>
          </a:xfrm>
          <a:prstGeom prst="rect">
            <a:avLst/>
          </a:prstGeom>
        </p:spPr>
      </p:pic>
    </p:spTree>
    <p:extLst>
      <p:ext uri="{BB962C8B-B14F-4D97-AF65-F5344CB8AC3E}">
        <p14:creationId xmlns:p14="http://schemas.microsoft.com/office/powerpoint/2010/main" val="3660241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72254-BF6B-4E45-A074-4667A7A64F49}"/>
              </a:ext>
            </a:extLst>
          </p:cNvPr>
          <p:cNvSpPr>
            <a:spLocks noGrp="1"/>
          </p:cNvSpPr>
          <p:nvPr>
            <p:ph type="ctrTitle"/>
          </p:nvPr>
        </p:nvSpPr>
        <p:spPr>
          <a:xfrm>
            <a:off x="1789043" y="278295"/>
            <a:ext cx="9510644" cy="1104349"/>
          </a:xfrm>
          <a:effectLst>
            <a:outerShdw blurRad="50800" dist="38100" dir="2700000" algn="tl" rotWithShape="0">
              <a:prstClr val="black">
                <a:alpha val="40000"/>
              </a:prstClr>
            </a:outerShdw>
          </a:effectLst>
        </p:spPr>
        <p:txBody>
          <a:bodyPr>
            <a:normAutofit/>
          </a:bodyPr>
          <a:lstStyle/>
          <a:p>
            <a:pPr algn="l"/>
            <a:r>
              <a:rPr lang="en-CA" sz="7200" dirty="0">
                <a:solidFill>
                  <a:schemeClr val="accent4"/>
                </a:solidFill>
                <a:latin typeface="Open Sans Extrabold" panose="020B0906030804020204" pitchFamily="34" charset="0"/>
                <a:ea typeface="Open Sans Extrabold" panose="020B0906030804020204" pitchFamily="34" charset="0"/>
                <a:cs typeface="Open Sans Extrabold" panose="020B0906030804020204" pitchFamily="34" charset="0"/>
              </a:rPr>
              <a:t>CREATION</a:t>
            </a:r>
          </a:p>
        </p:txBody>
      </p:sp>
      <p:sp>
        <p:nvSpPr>
          <p:cNvPr id="3" name="Subtitle 2">
            <a:extLst>
              <a:ext uri="{FF2B5EF4-FFF2-40B4-BE49-F238E27FC236}">
                <a16:creationId xmlns:a16="http://schemas.microsoft.com/office/drawing/2014/main" id="{39B37E27-FBA3-4F65-8DAF-A9A040EFA406}"/>
              </a:ext>
            </a:extLst>
          </p:cNvPr>
          <p:cNvSpPr>
            <a:spLocks noGrp="1"/>
          </p:cNvSpPr>
          <p:nvPr>
            <p:ph type="subTitle" idx="1"/>
          </p:nvPr>
        </p:nvSpPr>
        <p:spPr>
          <a:xfrm>
            <a:off x="856974" y="1766957"/>
            <a:ext cx="10248348" cy="4594086"/>
          </a:xfrm>
          <a:effectLst>
            <a:outerShdw blurRad="50800" dist="38100" dir="2700000" algn="tl" rotWithShape="0">
              <a:prstClr val="black">
                <a:alpha val="40000"/>
              </a:prstClr>
            </a:outerShdw>
          </a:effectLst>
        </p:spPr>
        <p:txBody>
          <a:bodyPr>
            <a:noAutofit/>
          </a:bodyPr>
          <a:lstStyle/>
          <a:p>
            <a:pPr algn="l"/>
            <a:r>
              <a:rPr lang="en-CA" sz="2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Here are the two important themes we must understand from creation:</a:t>
            </a:r>
          </a:p>
          <a:p>
            <a:pPr marL="514350" indent="-514350" algn="l">
              <a:buFont typeface="+mj-lt"/>
              <a:buAutoNum type="arabicPeriod"/>
            </a:pPr>
            <a:r>
              <a:rPr lang="en-CA" sz="2800" b="1" u="sng" dirty="0">
                <a:solidFill>
                  <a:schemeClr val="accent4"/>
                </a:solidFill>
                <a:latin typeface="Open Sans" panose="020B0606030504020204" pitchFamily="34" charset="0"/>
                <a:ea typeface="Open Sans" panose="020B0606030504020204" pitchFamily="34" charset="0"/>
                <a:cs typeface="Open Sans" panose="020B0606030504020204" pitchFamily="34" charset="0"/>
              </a:rPr>
              <a:t>ORDER</a:t>
            </a:r>
            <a:r>
              <a:rPr lang="en-CA" sz="28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 &amp; </a:t>
            </a:r>
            <a:r>
              <a:rPr lang="en-CA" sz="2800" b="1" u="sng" dirty="0">
                <a:solidFill>
                  <a:schemeClr val="accent4"/>
                </a:solidFill>
                <a:latin typeface="Open Sans" panose="020B0606030504020204" pitchFamily="34" charset="0"/>
                <a:ea typeface="Open Sans" panose="020B0606030504020204" pitchFamily="34" charset="0"/>
                <a:cs typeface="Open Sans" panose="020B0606030504020204" pitchFamily="34" charset="0"/>
              </a:rPr>
              <a:t>LIFE</a:t>
            </a:r>
            <a:r>
              <a:rPr lang="en-CA"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t>– we see that God brings order from disorder and life from non-life.</a:t>
            </a:r>
            <a:br>
              <a:rPr lang="en-CA"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br>
            <a:endParaRPr lang="en-CA"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marL="514350" indent="-514350" algn="l">
              <a:buFont typeface="+mj-lt"/>
              <a:buAutoNum type="arabicPeriod"/>
            </a:pPr>
            <a:r>
              <a:rPr lang="en-CA" sz="28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The FALL </a:t>
            </a:r>
            <a:br>
              <a:rPr lang="en-CA"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br>
            <a:br>
              <a:rPr lang="en-CA"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br>
            <a:r>
              <a:rPr lang="en-CA"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t>Since the Fall - God’s life and order have been </a:t>
            </a:r>
            <a:r>
              <a:rPr lang="en-CA" sz="2800" b="1" u="sng" dirty="0">
                <a:solidFill>
                  <a:schemeClr val="bg1"/>
                </a:solidFill>
                <a:latin typeface="Open Sans" panose="020B0606030504020204" pitchFamily="34" charset="0"/>
                <a:ea typeface="Open Sans" panose="020B0606030504020204" pitchFamily="34" charset="0"/>
                <a:cs typeface="Open Sans" panose="020B0606030504020204" pitchFamily="34" charset="0"/>
              </a:rPr>
              <a:t>disrupted</a:t>
            </a:r>
            <a:r>
              <a:rPr lang="en-CA"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t> in creation and humanity</a:t>
            </a:r>
            <a:endParaRPr lang="en-CA" sz="28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4" name="Picture 3" descr="A close up of a logo&#10;&#10;Description automatically generated">
            <a:extLst>
              <a:ext uri="{FF2B5EF4-FFF2-40B4-BE49-F238E27FC236}">
                <a16:creationId xmlns:a16="http://schemas.microsoft.com/office/drawing/2014/main" id="{7D4B1BC4-7105-4A3B-A05E-4280B103CF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1201" y="256207"/>
            <a:ext cx="1000538" cy="1000538"/>
          </a:xfrm>
          <a:prstGeom prst="rect">
            <a:avLst/>
          </a:prstGeom>
        </p:spPr>
      </p:pic>
    </p:spTree>
    <p:extLst>
      <p:ext uri="{BB962C8B-B14F-4D97-AF65-F5344CB8AC3E}">
        <p14:creationId xmlns:p14="http://schemas.microsoft.com/office/powerpoint/2010/main" val="704423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72254-BF6B-4E45-A074-4667A7A64F49}"/>
              </a:ext>
            </a:extLst>
          </p:cNvPr>
          <p:cNvSpPr>
            <a:spLocks noGrp="1"/>
          </p:cNvSpPr>
          <p:nvPr>
            <p:ph type="ctrTitle"/>
          </p:nvPr>
        </p:nvSpPr>
        <p:spPr>
          <a:xfrm>
            <a:off x="801757" y="4611757"/>
            <a:ext cx="10588486" cy="1858205"/>
          </a:xfrm>
          <a:effectLst>
            <a:outerShdw blurRad="50800" dist="38100" dir="2700000" algn="tl" rotWithShape="0">
              <a:prstClr val="black">
                <a:alpha val="40000"/>
              </a:prstClr>
            </a:outerShdw>
          </a:effectLst>
        </p:spPr>
        <p:txBody>
          <a:bodyPr>
            <a:noAutofit/>
          </a:bodyPr>
          <a:lstStyle/>
          <a:p>
            <a:r>
              <a:rPr lang="en-CA" sz="3600" dirty="0">
                <a:solidFill>
                  <a:schemeClr val="bg1"/>
                </a:solidFill>
                <a:latin typeface="Open Sans" panose="020B0606030504020204" pitchFamily="34" charset="0"/>
                <a:ea typeface="Open Sans" panose="020B0606030504020204" pitchFamily="34" charset="0"/>
                <a:cs typeface="Open Sans" panose="020B0606030504020204" pitchFamily="34" charset="0"/>
              </a:rPr>
              <a:t>SESSION 1</a:t>
            </a:r>
            <a:br>
              <a:rPr lang="en-CA" sz="9600" dirty="0">
                <a:solidFill>
                  <a:schemeClr val="accent4"/>
                </a:solidFill>
                <a:latin typeface="Open Sans Extrabold" panose="020B0906030804020204" pitchFamily="34" charset="0"/>
                <a:ea typeface="Open Sans Extrabold" panose="020B0906030804020204" pitchFamily="34" charset="0"/>
                <a:cs typeface="Open Sans Extrabold" panose="020B0906030804020204" pitchFamily="34" charset="0"/>
              </a:rPr>
            </a:br>
            <a:r>
              <a:rPr lang="en-CA" sz="8000" dirty="0">
                <a:solidFill>
                  <a:schemeClr val="accent4"/>
                </a:solidFill>
                <a:latin typeface="Open Sans Extrabold" panose="020B0906030804020204" pitchFamily="34" charset="0"/>
                <a:ea typeface="Open Sans Extrabold" panose="020B0906030804020204" pitchFamily="34" charset="0"/>
                <a:cs typeface="Open Sans Extrabold" panose="020B0906030804020204" pitchFamily="34" charset="0"/>
              </a:rPr>
              <a:t>THE PENTATEUCH</a:t>
            </a:r>
            <a:endParaRPr lang="en-CA" sz="9600" dirty="0">
              <a:solidFill>
                <a:schemeClr val="accent4"/>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Tree>
    <p:extLst>
      <p:ext uri="{BB962C8B-B14F-4D97-AF65-F5344CB8AC3E}">
        <p14:creationId xmlns:p14="http://schemas.microsoft.com/office/powerpoint/2010/main" val="978080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72254-BF6B-4E45-A074-4667A7A64F49}"/>
              </a:ext>
            </a:extLst>
          </p:cNvPr>
          <p:cNvSpPr>
            <a:spLocks noGrp="1"/>
          </p:cNvSpPr>
          <p:nvPr>
            <p:ph type="ctrTitle"/>
          </p:nvPr>
        </p:nvSpPr>
        <p:spPr>
          <a:xfrm>
            <a:off x="1789043" y="278295"/>
            <a:ext cx="9510644" cy="971827"/>
          </a:xfrm>
          <a:effectLst>
            <a:outerShdw blurRad="50800" dist="38100" dir="2700000" algn="tl" rotWithShape="0">
              <a:prstClr val="black">
                <a:alpha val="40000"/>
              </a:prstClr>
            </a:outerShdw>
          </a:effectLst>
        </p:spPr>
        <p:txBody>
          <a:bodyPr>
            <a:noAutofit/>
          </a:bodyPr>
          <a:lstStyle/>
          <a:p>
            <a:pPr algn="l"/>
            <a:r>
              <a:rPr lang="en-CA" dirty="0">
                <a:solidFill>
                  <a:schemeClr val="accent4"/>
                </a:solidFill>
                <a:latin typeface="Open Sans Extrabold" panose="020B0906030804020204" pitchFamily="34" charset="0"/>
                <a:ea typeface="Open Sans Extrabold" panose="020B0906030804020204" pitchFamily="34" charset="0"/>
                <a:cs typeface="Open Sans Extrabold" panose="020B0906030804020204" pitchFamily="34" charset="0"/>
              </a:rPr>
              <a:t>ABRAHAMIC COVENANT</a:t>
            </a:r>
          </a:p>
        </p:txBody>
      </p:sp>
      <p:sp>
        <p:nvSpPr>
          <p:cNvPr id="3" name="Subtitle 2">
            <a:extLst>
              <a:ext uri="{FF2B5EF4-FFF2-40B4-BE49-F238E27FC236}">
                <a16:creationId xmlns:a16="http://schemas.microsoft.com/office/drawing/2014/main" id="{39B37E27-FBA3-4F65-8DAF-A9A040EFA406}"/>
              </a:ext>
            </a:extLst>
          </p:cNvPr>
          <p:cNvSpPr>
            <a:spLocks noGrp="1"/>
          </p:cNvSpPr>
          <p:nvPr>
            <p:ph type="subTitle" idx="1"/>
          </p:nvPr>
        </p:nvSpPr>
        <p:spPr>
          <a:xfrm>
            <a:off x="853049" y="1857219"/>
            <a:ext cx="10248348" cy="4594086"/>
          </a:xfrm>
          <a:effectLst>
            <a:outerShdw blurRad="50800" dist="38100" dir="2700000" algn="tl" rotWithShape="0">
              <a:prstClr val="black">
                <a:alpha val="40000"/>
              </a:prstClr>
            </a:outerShdw>
          </a:effectLst>
        </p:spPr>
        <p:txBody>
          <a:bodyPr>
            <a:noAutofit/>
          </a:bodyPr>
          <a:lstStyle/>
          <a:p>
            <a:pPr marL="514350" indent="-514350" algn="l">
              <a:spcAft>
                <a:spcPts val="1800"/>
              </a:spcAft>
              <a:buFont typeface="+mj-lt"/>
              <a:buAutoNum type="arabicPeriod"/>
            </a:pPr>
            <a:r>
              <a:rPr lang="en-CA"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t>God will make Abraham into a </a:t>
            </a:r>
            <a:r>
              <a:rPr lang="en-CA" sz="2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“great nation”</a:t>
            </a:r>
            <a:r>
              <a:rPr lang="en-CA"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t> (Gen 12:2)</a:t>
            </a:r>
          </a:p>
          <a:p>
            <a:pPr marL="514350" indent="-514350" algn="l">
              <a:spcAft>
                <a:spcPts val="1800"/>
              </a:spcAft>
              <a:buFont typeface="+mj-lt"/>
              <a:buAutoNum type="arabicPeriod"/>
            </a:pPr>
            <a:r>
              <a:rPr lang="en-CA"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t>God will </a:t>
            </a:r>
            <a:r>
              <a:rPr lang="en-CA" sz="2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bless him </a:t>
            </a:r>
            <a:r>
              <a:rPr lang="en-CA"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t>(Gen 12:2)</a:t>
            </a:r>
          </a:p>
          <a:p>
            <a:pPr marL="514350" indent="-514350" algn="l">
              <a:spcAft>
                <a:spcPts val="1800"/>
              </a:spcAft>
              <a:buFont typeface="+mj-lt"/>
              <a:buAutoNum type="arabicPeriod"/>
            </a:pPr>
            <a:r>
              <a:rPr lang="en-CA"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t>His name will be “great” and he will be a </a:t>
            </a:r>
            <a:r>
              <a:rPr lang="en-CA" sz="2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“blessing” to the world</a:t>
            </a:r>
            <a:r>
              <a:rPr lang="en-CA"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t> (Gen 12:2–3)</a:t>
            </a:r>
          </a:p>
          <a:p>
            <a:pPr marL="514350" indent="-514350" algn="l">
              <a:spcAft>
                <a:spcPts val="1800"/>
              </a:spcAft>
              <a:buFont typeface="+mj-lt"/>
              <a:buAutoNum type="arabicPeriod"/>
            </a:pPr>
            <a:r>
              <a:rPr lang="en-CA"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t>God will give the </a:t>
            </a:r>
            <a:r>
              <a:rPr lang="en-CA" sz="2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land of Canaan</a:t>
            </a:r>
            <a:r>
              <a:rPr lang="en-CA"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t> (i.e. Palestine) to him and his descendants (Gen 12:7)</a:t>
            </a:r>
          </a:p>
          <a:p>
            <a:pPr marL="514350" indent="-514350" algn="l">
              <a:spcAft>
                <a:spcPts val="1800"/>
              </a:spcAft>
              <a:buFont typeface="+mj-lt"/>
              <a:buAutoNum type="arabicPeriod"/>
            </a:pPr>
            <a:r>
              <a:rPr lang="en-CA"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t>His </a:t>
            </a:r>
            <a:r>
              <a:rPr lang="en-CA" sz="2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descendants </a:t>
            </a:r>
            <a:r>
              <a:rPr lang="en-CA"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t>will be </a:t>
            </a:r>
            <a:r>
              <a:rPr lang="en-CA" sz="2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many</a:t>
            </a:r>
            <a:r>
              <a:rPr lang="en-CA"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t> (Gen 13:16; 15:5)</a:t>
            </a:r>
          </a:p>
          <a:p>
            <a:pPr marL="514350" indent="-514350" algn="l">
              <a:spcAft>
                <a:spcPts val="1800"/>
              </a:spcAft>
              <a:buFont typeface="+mj-lt"/>
              <a:buAutoNum type="arabicPeriod"/>
            </a:pPr>
            <a:endParaRPr lang="en-CA"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5" name="Picture 4" descr="A close up of a logo&#10;&#10;Description automatically generated">
            <a:extLst>
              <a:ext uri="{FF2B5EF4-FFF2-40B4-BE49-F238E27FC236}">
                <a16:creationId xmlns:a16="http://schemas.microsoft.com/office/drawing/2014/main" id="{44D9154A-9708-4F7E-815E-45DD840FF8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5938" y="230345"/>
            <a:ext cx="1019777" cy="1019777"/>
          </a:xfrm>
          <a:prstGeom prst="rect">
            <a:avLst/>
          </a:prstGeom>
        </p:spPr>
      </p:pic>
    </p:spTree>
    <p:extLst>
      <p:ext uri="{BB962C8B-B14F-4D97-AF65-F5344CB8AC3E}">
        <p14:creationId xmlns:p14="http://schemas.microsoft.com/office/powerpoint/2010/main" val="4079255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9B37E27-FBA3-4F65-8DAF-A9A040EFA406}"/>
              </a:ext>
            </a:extLst>
          </p:cNvPr>
          <p:cNvSpPr>
            <a:spLocks noGrp="1"/>
          </p:cNvSpPr>
          <p:nvPr>
            <p:ph type="subTitle" idx="1"/>
          </p:nvPr>
        </p:nvSpPr>
        <p:spPr>
          <a:xfrm>
            <a:off x="971826" y="2509077"/>
            <a:ext cx="10248348" cy="3942227"/>
          </a:xfrm>
          <a:effectLst>
            <a:outerShdw blurRad="50800" dist="38100" dir="2700000" algn="tl" rotWithShape="0">
              <a:prstClr val="black">
                <a:alpha val="40000"/>
              </a:prstClr>
            </a:outerShdw>
          </a:effectLst>
        </p:spPr>
        <p:txBody>
          <a:bodyPr>
            <a:noAutofit/>
          </a:bodyPr>
          <a:lstStyle/>
          <a:p>
            <a:pPr>
              <a:spcAft>
                <a:spcPts val="1800"/>
              </a:spcAft>
            </a:pPr>
            <a:r>
              <a:rPr lang="en-CA" sz="36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God’s promise to Abraham of </a:t>
            </a:r>
            <a:r>
              <a:rPr lang="en-CA" sz="3600" b="1" u="sng" dirty="0">
                <a:solidFill>
                  <a:schemeClr val="accent4"/>
                </a:solidFill>
                <a:latin typeface="Open Sans" panose="020B0606030504020204" pitchFamily="34" charset="0"/>
                <a:ea typeface="Open Sans" panose="020B0606030504020204" pitchFamily="34" charset="0"/>
                <a:cs typeface="Open Sans" panose="020B0606030504020204" pitchFamily="34" charset="0"/>
              </a:rPr>
              <a:t>LAND</a:t>
            </a:r>
            <a:r>
              <a:rPr lang="en-CA" sz="36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 and </a:t>
            </a:r>
            <a:r>
              <a:rPr lang="en-CA" sz="3600" b="1" u="sng" dirty="0">
                <a:solidFill>
                  <a:schemeClr val="accent4"/>
                </a:solidFill>
                <a:latin typeface="Open Sans" panose="020B0606030504020204" pitchFamily="34" charset="0"/>
                <a:ea typeface="Open Sans" panose="020B0606030504020204" pitchFamily="34" charset="0"/>
                <a:cs typeface="Open Sans" panose="020B0606030504020204" pitchFamily="34" charset="0"/>
              </a:rPr>
              <a:t>SEED</a:t>
            </a:r>
            <a:r>
              <a:rPr lang="en-CA" sz="36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  are repeated many times in Genesis.</a:t>
            </a:r>
            <a:br>
              <a:rPr lang="en-CA" sz="28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br>
            <a:r>
              <a:rPr lang="en-CA"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t>(see Gen 13:14–18; 15:7, 13–16, 18–21; 17:6–8; 22:15–17)</a:t>
            </a:r>
          </a:p>
          <a:p>
            <a:pPr>
              <a:spcAft>
                <a:spcPts val="1800"/>
              </a:spcAft>
            </a:pPr>
            <a:r>
              <a:rPr lang="en-CA"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t>This is important for us because the promise to Abraham is the basis of the Mosaic covenant (see Exodus 2:24-25).</a:t>
            </a:r>
          </a:p>
        </p:txBody>
      </p:sp>
      <p:pic>
        <p:nvPicPr>
          <p:cNvPr id="5" name="Picture 4" descr="A close up of a logo&#10;&#10;Description automatically generated">
            <a:extLst>
              <a:ext uri="{FF2B5EF4-FFF2-40B4-BE49-F238E27FC236}">
                <a16:creationId xmlns:a16="http://schemas.microsoft.com/office/drawing/2014/main" id="{44D9154A-9708-4F7E-815E-45DD840FF8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4634" y="773684"/>
            <a:ext cx="1262733" cy="1262733"/>
          </a:xfrm>
          <a:prstGeom prst="rect">
            <a:avLst/>
          </a:prstGeom>
        </p:spPr>
      </p:pic>
    </p:spTree>
    <p:extLst>
      <p:ext uri="{BB962C8B-B14F-4D97-AF65-F5344CB8AC3E}">
        <p14:creationId xmlns:p14="http://schemas.microsoft.com/office/powerpoint/2010/main" val="3202010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72254-BF6B-4E45-A074-4667A7A64F49}"/>
              </a:ext>
            </a:extLst>
          </p:cNvPr>
          <p:cNvSpPr>
            <a:spLocks noGrp="1"/>
          </p:cNvSpPr>
          <p:nvPr>
            <p:ph type="ctrTitle"/>
          </p:nvPr>
        </p:nvSpPr>
        <p:spPr>
          <a:xfrm>
            <a:off x="711200" y="432905"/>
            <a:ext cx="10681251" cy="2192561"/>
          </a:xfrm>
          <a:effectLst>
            <a:outerShdw blurRad="50800" dist="38100" dir="2700000" algn="tl" rotWithShape="0">
              <a:prstClr val="black">
                <a:alpha val="40000"/>
              </a:prstClr>
            </a:outerShdw>
          </a:effectLst>
        </p:spPr>
        <p:txBody>
          <a:bodyPr>
            <a:noAutofit/>
          </a:bodyPr>
          <a:lstStyle/>
          <a:p>
            <a:r>
              <a:rPr lang="en-CA" sz="8000" dirty="0">
                <a:solidFill>
                  <a:schemeClr val="accent4"/>
                </a:solidFill>
                <a:latin typeface="Open Sans Extrabold" panose="020B0906030804020204" pitchFamily="34" charset="0"/>
                <a:ea typeface="Open Sans Extrabold" panose="020B0906030804020204" pitchFamily="34" charset="0"/>
                <a:cs typeface="Open Sans Extrabold" panose="020B0906030804020204" pitchFamily="34" charset="0"/>
              </a:rPr>
              <a:t>LAW &amp; COVENANT</a:t>
            </a:r>
          </a:p>
        </p:txBody>
      </p:sp>
      <p:pic>
        <p:nvPicPr>
          <p:cNvPr id="5" name="Picture 4" descr="A close up of a logo&#10;&#10;Description automatically generated">
            <a:extLst>
              <a:ext uri="{FF2B5EF4-FFF2-40B4-BE49-F238E27FC236}">
                <a16:creationId xmlns:a16="http://schemas.microsoft.com/office/drawing/2014/main" id="{F96C7C8E-25B6-43B0-8E07-DE58207738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9895" y="3096594"/>
            <a:ext cx="2495825" cy="2495825"/>
          </a:xfrm>
          <a:prstGeom prst="rect">
            <a:avLst/>
          </a:prstGeom>
        </p:spPr>
      </p:pic>
      <p:pic>
        <p:nvPicPr>
          <p:cNvPr id="9" name="Picture 8" descr="A close up of a logo&#10;&#10;Description automatically generated">
            <a:extLst>
              <a:ext uri="{FF2B5EF4-FFF2-40B4-BE49-F238E27FC236}">
                <a16:creationId xmlns:a16="http://schemas.microsoft.com/office/drawing/2014/main" id="{995D48C2-B9F8-4CF2-BC77-865D2BD14D1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66158" y="3096593"/>
            <a:ext cx="2922512" cy="2495825"/>
          </a:xfrm>
          <a:prstGeom prst="rect">
            <a:avLst/>
          </a:prstGeom>
        </p:spPr>
      </p:pic>
    </p:spTree>
    <p:extLst>
      <p:ext uri="{BB962C8B-B14F-4D97-AF65-F5344CB8AC3E}">
        <p14:creationId xmlns:p14="http://schemas.microsoft.com/office/powerpoint/2010/main" val="2293254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descr="A picture containing screenshot&#10;&#10;Description automatically generated">
            <a:extLst>
              <a:ext uri="{FF2B5EF4-FFF2-40B4-BE49-F238E27FC236}">
                <a16:creationId xmlns:a16="http://schemas.microsoft.com/office/drawing/2014/main" id="{CB8DBA64-4F6B-4043-A1DA-2949B77BEA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268296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72254-BF6B-4E45-A074-4667A7A64F49}"/>
              </a:ext>
            </a:extLst>
          </p:cNvPr>
          <p:cNvSpPr>
            <a:spLocks noGrp="1"/>
          </p:cNvSpPr>
          <p:nvPr>
            <p:ph type="ctrTitle"/>
          </p:nvPr>
        </p:nvSpPr>
        <p:spPr>
          <a:xfrm>
            <a:off x="671445" y="336608"/>
            <a:ext cx="10588486" cy="683428"/>
          </a:xfrm>
          <a:effectLst>
            <a:outerShdw blurRad="50800" dist="38100" dir="2700000" algn="tl" rotWithShape="0">
              <a:prstClr val="black">
                <a:alpha val="40000"/>
              </a:prstClr>
            </a:outerShdw>
          </a:effectLst>
        </p:spPr>
        <p:txBody>
          <a:bodyPr>
            <a:normAutofit/>
          </a:bodyPr>
          <a:lstStyle/>
          <a:p>
            <a:pPr algn="l"/>
            <a:r>
              <a:rPr lang="en-CA" sz="4000" dirty="0">
                <a:solidFill>
                  <a:schemeClr val="accent4"/>
                </a:solidFill>
                <a:latin typeface="Open Sans Extrabold" panose="020B0906030804020204" pitchFamily="34" charset="0"/>
                <a:ea typeface="Open Sans Extrabold" panose="020B0906030804020204" pitchFamily="34" charset="0"/>
                <a:cs typeface="Open Sans Extrabold" panose="020B0906030804020204" pitchFamily="34" charset="0"/>
              </a:rPr>
              <a:t>SOME SYNONYMS FOR LAW IN THE OT</a:t>
            </a:r>
          </a:p>
        </p:txBody>
      </p:sp>
      <p:sp>
        <p:nvSpPr>
          <p:cNvPr id="3" name="Subtitle 2">
            <a:extLst>
              <a:ext uri="{FF2B5EF4-FFF2-40B4-BE49-F238E27FC236}">
                <a16:creationId xmlns:a16="http://schemas.microsoft.com/office/drawing/2014/main" id="{39B37E27-FBA3-4F65-8DAF-A9A040EFA406}"/>
              </a:ext>
            </a:extLst>
          </p:cNvPr>
          <p:cNvSpPr>
            <a:spLocks noGrp="1"/>
          </p:cNvSpPr>
          <p:nvPr>
            <p:ph type="subTitle" idx="1"/>
          </p:nvPr>
        </p:nvSpPr>
        <p:spPr>
          <a:xfrm>
            <a:off x="699995" y="1060214"/>
            <a:ext cx="9528313" cy="5709477"/>
          </a:xfrm>
          <a:effectLst>
            <a:outerShdw blurRad="50800" dist="38100" dir="2700000" algn="tl" rotWithShape="0">
              <a:prstClr val="black">
                <a:alpha val="40000"/>
              </a:prstClr>
            </a:outerShdw>
          </a:effectLst>
        </p:spPr>
        <p:txBody>
          <a:bodyPr>
            <a:noAutofit/>
          </a:bodyPr>
          <a:lstStyle/>
          <a:p>
            <a:pPr marL="342900" indent="-342900" algn="l" fontAlgn="base">
              <a:spcAft>
                <a:spcPts val="600"/>
              </a:spcAft>
              <a:buFont typeface="Arial" panose="020B0604020202020204" pitchFamily="34" charset="0"/>
              <a:buChar char="•"/>
            </a:pPr>
            <a:r>
              <a:rPr lang="en-CA" sz="2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WORDS</a:t>
            </a:r>
            <a:r>
              <a:rPr lang="en-CA" sz="2600" dirty="0">
                <a:solidFill>
                  <a:schemeClr val="bg1"/>
                </a:solidFill>
                <a:latin typeface="Open Sans" panose="020B0606030504020204" pitchFamily="34" charset="0"/>
                <a:ea typeface="Open Sans" panose="020B0606030504020204" pitchFamily="34" charset="0"/>
                <a:cs typeface="Open Sans" panose="020B0606030504020204" pitchFamily="34" charset="0"/>
              </a:rPr>
              <a:t> - duties of man to God (</a:t>
            </a:r>
            <a:r>
              <a:rPr lang="en-CA" sz="26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eg.</a:t>
            </a:r>
            <a:r>
              <a:rPr lang="en-CA" sz="2600" dirty="0">
                <a:solidFill>
                  <a:schemeClr val="bg1"/>
                </a:solidFill>
                <a:latin typeface="Open Sans" panose="020B0606030504020204" pitchFamily="34" charset="0"/>
                <a:ea typeface="Open Sans" panose="020B0606030504020204" pitchFamily="34" charset="0"/>
                <a:cs typeface="Open Sans" panose="020B0606030504020204" pitchFamily="34" charset="0"/>
              </a:rPr>
              <a:t> 10 Commandments)</a:t>
            </a:r>
          </a:p>
          <a:p>
            <a:pPr marL="342900" indent="-342900" algn="l" fontAlgn="base">
              <a:spcAft>
                <a:spcPts val="600"/>
              </a:spcAft>
              <a:buFont typeface="Arial" panose="020B0604020202020204" pitchFamily="34" charset="0"/>
              <a:buChar char="•"/>
            </a:pPr>
            <a:r>
              <a:rPr lang="en-CA" sz="2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JUDGMENTS</a:t>
            </a:r>
            <a:r>
              <a:rPr lang="en-CA" sz="2600" dirty="0">
                <a:solidFill>
                  <a:schemeClr val="bg1"/>
                </a:solidFill>
                <a:latin typeface="Open Sans" panose="020B0606030504020204" pitchFamily="34" charset="0"/>
                <a:ea typeface="Open Sans" panose="020B0606030504020204" pitchFamily="34" charset="0"/>
                <a:cs typeface="Open Sans" panose="020B0606030504020204" pitchFamily="34" charset="0"/>
              </a:rPr>
              <a:t> - civil regulations and duties</a:t>
            </a:r>
          </a:p>
          <a:p>
            <a:pPr marL="342900" indent="-342900" algn="l" fontAlgn="base">
              <a:spcAft>
                <a:spcPts val="600"/>
              </a:spcAft>
              <a:buFont typeface="Arial" panose="020B0604020202020204" pitchFamily="34" charset="0"/>
              <a:buChar char="•"/>
            </a:pPr>
            <a:r>
              <a:rPr lang="en-CA" sz="2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ORDINANCES </a:t>
            </a:r>
            <a:r>
              <a:rPr lang="en-CA" sz="2600" dirty="0">
                <a:solidFill>
                  <a:schemeClr val="bg1"/>
                </a:solidFill>
                <a:latin typeface="Open Sans" panose="020B0606030504020204" pitchFamily="34" charset="0"/>
                <a:ea typeface="Open Sans" panose="020B0606030504020204" pitchFamily="34" charset="0"/>
                <a:cs typeface="Open Sans" panose="020B0606030504020204" pitchFamily="34" charset="0"/>
              </a:rPr>
              <a:t>- cultic regulations or ceremonial laws</a:t>
            </a:r>
          </a:p>
          <a:p>
            <a:pPr marL="342900" indent="-342900" algn="l" fontAlgn="base">
              <a:spcAft>
                <a:spcPts val="600"/>
              </a:spcAft>
              <a:buFont typeface="Arial" panose="020B0604020202020204" pitchFamily="34" charset="0"/>
              <a:buChar char="•"/>
            </a:pPr>
            <a:r>
              <a:rPr lang="en-CA" sz="2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COMMAND(MENT)S</a:t>
            </a:r>
            <a:r>
              <a:rPr lang="en-CA" sz="2600" dirty="0">
                <a:solidFill>
                  <a:schemeClr val="bg1"/>
                </a:solidFill>
                <a:latin typeface="Open Sans" panose="020B0606030504020204" pitchFamily="34" charset="0"/>
                <a:ea typeface="Open Sans" panose="020B0606030504020204" pitchFamily="34" charset="0"/>
                <a:cs typeface="Open Sans" panose="020B0606030504020204" pitchFamily="34" charset="0"/>
              </a:rPr>
              <a:t> - regulations given by a higher authority</a:t>
            </a:r>
          </a:p>
          <a:p>
            <a:pPr marL="342900" indent="-342900" algn="l" fontAlgn="base">
              <a:spcAft>
                <a:spcPts val="600"/>
              </a:spcAft>
              <a:buFont typeface="Arial" panose="020B0604020202020204" pitchFamily="34" charset="0"/>
              <a:buChar char="•"/>
            </a:pPr>
            <a:r>
              <a:rPr lang="en-CA" sz="2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DECREES</a:t>
            </a:r>
            <a:r>
              <a:rPr lang="en-CA" sz="2600" dirty="0">
                <a:solidFill>
                  <a:schemeClr val="bg1"/>
                </a:solidFill>
                <a:latin typeface="Open Sans" panose="020B0606030504020204" pitchFamily="34" charset="0"/>
                <a:ea typeface="Open Sans" panose="020B0606030504020204" pitchFamily="34" charset="0"/>
                <a:cs typeface="Open Sans" panose="020B0606030504020204" pitchFamily="34" charset="0"/>
              </a:rPr>
              <a:t> - commands spoken from the King</a:t>
            </a:r>
          </a:p>
          <a:p>
            <a:pPr marL="342900" indent="-342900" algn="l" fontAlgn="base">
              <a:spcAft>
                <a:spcPts val="600"/>
              </a:spcAft>
              <a:buFont typeface="Arial" panose="020B0604020202020204" pitchFamily="34" charset="0"/>
              <a:buChar char="•"/>
            </a:pPr>
            <a:r>
              <a:rPr lang="en-CA" sz="2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PRECEPTS</a:t>
            </a:r>
            <a:r>
              <a:rPr lang="en-CA" sz="2600" dirty="0">
                <a:solidFill>
                  <a:schemeClr val="bg1"/>
                </a:solidFill>
                <a:latin typeface="Open Sans" panose="020B0606030504020204" pitchFamily="34" charset="0"/>
                <a:ea typeface="Open Sans" panose="020B0606030504020204" pitchFamily="34" charset="0"/>
                <a:cs typeface="Open Sans" panose="020B0606030504020204" pitchFamily="34" charset="0"/>
              </a:rPr>
              <a:t> - a general rule intended to regulate behavior or thought</a:t>
            </a:r>
          </a:p>
          <a:p>
            <a:pPr marL="342900" indent="-342900" algn="l" fontAlgn="base">
              <a:spcAft>
                <a:spcPts val="600"/>
              </a:spcAft>
              <a:buFont typeface="Arial" panose="020B0604020202020204" pitchFamily="34" charset="0"/>
              <a:buChar char="•"/>
            </a:pPr>
            <a:r>
              <a:rPr lang="en-CA" sz="2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STIPULATIONS, REQUIREMENTS</a:t>
            </a:r>
            <a:r>
              <a:rPr lang="en-CA" sz="2600" dirty="0">
                <a:solidFill>
                  <a:schemeClr val="bg1"/>
                </a:solidFill>
                <a:latin typeface="Open Sans" panose="020B0606030504020204" pitchFamily="34" charset="0"/>
                <a:ea typeface="Open Sans" panose="020B0606030504020204" pitchFamily="34" charset="0"/>
                <a:cs typeface="Open Sans" panose="020B0606030504020204" pitchFamily="34" charset="0"/>
              </a:rPr>
              <a:t> - a condition that is demanded as part of an agreement</a:t>
            </a:r>
          </a:p>
          <a:p>
            <a:pPr marL="342900" indent="-342900" algn="l" fontAlgn="base">
              <a:spcAft>
                <a:spcPts val="600"/>
              </a:spcAft>
              <a:buFont typeface="Arial" panose="020B0604020202020204" pitchFamily="34" charset="0"/>
              <a:buChar char="•"/>
            </a:pPr>
            <a:r>
              <a:rPr lang="en-CA" sz="2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THE “WAY(S)”</a:t>
            </a:r>
            <a:r>
              <a:rPr lang="en-CA" sz="2600" dirty="0">
                <a:solidFill>
                  <a:schemeClr val="bg1"/>
                </a:solidFill>
                <a:latin typeface="Open Sans" panose="020B0606030504020204" pitchFamily="34" charset="0"/>
                <a:ea typeface="Open Sans" panose="020B0606030504020204" pitchFamily="34" charset="0"/>
                <a:cs typeface="Open Sans" panose="020B0606030504020204" pitchFamily="34" charset="0"/>
              </a:rPr>
              <a:t> (cf. 1 Kgs 2:3; </a:t>
            </a:r>
            <a:r>
              <a:rPr lang="en-CA" sz="26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Pss</a:t>
            </a:r>
            <a:r>
              <a:rPr lang="en-CA" sz="2600" dirty="0">
                <a:solidFill>
                  <a:schemeClr val="bg1"/>
                </a:solidFill>
                <a:latin typeface="Open Sans" panose="020B0606030504020204" pitchFamily="34" charset="0"/>
                <a:ea typeface="Open Sans" panose="020B0606030504020204" pitchFamily="34" charset="0"/>
                <a:cs typeface="Open Sans" panose="020B0606030504020204" pitchFamily="34" charset="0"/>
              </a:rPr>
              <a:t> 18:21; 25:9; 37:34).</a:t>
            </a:r>
          </a:p>
          <a:p>
            <a:pPr algn="l">
              <a:spcAft>
                <a:spcPts val="600"/>
              </a:spcAft>
            </a:pPr>
            <a:endParaRPr lang="en-CA" sz="26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811382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72254-BF6B-4E45-A074-4667A7A64F49}"/>
              </a:ext>
            </a:extLst>
          </p:cNvPr>
          <p:cNvSpPr>
            <a:spLocks noGrp="1"/>
          </p:cNvSpPr>
          <p:nvPr>
            <p:ph type="ctrTitle"/>
          </p:nvPr>
        </p:nvSpPr>
        <p:spPr>
          <a:xfrm>
            <a:off x="1789043" y="278295"/>
            <a:ext cx="9510644" cy="865809"/>
          </a:xfrm>
          <a:effectLst>
            <a:outerShdw blurRad="50800" dist="38100" dir="2700000" algn="tl" rotWithShape="0">
              <a:prstClr val="black">
                <a:alpha val="40000"/>
              </a:prstClr>
            </a:outerShdw>
          </a:effectLst>
        </p:spPr>
        <p:txBody>
          <a:bodyPr>
            <a:noAutofit/>
          </a:bodyPr>
          <a:lstStyle/>
          <a:p>
            <a:pPr algn="l"/>
            <a:r>
              <a:rPr lang="en-CA" sz="4000" dirty="0">
                <a:solidFill>
                  <a:schemeClr val="accent4"/>
                </a:solidFill>
                <a:latin typeface="Open Sans Extrabold" panose="020B0906030804020204" pitchFamily="34" charset="0"/>
                <a:ea typeface="Open Sans Extrabold" panose="020B0906030804020204" pitchFamily="34" charset="0"/>
                <a:cs typeface="Open Sans Extrabold" panose="020B0906030804020204" pitchFamily="34" charset="0"/>
              </a:rPr>
              <a:t>WHAT IS THE PURPOSE OF THE LAW?</a:t>
            </a:r>
          </a:p>
        </p:txBody>
      </p:sp>
      <p:pic>
        <p:nvPicPr>
          <p:cNvPr id="6" name="Picture 5" descr="A close up of a logo&#10;&#10;Description automatically generated">
            <a:extLst>
              <a:ext uri="{FF2B5EF4-FFF2-40B4-BE49-F238E27FC236}">
                <a16:creationId xmlns:a16="http://schemas.microsoft.com/office/drawing/2014/main" id="{2E10975E-590A-4A0B-9CF0-EF4A6A9BD0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0528" y="258059"/>
            <a:ext cx="992063" cy="992063"/>
          </a:xfrm>
          <a:prstGeom prst="rect">
            <a:avLst/>
          </a:prstGeom>
        </p:spPr>
      </p:pic>
    </p:spTree>
    <p:extLst>
      <p:ext uri="{BB962C8B-B14F-4D97-AF65-F5344CB8AC3E}">
        <p14:creationId xmlns:p14="http://schemas.microsoft.com/office/powerpoint/2010/main" val="100685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72254-BF6B-4E45-A074-4667A7A64F49}"/>
              </a:ext>
            </a:extLst>
          </p:cNvPr>
          <p:cNvSpPr>
            <a:spLocks noGrp="1"/>
          </p:cNvSpPr>
          <p:nvPr>
            <p:ph type="ctrTitle"/>
          </p:nvPr>
        </p:nvSpPr>
        <p:spPr>
          <a:xfrm>
            <a:off x="1789043" y="278295"/>
            <a:ext cx="9510644" cy="865809"/>
          </a:xfrm>
          <a:effectLst>
            <a:outerShdw blurRad="50800" dist="38100" dir="2700000" algn="tl" rotWithShape="0">
              <a:prstClr val="black">
                <a:alpha val="40000"/>
              </a:prstClr>
            </a:outerShdw>
          </a:effectLst>
        </p:spPr>
        <p:txBody>
          <a:bodyPr>
            <a:noAutofit/>
          </a:bodyPr>
          <a:lstStyle/>
          <a:p>
            <a:pPr algn="l"/>
            <a:r>
              <a:rPr lang="en-CA" sz="4000" dirty="0">
                <a:solidFill>
                  <a:schemeClr val="accent4"/>
                </a:solidFill>
                <a:latin typeface="Open Sans Extrabold" panose="020B0906030804020204" pitchFamily="34" charset="0"/>
                <a:ea typeface="Open Sans Extrabold" panose="020B0906030804020204" pitchFamily="34" charset="0"/>
                <a:cs typeface="Open Sans Extrabold" panose="020B0906030804020204" pitchFamily="34" charset="0"/>
              </a:rPr>
              <a:t>WHAT IS THE PURPOSE OF THE LAW?</a:t>
            </a:r>
          </a:p>
        </p:txBody>
      </p:sp>
      <p:sp>
        <p:nvSpPr>
          <p:cNvPr id="3" name="Subtitle 2">
            <a:extLst>
              <a:ext uri="{FF2B5EF4-FFF2-40B4-BE49-F238E27FC236}">
                <a16:creationId xmlns:a16="http://schemas.microsoft.com/office/drawing/2014/main" id="{39B37E27-FBA3-4F65-8DAF-A9A040EFA406}"/>
              </a:ext>
            </a:extLst>
          </p:cNvPr>
          <p:cNvSpPr>
            <a:spLocks noGrp="1"/>
          </p:cNvSpPr>
          <p:nvPr>
            <p:ph type="subTitle" idx="1"/>
          </p:nvPr>
        </p:nvSpPr>
        <p:spPr>
          <a:xfrm>
            <a:off x="853049" y="2023165"/>
            <a:ext cx="10248348" cy="4501322"/>
          </a:xfrm>
          <a:effectLst>
            <a:outerShdw blurRad="50800" dist="38100" dir="2700000" algn="tl" rotWithShape="0">
              <a:prstClr val="black">
                <a:alpha val="40000"/>
              </a:prstClr>
            </a:outerShdw>
          </a:effectLst>
        </p:spPr>
        <p:txBody>
          <a:bodyPr>
            <a:noAutofit/>
          </a:bodyPr>
          <a:lstStyle/>
          <a:p>
            <a:pPr>
              <a:spcAft>
                <a:spcPts val="1800"/>
              </a:spcAft>
            </a:pPr>
            <a:r>
              <a:rPr lang="en-CA"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t>“Moses and the prophets emphasize that the purpose of the Law is not strict adherence to the Law for its own sake (legalism) or for a reward (</a:t>
            </a:r>
            <a:r>
              <a:rPr lang="en-CA" sz="28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Pharisaism</a:t>
            </a:r>
            <a:r>
              <a:rPr lang="en-CA"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t>). Keeping the Law is an act of devotion to God, for the sake of God.</a:t>
            </a:r>
          </a:p>
          <a:p>
            <a:pPr>
              <a:spcAft>
                <a:spcPts val="1800"/>
              </a:spcAft>
            </a:pPr>
            <a:r>
              <a:rPr lang="en-CA" sz="32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The Law of God is his means of </a:t>
            </a:r>
            <a:r>
              <a:rPr lang="en-CA" sz="3200" b="1" u="sng" dirty="0">
                <a:solidFill>
                  <a:schemeClr val="accent4"/>
                </a:solidFill>
                <a:latin typeface="Open Sans" panose="020B0606030504020204" pitchFamily="34" charset="0"/>
                <a:ea typeface="Open Sans" panose="020B0606030504020204" pitchFamily="34" charset="0"/>
                <a:cs typeface="Open Sans" panose="020B0606030504020204" pitchFamily="34" charset="0"/>
              </a:rPr>
              <a:t>sanctification</a:t>
            </a:r>
            <a:r>
              <a:rPr lang="en-CA" sz="3200" dirty="0">
                <a:solidFill>
                  <a:schemeClr val="accent4"/>
                </a:solidFill>
                <a:latin typeface="Open Sans" panose="020B0606030504020204" pitchFamily="34" charset="0"/>
                <a:ea typeface="Open Sans" panose="020B0606030504020204" pitchFamily="34" charset="0"/>
                <a:cs typeface="Open Sans" panose="020B0606030504020204" pitchFamily="34" charset="0"/>
              </a:rPr>
              <a:t>.</a:t>
            </a:r>
            <a:br>
              <a:rPr lang="en-CA" sz="3200" dirty="0">
                <a:solidFill>
                  <a:schemeClr val="accent4"/>
                </a:solidFill>
                <a:latin typeface="Open Sans" panose="020B0606030504020204" pitchFamily="34" charset="0"/>
                <a:ea typeface="Open Sans" panose="020B0606030504020204" pitchFamily="34" charset="0"/>
                <a:cs typeface="Open Sans" panose="020B0606030504020204" pitchFamily="34" charset="0"/>
              </a:rPr>
            </a:br>
            <a:r>
              <a:rPr lang="en-CA"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t>He consecrated Israel by an act of grace, and He required Israel to remain holy.”</a:t>
            </a:r>
          </a:p>
          <a:p>
            <a:pPr>
              <a:spcAft>
                <a:spcPts val="1800"/>
              </a:spcAft>
            </a:pPr>
            <a:r>
              <a:rPr lang="en-CA" sz="2000" dirty="0">
                <a:solidFill>
                  <a:schemeClr val="bg1"/>
                </a:solidFill>
                <a:latin typeface="Open Sans" panose="020B0606030504020204" pitchFamily="34" charset="0"/>
                <a:ea typeface="Open Sans" panose="020B0606030504020204" pitchFamily="34" charset="0"/>
                <a:cs typeface="Open Sans" panose="020B0606030504020204" pitchFamily="34" charset="0"/>
              </a:rPr>
              <a:t>(Baker Encyclopedia of the Bible, 2, p.1316)</a:t>
            </a:r>
          </a:p>
        </p:txBody>
      </p:sp>
      <p:pic>
        <p:nvPicPr>
          <p:cNvPr id="6" name="Picture 5" descr="A close up of a logo&#10;&#10;Description automatically generated">
            <a:extLst>
              <a:ext uri="{FF2B5EF4-FFF2-40B4-BE49-F238E27FC236}">
                <a16:creationId xmlns:a16="http://schemas.microsoft.com/office/drawing/2014/main" id="{2E10975E-590A-4A0B-9CF0-EF4A6A9BD0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0528" y="258059"/>
            <a:ext cx="992063" cy="992063"/>
          </a:xfrm>
          <a:prstGeom prst="rect">
            <a:avLst/>
          </a:prstGeom>
        </p:spPr>
      </p:pic>
    </p:spTree>
    <p:extLst>
      <p:ext uri="{BB962C8B-B14F-4D97-AF65-F5344CB8AC3E}">
        <p14:creationId xmlns:p14="http://schemas.microsoft.com/office/powerpoint/2010/main" val="261707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9B37E27-FBA3-4F65-8DAF-A9A040EFA406}"/>
              </a:ext>
            </a:extLst>
          </p:cNvPr>
          <p:cNvSpPr>
            <a:spLocks noGrp="1"/>
          </p:cNvSpPr>
          <p:nvPr>
            <p:ph type="subTitle" idx="1"/>
          </p:nvPr>
        </p:nvSpPr>
        <p:spPr>
          <a:xfrm>
            <a:off x="853049" y="1872974"/>
            <a:ext cx="10248348" cy="4651513"/>
          </a:xfrm>
          <a:effectLst>
            <a:outerShdw blurRad="50800" dist="38100" dir="2700000" algn="tl" rotWithShape="0">
              <a:prstClr val="black">
                <a:alpha val="40000"/>
              </a:prstClr>
            </a:outerShdw>
          </a:effectLst>
        </p:spPr>
        <p:txBody>
          <a:bodyPr>
            <a:noAutofit/>
          </a:bodyPr>
          <a:lstStyle/>
          <a:p>
            <a:pPr>
              <a:spcAft>
                <a:spcPts val="1800"/>
              </a:spcAft>
            </a:pPr>
            <a:r>
              <a:rPr lang="en-CA" sz="32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The purpose of the Law was to help transform God’s redeemed people into </a:t>
            </a:r>
            <a:r>
              <a:rPr lang="en-CA" sz="3200" b="1" u="sng" dirty="0">
                <a:solidFill>
                  <a:schemeClr val="accent4"/>
                </a:solidFill>
                <a:latin typeface="Open Sans" panose="020B0606030504020204" pitchFamily="34" charset="0"/>
                <a:ea typeface="Open Sans" panose="020B0606030504020204" pitchFamily="34" charset="0"/>
                <a:cs typeface="Open Sans" panose="020B0606030504020204" pitchFamily="34" charset="0"/>
              </a:rPr>
              <a:t>maturity</a:t>
            </a:r>
            <a:r>
              <a:rPr lang="en-CA" sz="32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a:t>
            </a:r>
          </a:p>
          <a:p>
            <a:pPr>
              <a:spcAft>
                <a:spcPts val="1800"/>
              </a:spcAft>
            </a:pPr>
            <a:r>
              <a:rPr lang="en-CA"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t>“The saints in the OT who loved God delighted in his Law as a reflection of his will; saw in it God’s fatherly concern for His children to learn to love, to be just and righteous, and to walk humbly before him (cf. Gen. 17:1; Mic. 6:8). </a:t>
            </a:r>
          </a:p>
          <a:p>
            <a:pPr>
              <a:spcAft>
                <a:spcPts val="1800"/>
              </a:spcAft>
            </a:pPr>
            <a:r>
              <a:rPr lang="en-CA"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t>God’s goal was to train individuals in Israel to maturity, freedom, and sonship.</a:t>
            </a:r>
          </a:p>
          <a:p>
            <a:pPr>
              <a:spcAft>
                <a:spcPts val="1800"/>
              </a:spcAft>
            </a:pPr>
            <a:r>
              <a:rPr lang="en-CA" sz="2000" dirty="0">
                <a:solidFill>
                  <a:schemeClr val="bg1"/>
                </a:solidFill>
                <a:latin typeface="Open Sans" panose="020B0606030504020204" pitchFamily="34" charset="0"/>
                <a:ea typeface="Open Sans" panose="020B0606030504020204" pitchFamily="34" charset="0"/>
                <a:cs typeface="Open Sans" panose="020B0606030504020204" pitchFamily="34" charset="0"/>
              </a:rPr>
              <a:t>(Baker Encyclopedia of the Bible, 2, p.1317)</a:t>
            </a:r>
          </a:p>
        </p:txBody>
      </p:sp>
      <p:pic>
        <p:nvPicPr>
          <p:cNvPr id="6" name="Picture 5" descr="A close up of a logo&#10;&#10;Description automatically generated">
            <a:extLst>
              <a:ext uri="{FF2B5EF4-FFF2-40B4-BE49-F238E27FC236}">
                <a16:creationId xmlns:a16="http://schemas.microsoft.com/office/drawing/2014/main" id="{2E10975E-590A-4A0B-9CF0-EF4A6A9BD0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4754" y="607033"/>
            <a:ext cx="992063" cy="992063"/>
          </a:xfrm>
          <a:prstGeom prst="rect">
            <a:avLst/>
          </a:prstGeom>
        </p:spPr>
      </p:pic>
    </p:spTree>
    <p:extLst>
      <p:ext uri="{BB962C8B-B14F-4D97-AF65-F5344CB8AC3E}">
        <p14:creationId xmlns:p14="http://schemas.microsoft.com/office/powerpoint/2010/main" val="2595146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72254-BF6B-4E45-A074-4667A7A64F49}"/>
              </a:ext>
            </a:extLst>
          </p:cNvPr>
          <p:cNvSpPr>
            <a:spLocks noGrp="1"/>
          </p:cNvSpPr>
          <p:nvPr>
            <p:ph type="ctrTitle"/>
          </p:nvPr>
        </p:nvSpPr>
        <p:spPr>
          <a:xfrm>
            <a:off x="711201" y="3092173"/>
            <a:ext cx="10588486" cy="2650436"/>
          </a:xfrm>
          <a:effectLst>
            <a:outerShdw blurRad="50800" dist="38100" dir="2700000" algn="tl" rotWithShape="0">
              <a:prstClr val="black">
                <a:alpha val="40000"/>
              </a:prstClr>
            </a:outerShdw>
          </a:effectLst>
        </p:spPr>
        <p:txBody>
          <a:bodyPr>
            <a:noAutofit/>
          </a:bodyPr>
          <a:lstStyle/>
          <a:p>
            <a:r>
              <a:rPr lang="en-CA" sz="9600" dirty="0">
                <a:solidFill>
                  <a:schemeClr val="accent4"/>
                </a:solidFill>
                <a:latin typeface="Open Sans Extrabold" panose="020B0906030804020204" pitchFamily="34" charset="0"/>
                <a:ea typeface="Open Sans Extrabold" panose="020B0906030804020204" pitchFamily="34" charset="0"/>
                <a:cs typeface="Open Sans Extrabold" panose="020B0906030804020204" pitchFamily="34" charset="0"/>
              </a:rPr>
              <a:t>VIDEO</a:t>
            </a:r>
            <a:br>
              <a:rPr lang="en-CA" sz="5400" dirty="0">
                <a:solidFill>
                  <a:schemeClr val="accent4"/>
                </a:solidFill>
                <a:latin typeface="Open Sans Extrabold" panose="020B0906030804020204" pitchFamily="34" charset="0"/>
                <a:ea typeface="Open Sans Extrabold" panose="020B0906030804020204" pitchFamily="34" charset="0"/>
                <a:cs typeface="Open Sans Extrabold" panose="020B0906030804020204" pitchFamily="34" charset="0"/>
              </a:rPr>
            </a:br>
            <a:r>
              <a:rPr lang="en-CA" sz="5400" dirty="0">
                <a:solidFill>
                  <a:schemeClr val="accent4"/>
                </a:solidFill>
                <a:latin typeface="Open Sans Extrabold" panose="020B0906030804020204" pitchFamily="34" charset="0"/>
                <a:ea typeface="Open Sans Extrabold" panose="020B0906030804020204" pitchFamily="34" charset="0"/>
                <a:cs typeface="Open Sans Extrabold" panose="020B0906030804020204" pitchFamily="34" charset="0"/>
              </a:rPr>
              <a:t>Reading Biblical Law</a:t>
            </a:r>
            <a:br>
              <a:rPr lang="en-CA" sz="5400" dirty="0">
                <a:solidFill>
                  <a:schemeClr val="accent4"/>
                </a:solidFill>
                <a:latin typeface="Open Sans Extrabold" panose="020B0906030804020204" pitchFamily="34" charset="0"/>
                <a:ea typeface="Open Sans Extrabold" panose="020B0906030804020204" pitchFamily="34" charset="0"/>
                <a:cs typeface="Open Sans Extrabold" panose="020B0906030804020204" pitchFamily="34" charset="0"/>
              </a:rPr>
            </a:br>
            <a:r>
              <a:rPr lang="en-CA" sz="3600" dirty="0">
                <a:solidFill>
                  <a:schemeClr val="accent4"/>
                </a:solidFill>
                <a:latin typeface="Open Sans" panose="020B0606030504020204" pitchFamily="34" charset="0"/>
                <a:ea typeface="Open Sans" panose="020B0606030504020204" pitchFamily="34" charset="0"/>
                <a:cs typeface="Open Sans" panose="020B0606030504020204" pitchFamily="34" charset="0"/>
              </a:rPr>
              <a:t>(6:19)</a:t>
            </a:r>
            <a:endParaRPr lang="en-CA" sz="5400" dirty="0">
              <a:solidFill>
                <a:schemeClr val="accent4"/>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8" name="Picture 7" descr="A close up of a logo&#10;&#10;Description automatically generated">
            <a:extLst>
              <a:ext uri="{FF2B5EF4-FFF2-40B4-BE49-F238E27FC236}">
                <a16:creationId xmlns:a16="http://schemas.microsoft.com/office/drawing/2014/main" id="{981D608E-0A9D-4197-BB9C-DA736423E3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1555" y="974198"/>
            <a:ext cx="2128890" cy="1830845"/>
          </a:xfrm>
          <a:prstGeom prst="rect">
            <a:avLst/>
          </a:prstGeom>
        </p:spPr>
      </p:pic>
    </p:spTree>
    <p:extLst>
      <p:ext uri="{BB962C8B-B14F-4D97-AF65-F5344CB8AC3E}">
        <p14:creationId xmlns:p14="http://schemas.microsoft.com/office/powerpoint/2010/main" val="775668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title="Reading Biblical Law">
            <a:hlinkClick r:id="" action="ppaction://media"/>
            <a:extLst>
              <a:ext uri="{FF2B5EF4-FFF2-40B4-BE49-F238E27FC236}">
                <a16:creationId xmlns:a16="http://schemas.microsoft.com/office/drawing/2014/main" id="{E9393551-CCA5-4A35-84A9-74895D697022}"/>
              </a:ext>
            </a:extLst>
          </p:cNvPr>
          <p:cNvPicPr>
            <a:picLocks noRot="1" noChangeAspect="1"/>
          </p:cNvPicPr>
          <p:nvPr>
            <a:videoFile r:link="rId1"/>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180634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72254-BF6B-4E45-A074-4667A7A64F49}"/>
              </a:ext>
            </a:extLst>
          </p:cNvPr>
          <p:cNvSpPr>
            <a:spLocks noGrp="1"/>
          </p:cNvSpPr>
          <p:nvPr>
            <p:ph type="ctrTitle"/>
          </p:nvPr>
        </p:nvSpPr>
        <p:spPr>
          <a:xfrm>
            <a:off x="711201" y="278295"/>
            <a:ext cx="10588486" cy="1104349"/>
          </a:xfrm>
          <a:effectLst>
            <a:outerShdw blurRad="50800" dist="38100" dir="2700000" algn="tl" rotWithShape="0">
              <a:prstClr val="black">
                <a:alpha val="40000"/>
              </a:prstClr>
            </a:outerShdw>
          </a:effectLst>
        </p:spPr>
        <p:txBody>
          <a:bodyPr>
            <a:normAutofit/>
          </a:bodyPr>
          <a:lstStyle/>
          <a:p>
            <a:pPr algn="l"/>
            <a:r>
              <a:rPr lang="en-CA" sz="7200" dirty="0">
                <a:solidFill>
                  <a:schemeClr val="accent4"/>
                </a:solidFill>
                <a:latin typeface="Open Sans Extrabold" panose="020B0906030804020204" pitchFamily="34" charset="0"/>
                <a:ea typeface="Open Sans Extrabold" panose="020B0906030804020204" pitchFamily="34" charset="0"/>
                <a:cs typeface="Open Sans Extrabold" panose="020B0906030804020204" pitchFamily="34" charset="0"/>
              </a:rPr>
              <a:t>CLASS INTRODUCTION</a:t>
            </a:r>
          </a:p>
        </p:txBody>
      </p:sp>
      <p:sp>
        <p:nvSpPr>
          <p:cNvPr id="3" name="Subtitle 2">
            <a:extLst>
              <a:ext uri="{FF2B5EF4-FFF2-40B4-BE49-F238E27FC236}">
                <a16:creationId xmlns:a16="http://schemas.microsoft.com/office/drawing/2014/main" id="{39B37E27-FBA3-4F65-8DAF-A9A040EFA406}"/>
              </a:ext>
            </a:extLst>
          </p:cNvPr>
          <p:cNvSpPr>
            <a:spLocks noGrp="1"/>
          </p:cNvSpPr>
          <p:nvPr>
            <p:ph type="subTitle" idx="1"/>
          </p:nvPr>
        </p:nvSpPr>
        <p:spPr>
          <a:xfrm>
            <a:off x="856974" y="1766957"/>
            <a:ext cx="10248348" cy="4594086"/>
          </a:xfrm>
          <a:effectLst>
            <a:outerShdw blurRad="50800" dist="38100" dir="2700000" algn="tl" rotWithShape="0">
              <a:prstClr val="black">
                <a:alpha val="40000"/>
              </a:prstClr>
            </a:outerShdw>
          </a:effectLst>
        </p:spPr>
        <p:txBody>
          <a:bodyPr>
            <a:noAutofit/>
          </a:bodyPr>
          <a:lstStyle/>
          <a:p>
            <a:pPr algn="l"/>
            <a:r>
              <a:rPr lang="en-CA" sz="3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Each session will consist of:</a:t>
            </a:r>
          </a:p>
          <a:p>
            <a:pPr marL="514350" indent="-514350" algn="l">
              <a:buFont typeface="+mj-lt"/>
              <a:buAutoNum type="arabicPeriod"/>
            </a:pPr>
            <a:r>
              <a:rPr lang="en-CA" sz="3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Teaching</a:t>
            </a:r>
            <a:r>
              <a:rPr lang="en-CA" sz="3200" dirty="0">
                <a:solidFill>
                  <a:schemeClr val="bg1"/>
                </a:solidFill>
                <a:latin typeface="Open Sans" panose="020B0606030504020204" pitchFamily="34" charset="0"/>
                <a:ea typeface="Open Sans" panose="020B0606030504020204" pitchFamily="34" charset="0"/>
                <a:cs typeface="Open Sans" panose="020B0606030504020204" pitchFamily="34" charset="0"/>
              </a:rPr>
              <a:t> (approx. 45min)</a:t>
            </a:r>
          </a:p>
          <a:p>
            <a:pPr marL="514350" indent="-514350" algn="l">
              <a:buFont typeface="+mj-lt"/>
              <a:buAutoNum type="arabicPeriod"/>
            </a:pPr>
            <a:r>
              <a:rPr lang="en-CA" sz="3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Break or Q&amp;A </a:t>
            </a:r>
            <a:r>
              <a:rPr lang="en-CA" sz="3200" dirty="0">
                <a:solidFill>
                  <a:schemeClr val="bg1"/>
                </a:solidFill>
                <a:latin typeface="Open Sans" panose="020B0606030504020204" pitchFamily="34" charset="0"/>
                <a:ea typeface="Open Sans" panose="020B0606030504020204" pitchFamily="34" charset="0"/>
                <a:cs typeface="Open Sans" panose="020B0606030504020204" pitchFamily="34" charset="0"/>
              </a:rPr>
              <a:t>(approx. 15min)</a:t>
            </a:r>
          </a:p>
          <a:p>
            <a:pPr marL="514350" indent="-514350" algn="l">
              <a:buFont typeface="+mj-lt"/>
              <a:buAutoNum type="arabicPeriod"/>
            </a:pPr>
            <a:r>
              <a:rPr lang="en-CA" sz="3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Group Breakout Discussions </a:t>
            </a:r>
            <a:r>
              <a:rPr lang="en-CA" sz="3200" dirty="0">
                <a:solidFill>
                  <a:schemeClr val="bg1"/>
                </a:solidFill>
                <a:latin typeface="Open Sans" panose="020B0606030504020204" pitchFamily="34" charset="0"/>
                <a:ea typeface="Open Sans" panose="020B0606030504020204" pitchFamily="34" charset="0"/>
                <a:cs typeface="Open Sans" panose="020B0606030504020204" pitchFamily="34" charset="0"/>
              </a:rPr>
              <a:t>(approx. 30-45min)</a:t>
            </a:r>
          </a:p>
          <a:p>
            <a:pPr marL="514350" indent="-514350" algn="l">
              <a:buFont typeface="+mj-lt"/>
              <a:buAutoNum type="arabicPeriod"/>
            </a:pPr>
            <a:r>
              <a:rPr lang="en-CA" sz="3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Closing Remarks &amp; Assignments </a:t>
            </a:r>
            <a:r>
              <a:rPr lang="en-CA" sz="3200" dirty="0">
                <a:solidFill>
                  <a:schemeClr val="bg1"/>
                </a:solidFill>
                <a:latin typeface="Open Sans" panose="020B0606030504020204" pitchFamily="34" charset="0"/>
                <a:ea typeface="Open Sans" panose="020B0606030504020204" pitchFamily="34" charset="0"/>
                <a:cs typeface="Open Sans" panose="020B0606030504020204" pitchFamily="34" charset="0"/>
              </a:rPr>
              <a:t>(10-15min)</a:t>
            </a:r>
            <a:endParaRPr lang="en-CA" sz="32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847487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72254-BF6B-4E45-A074-4667A7A64F49}"/>
              </a:ext>
            </a:extLst>
          </p:cNvPr>
          <p:cNvSpPr>
            <a:spLocks noGrp="1"/>
          </p:cNvSpPr>
          <p:nvPr>
            <p:ph type="ctrTitle"/>
          </p:nvPr>
        </p:nvSpPr>
        <p:spPr>
          <a:xfrm>
            <a:off x="1789043" y="194366"/>
            <a:ext cx="9510644" cy="1104349"/>
          </a:xfrm>
          <a:effectLst>
            <a:outerShdw blurRad="50800" dist="38100" dir="2700000" algn="tl" rotWithShape="0">
              <a:prstClr val="black">
                <a:alpha val="40000"/>
              </a:prstClr>
            </a:outerShdw>
          </a:effectLst>
        </p:spPr>
        <p:txBody>
          <a:bodyPr>
            <a:noAutofit/>
          </a:bodyPr>
          <a:lstStyle/>
          <a:p>
            <a:pPr algn="l"/>
            <a:r>
              <a:rPr lang="en-CA" dirty="0">
                <a:solidFill>
                  <a:schemeClr val="accent4"/>
                </a:solidFill>
                <a:latin typeface="Open Sans Extrabold" panose="020B0906030804020204" pitchFamily="34" charset="0"/>
                <a:ea typeface="Open Sans Extrabold" panose="020B0906030804020204" pitchFamily="34" charset="0"/>
                <a:cs typeface="Open Sans Extrabold" panose="020B0906030804020204" pitchFamily="34" charset="0"/>
              </a:rPr>
              <a:t>WHAT IS A COVENANT?</a:t>
            </a:r>
          </a:p>
        </p:txBody>
      </p:sp>
      <p:pic>
        <p:nvPicPr>
          <p:cNvPr id="5" name="Picture 4" descr="A close up of a logo&#10;&#10;Description automatically generated">
            <a:extLst>
              <a:ext uri="{FF2B5EF4-FFF2-40B4-BE49-F238E27FC236}">
                <a16:creationId xmlns:a16="http://schemas.microsoft.com/office/drawing/2014/main" id="{77C828A8-8DA1-4B15-8B5B-1E0DB15393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627" y="278295"/>
            <a:ext cx="1101762" cy="940905"/>
          </a:xfrm>
          <a:prstGeom prst="rect">
            <a:avLst/>
          </a:prstGeom>
        </p:spPr>
      </p:pic>
    </p:spTree>
    <p:extLst>
      <p:ext uri="{BB962C8B-B14F-4D97-AF65-F5344CB8AC3E}">
        <p14:creationId xmlns:p14="http://schemas.microsoft.com/office/powerpoint/2010/main" val="1540634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72254-BF6B-4E45-A074-4667A7A64F49}"/>
              </a:ext>
            </a:extLst>
          </p:cNvPr>
          <p:cNvSpPr>
            <a:spLocks noGrp="1"/>
          </p:cNvSpPr>
          <p:nvPr>
            <p:ph type="ctrTitle"/>
          </p:nvPr>
        </p:nvSpPr>
        <p:spPr>
          <a:xfrm>
            <a:off x="1789043" y="194366"/>
            <a:ext cx="9510644" cy="1104349"/>
          </a:xfrm>
          <a:effectLst>
            <a:outerShdw blurRad="50800" dist="38100" dir="2700000" algn="tl" rotWithShape="0">
              <a:prstClr val="black">
                <a:alpha val="40000"/>
              </a:prstClr>
            </a:outerShdw>
          </a:effectLst>
        </p:spPr>
        <p:txBody>
          <a:bodyPr>
            <a:noAutofit/>
          </a:bodyPr>
          <a:lstStyle/>
          <a:p>
            <a:pPr algn="l"/>
            <a:r>
              <a:rPr lang="en-CA" dirty="0">
                <a:solidFill>
                  <a:schemeClr val="accent4"/>
                </a:solidFill>
                <a:latin typeface="Open Sans Extrabold" panose="020B0906030804020204" pitchFamily="34" charset="0"/>
                <a:ea typeface="Open Sans Extrabold" panose="020B0906030804020204" pitchFamily="34" charset="0"/>
                <a:cs typeface="Open Sans Extrabold" panose="020B0906030804020204" pitchFamily="34" charset="0"/>
              </a:rPr>
              <a:t>WHAT IS A COVENANT?</a:t>
            </a:r>
          </a:p>
        </p:txBody>
      </p:sp>
      <p:sp>
        <p:nvSpPr>
          <p:cNvPr id="3" name="Subtitle 2">
            <a:extLst>
              <a:ext uri="{FF2B5EF4-FFF2-40B4-BE49-F238E27FC236}">
                <a16:creationId xmlns:a16="http://schemas.microsoft.com/office/drawing/2014/main" id="{39B37E27-FBA3-4F65-8DAF-A9A040EFA406}"/>
              </a:ext>
            </a:extLst>
          </p:cNvPr>
          <p:cNvSpPr>
            <a:spLocks noGrp="1"/>
          </p:cNvSpPr>
          <p:nvPr>
            <p:ph type="subTitle" idx="1"/>
          </p:nvPr>
        </p:nvSpPr>
        <p:spPr>
          <a:xfrm>
            <a:off x="856974" y="1970081"/>
            <a:ext cx="10248348" cy="4390962"/>
          </a:xfrm>
          <a:effectLst>
            <a:outerShdw blurRad="50800" dist="38100" dir="2700000" algn="tl" rotWithShape="0">
              <a:prstClr val="black">
                <a:alpha val="40000"/>
              </a:prstClr>
            </a:outerShdw>
          </a:effectLst>
        </p:spPr>
        <p:txBody>
          <a:bodyPr>
            <a:noAutofit/>
          </a:bodyPr>
          <a:lstStyle/>
          <a:p>
            <a:r>
              <a:rPr lang="en-CA" sz="3200" dirty="0">
                <a:solidFill>
                  <a:schemeClr val="bg1"/>
                </a:solidFill>
                <a:latin typeface="Open Sans" panose="020B0606030504020204" pitchFamily="34" charset="0"/>
                <a:ea typeface="Open Sans" panose="020B0606030504020204" pitchFamily="34" charset="0"/>
                <a:cs typeface="Open Sans" panose="020B0606030504020204" pitchFamily="34" charset="0"/>
              </a:rPr>
              <a:t>“A covenant is a formalized pact with sanctions... </a:t>
            </a:r>
          </a:p>
          <a:p>
            <a:r>
              <a:rPr lang="en-CA" sz="3200" dirty="0">
                <a:solidFill>
                  <a:schemeClr val="bg1"/>
                </a:solidFill>
                <a:latin typeface="Open Sans" panose="020B0606030504020204" pitchFamily="34" charset="0"/>
                <a:ea typeface="Open Sans" panose="020B0606030504020204" pitchFamily="34" charset="0"/>
                <a:cs typeface="Open Sans" panose="020B0606030504020204" pitchFamily="34" charset="0"/>
              </a:rPr>
              <a:t>When such pacts were made between human beings, the parties expressed loyalty to one another and spelled out their mutual obligations (e.g. Gen. 21:26-31; 26:28-30; 31:44-54). </a:t>
            </a:r>
          </a:p>
          <a:p>
            <a:r>
              <a:rPr lang="en-CA" sz="3200" dirty="0">
                <a:solidFill>
                  <a:schemeClr val="bg1"/>
                </a:solidFill>
                <a:latin typeface="Open Sans" panose="020B0606030504020204" pitchFamily="34" charset="0"/>
                <a:ea typeface="Open Sans" panose="020B0606030504020204" pitchFamily="34" charset="0"/>
                <a:cs typeface="Open Sans" panose="020B0606030504020204" pitchFamily="34" charset="0"/>
              </a:rPr>
              <a:t>They also took an oath calling down curses on themselves if they did not keep the terms of the covenant.”</a:t>
            </a:r>
          </a:p>
          <a:p>
            <a:r>
              <a:rPr lang="en-CA" sz="2000" dirty="0">
                <a:solidFill>
                  <a:schemeClr val="bg1"/>
                </a:solidFill>
                <a:latin typeface="Open Sans" panose="020B0606030504020204" pitchFamily="34" charset="0"/>
                <a:ea typeface="Open Sans" panose="020B0606030504020204" pitchFamily="34" charset="0"/>
                <a:cs typeface="Open Sans" panose="020B0606030504020204" pitchFamily="34" charset="0"/>
              </a:rPr>
              <a:t>(Poythress, The Shadow of Christ in the Law of Moses, p.63)</a:t>
            </a:r>
            <a:endParaRPr lang="en-CA" sz="1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5" name="Picture 4" descr="A close up of a logo&#10;&#10;Description automatically generated">
            <a:extLst>
              <a:ext uri="{FF2B5EF4-FFF2-40B4-BE49-F238E27FC236}">
                <a16:creationId xmlns:a16="http://schemas.microsoft.com/office/drawing/2014/main" id="{77C828A8-8DA1-4B15-8B5B-1E0DB15393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627" y="278295"/>
            <a:ext cx="1101762" cy="940905"/>
          </a:xfrm>
          <a:prstGeom prst="rect">
            <a:avLst/>
          </a:prstGeom>
        </p:spPr>
      </p:pic>
    </p:spTree>
    <p:extLst>
      <p:ext uri="{BB962C8B-B14F-4D97-AF65-F5344CB8AC3E}">
        <p14:creationId xmlns:p14="http://schemas.microsoft.com/office/powerpoint/2010/main" val="2270091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9B37E27-FBA3-4F65-8DAF-A9A040EFA406}"/>
              </a:ext>
            </a:extLst>
          </p:cNvPr>
          <p:cNvSpPr>
            <a:spLocks noGrp="1"/>
          </p:cNvSpPr>
          <p:nvPr>
            <p:ph type="subTitle" idx="1"/>
          </p:nvPr>
        </p:nvSpPr>
        <p:spPr>
          <a:xfrm>
            <a:off x="856974" y="2409602"/>
            <a:ext cx="10248348" cy="3916102"/>
          </a:xfrm>
          <a:effectLst>
            <a:outerShdw blurRad="50800" dist="38100" dir="2700000" algn="tl" rotWithShape="0">
              <a:prstClr val="black">
                <a:alpha val="40000"/>
              </a:prstClr>
            </a:outerShdw>
          </a:effectLst>
        </p:spPr>
        <p:txBody>
          <a:bodyPr>
            <a:noAutofit/>
          </a:bodyPr>
          <a:lstStyle/>
          <a:p>
            <a:r>
              <a:rPr lang="en-CA" sz="3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A covenant is a formalized pact expressing loyalty between two parties to one another, based on prior relationship, outlining their mutual obligations, blessings and the curses/consequences for failing to keep the terms of the covenant.</a:t>
            </a:r>
          </a:p>
        </p:txBody>
      </p:sp>
      <p:pic>
        <p:nvPicPr>
          <p:cNvPr id="5" name="Picture 4" descr="A close up of a logo&#10;&#10;Description automatically generated">
            <a:extLst>
              <a:ext uri="{FF2B5EF4-FFF2-40B4-BE49-F238E27FC236}">
                <a16:creationId xmlns:a16="http://schemas.microsoft.com/office/drawing/2014/main" id="{77C828A8-8DA1-4B15-8B5B-1E0DB15393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1728" y="652935"/>
            <a:ext cx="1588968" cy="1356979"/>
          </a:xfrm>
          <a:prstGeom prst="rect">
            <a:avLst/>
          </a:prstGeom>
        </p:spPr>
      </p:pic>
    </p:spTree>
    <p:extLst>
      <p:ext uri="{BB962C8B-B14F-4D97-AF65-F5344CB8AC3E}">
        <p14:creationId xmlns:p14="http://schemas.microsoft.com/office/powerpoint/2010/main" val="4062110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72254-BF6B-4E45-A074-4667A7A64F49}"/>
              </a:ext>
            </a:extLst>
          </p:cNvPr>
          <p:cNvSpPr>
            <a:spLocks noGrp="1"/>
          </p:cNvSpPr>
          <p:nvPr>
            <p:ph type="ctrTitle"/>
          </p:nvPr>
        </p:nvSpPr>
        <p:spPr>
          <a:xfrm>
            <a:off x="1541669" y="397103"/>
            <a:ext cx="9758018" cy="923697"/>
          </a:xfrm>
          <a:effectLst>
            <a:outerShdw blurRad="50800" dist="38100" dir="2700000" algn="tl" rotWithShape="0">
              <a:prstClr val="black">
                <a:alpha val="40000"/>
              </a:prstClr>
            </a:outerShdw>
          </a:effectLst>
        </p:spPr>
        <p:txBody>
          <a:bodyPr>
            <a:normAutofit/>
          </a:bodyPr>
          <a:lstStyle/>
          <a:p>
            <a:pPr algn="l"/>
            <a:r>
              <a:rPr lang="en-CA" sz="4800" dirty="0">
                <a:solidFill>
                  <a:schemeClr val="accent4"/>
                </a:solidFill>
                <a:latin typeface="Open Sans Extrabold" panose="020B0906030804020204" pitchFamily="34" charset="0"/>
                <a:ea typeface="Open Sans Extrabold" panose="020B0906030804020204" pitchFamily="34" charset="0"/>
                <a:cs typeface="Open Sans Extrabold" panose="020B0906030804020204" pitchFamily="34" charset="0"/>
              </a:rPr>
              <a:t>ALL COVENANTS HAD 3 PARTS:</a:t>
            </a:r>
          </a:p>
        </p:txBody>
      </p:sp>
      <p:sp>
        <p:nvSpPr>
          <p:cNvPr id="3" name="Subtitle 2">
            <a:extLst>
              <a:ext uri="{FF2B5EF4-FFF2-40B4-BE49-F238E27FC236}">
                <a16:creationId xmlns:a16="http://schemas.microsoft.com/office/drawing/2014/main" id="{39B37E27-FBA3-4F65-8DAF-A9A040EFA406}"/>
              </a:ext>
            </a:extLst>
          </p:cNvPr>
          <p:cNvSpPr>
            <a:spLocks noGrp="1"/>
          </p:cNvSpPr>
          <p:nvPr>
            <p:ph type="subTitle" idx="1"/>
          </p:nvPr>
        </p:nvSpPr>
        <p:spPr>
          <a:xfrm>
            <a:off x="856974" y="1758158"/>
            <a:ext cx="10284578" cy="4767711"/>
          </a:xfrm>
          <a:effectLst>
            <a:outerShdw blurRad="50800" dist="38100" dir="2700000" algn="tl" rotWithShape="0">
              <a:prstClr val="black">
                <a:alpha val="40000"/>
              </a:prstClr>
            </a:outerShdw>
          </a:effectLst>
        </p:spPr>
        <p:txBody>
          <a:bodyPr>
            <a:noAutofit/>
          </a:bodyPr>
          <a:lstStyle/>
          <a:p>
            <a:pPr marL="514350" indent="-514350" algn="l">
              <a:spcAft>
                <a:spcPts val="1200"/>
              </a:spcAft>
              <a:buFont typeface="+mj-lt"/>
              <a:buAutoNum type="arabicPeriod"/>
            </a:pPr>
            <a:r>
              <a:rPr lang="en-CA" sz="3200" b="1" u="sng" dirty="0">
                <a:solidFill>
                  <a:schemeClr val="accent4"/>
                </a:solidFill>
                <a:latin typeface="Open Sans" panose="020B0606030504020204" pitchFamily="34" charset="0"/>
                <a:ea typeface="Open Sans" panose="020B0606030504020204" pitchFamily="34" charset="0"/>
                <a:cs typeface="Open Sans" panose="020B0606030504020204" pitchFamily="34" charset="0"/>
              </a:rPr>
              <a:t>IDENTIFICATION</a:t>
            </a:r>
            <a:r>
              <a:rPr lang="en-CA" sz="3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CA" sz="3200" dirty="0">
                <a:solidFill>
                  <a:schemeClr val="bg1"/>
                </a:solidFill>
                <a:latin typeface="Open Sans" panose="020B0606030504020204" pitchFamily="34" charset="0"/>
                <a:ea typeface="Open Sans" panose="020B0606030504020204" pitchFamily="34" charset="0"/>
                <a:cs typeface="Open Sans" panose="020B0606030504020204" pitchFamily="34" charset="0"/>
              </a:rPr>
              <a:t>- An identification of the parties involved and recounting the previous relational interactions between them</a:t>
            </a:r>
          </a:p>
          <a:p>
            <a:pPr marL="514350" indent="-514350" algn="l">
              <a:spcAft>
                <a:spcPts val="1200"/>
              </a:spcAft>
              <a:buFont typeface="+mj-lt"/>
              <a:buAutoNum type="arabicPeriod"/>
            </a:pPr>
            <a:r>
              <a:rPr lang="en-CA" sz="3200" b="1" u="sng" dirty="0">
                <a:solidFill>
                  <a:schemeClr val="accent4"/>
                </a:solidFill>
                <a:latin typeface="Open Sans" panose="020B0606030504020204" pitchFamily="34" charset="0"/>
                <a:ea typeface="Open Sans" panose="020B0606030504020204" pitchFamily="34" charset="0"/>
                <a:cs typeface="Open Sans" panose="020B0606030504020204" pitchFamily="34" charset="0"/>
              </a:rPr>
              <a:t>STIPULATIONS</a:t>
            </a:r>
            <a:r>
              <a:rPr lang="en-CA" sz="3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CA" sz="3200" dirty="0">
                <a:solidFill>
                  <a:schemeClr val="bg1"/>
                </a:solidFill>
                <a:latin typeface="Open Sans" panose="020B0606030504020204" pitchFamily="34" charset="0"/>
                <a:ea typeface="Open Sans" panose="020B0606030504020204" pitchFamily="34" charset="0"/>
                <a:cs typeface="Open Sans" panose="020B0606030504020204" pitchFamily="34" charset="0"/>
              </a:rPr>
              <a:t>- Specification of their mutual obligations</a:t>
            </a:r>
          </a:p>
          <a:p>
            <a:pPr marL="514350" indent="-514350" algn="l">
              <a:spcAft>
                <a:spcPts val="1200"/>
              </a:spcAft>
              <a:buFont typeface="+mj-lt"/>
              <a:buAutoNum type="arabicPeriod"/>
            </a:pPr>
            <a:r>
              <a:rPr lang="en-CA" sz="3200" b="1" u="sng" dirty="0">
                <a:solidFill>
                  <a:schemeClr val="accent4"/>
                </a:solidFill>
                <a:latin typeface="Open Sans" panose="020B0606030504020204" pitchFamily="34" charset="0"/>
                <a:ea typeface="Open Sans" panose="020B0606030504020204" pitchFamily="34" charset="0"/>
                <a:cs typeface="Open Sans" panose="020B0606030504020204" pitchFamily="34" charset="0"/>
              </a:rPr>
              <a:t>SANCTIONS</a:t>
            </a:r>
            <a:r>
              <a:rPr lang="en-CA" sz="3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CA" sz="3200" dirty="0">
                <a:solidFill>
                  <a:schemeClr val="bg1"/>
                </a:solidFill>
                <a:latin typeface="Open Sans" panose="020B0606030504020204" pitchFamily="34" charset="0"/>
                <a:ea typeface="Open Sans" panose="020B0606030504020204" pitchFamily="34" charset="0"/>
                <a:cs typeface="Open Sans" panose="020B0606030504020204" pitchFamily="34" charset="0"/>
              </a:rPr>
              <a:t>- An oath indicating how God would reward obedience and punish disobedience to the stipulations</a:t>
            </a:r>
          </a:p>
        </p:txBody>
      </p:sp>
      <p:pic>
        <p:nvPicPr>
          <p:cNvPr id="4" name="Picture 3" descr="A close up of a logo&#10;&#10;Description automatically generated">
            <a:extLst>
              <a:ext uri="{FF2B5EF4-FFF2-40B4-BE49-F238E27FC236}">
                <a16:creationId xmlns:a16="http://schemas.microsoft.com/office/drawing/2014/main" id="{A818E626-7AB2-44F3-B913-A4D42C6EF8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1867" y="522144"/>
            <a:ext cx="935194" cy="798656"/>
          </a:xfrm>
          <a:prstGeom prst="rect">
            <a:avLst/>
          </a:prstGeom>
        </p:spPr>
      </p:pic>
    </p:spTree>
    <p:extLst>
      <p:ext uri="{BB962C8B-B14F-4D97-AF65-F5344CB8AC3E}">
        <p14:creationId xmlns:p14="http://schemas.microsoft.com/office/powerpoint/2010/main" val="1484309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72254-BF6B-4E45-A074-4667A7A64F49}"/>
              </a:ext>
            </a:extLst>
          </p:cNvPr>
          <p:cNvSpPr>
            <a:spLocks noGrp="1"/>
          </p:cNvSpPr>
          <p:nvPr>
            <p:ph type="ctrTitle"/>
          </p:nvPr>
        </p:nvSpPr>
        <p:spPr>
          <a:xfrm>
            <a:off x="1789043" y="194367"/>
            <a:ext cx="9510644" cy="940906"/>
          </a:xfrm>
          <a:effectLst>
            <a:outerShdw blurRad="50800" dist="38100" dir="2700000" algn="tl" rotWithShape="0">
              <a:prstClr val="black">
                <a:alpha val="40000"/>
              </a:prstClr>
            </a:outerShdw>
          </a:effectLst>
        </p:spPr>
        <p:txBody>
          <a:bodyPr>
            <a:noAutofit/>
          </a:bodyPr>
          <a:lstStyle/>
          <a:p>
            <a:pPr algn="l"/>
            <a:r>
              <a:rPr lang="en-CA" sz="4800" dirty="0">
                <a:solidFill>
                  <a:schemeClr val="accent4"/>
                </a:solidFill>
                <a:latin typeface="Open Sans Extrabold" panose="020B0906030804020204" pitchFamily="34" charset="0"/>
                <a:ea typeface="Open Sans Extrabold" panose="020B0906030804020204" pitchFamily="34" charset="0"/>
                <a:cs typeface="Open Sans Extrabold" panose="020B0906030804020204" pitchFamily="34" charset="0"/>
              </a:rPr>
              <a:t>Hittite Suzerainty Treaties</a:t>
            </a:r>
            <a:endParaRPr lang="en-CA" sz="3600" dirty="0">
              <a:solidFill>
                <a:schemeClr val="accent4"/>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3" name="Subtitle 2">
            <a:extLst>
              <a:ext uri="{FF2B5EF4-FFF2-40B4-BE49-F238E27FC236}">
                <a16:creationId xmlns:a16="http://schemas.microsoft.com/office/drawing/2014/main" id="{39B37E27-FBA3-4F65-8DAF-A9A040EFA406}"/>
              </a:ext>
            </a:extLst>
          </p:cNvPr>
          <p:cNvSpPr>
            <a:spLocks noGrp="1"/>
          </p:cNvSpPr>
          <p:nvPr>
            <p:ph type="subTitle" idx="1"/>
          </p:nvPr>
        </p:nvSpPr>
        <p:spPr>
          <a:xfrm>
            <a:off x="856974" y="1938685"/>
            <a:ext cx="10248348" cy="4606808"/>
          </a:xfrm>
          <a:effectLst>
            <a:outerShdw blurRad="50800" dist="38100" dir="2700000" algn="tl" rotWithShape="0">
              <a:prstClr val="black">
                <a:alpha val="40000"/>
              </a:prstClr>
            </a:outerShdw>
          </a:effectLst>
        </p:spPr>
        <p:txBody>
          <a:bodyPr>
            <a:noAutofit/>
          </a:bodyPr>
          <a:lstStyle/>
          <a:p>
            <a:pPr algn="l"/>
            <a:r>
              <a:rPr lang="en-CA" dirty="0">
                <a:solidFill>
                  <a:schemeClr val="bg1"/>
                </a:solidFill>
                <a:latin typeface="Open Sans" panose="020B0606030504020204" pitchFamily="34" charset="0"/>
                <a:ea typeface="Open Sans" panose="020B0606030504020204" pitchFamily="34" charset="0"/>
                <a:cs typeface="Open Sans" panose="020B0606030504020204" pitchFamily="34" charset="0"/>
              </a:rPr>
              <a:t>In these treaties, they would write up a document that contained: </a:t>
            </a:r>
          </a:p>
          <a:p>
            <a:pPr marL="514350" indent="-514350" algn="l">
              <a:buFont typeface="+mj-lt"/>
              <a:buAutoNum type="arabicPeriod"/>
            </a:pPr>
            <a:r>
              <a:rPr lang="en-CA" sz="28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Preamble</a:t>
            </a:r>
            <a:r>
              <a:rPr lang="en-CA"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t> identifying the parties</a:t>
            </a:r>
          </a:p>
          <a:p>
            <a:pPr marL="514350" indent="-514350" algn="l">
              <a:buFont typeface="+mj-lt"/>
              <a:buAutoNum type="arabicPeriod"/>
            </a:pPr>
            <a:r>
              <a:rPr lang="en-CA" sz="28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Historical Prologue </a:t>
            </a:r>
            <a:r>
              <a:rPr lang="en-CA"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t>explaining their relationship</a:t>
            </a:r>
          </a:p>
          <a:p>
            <a:pPr marL="514350" indent="-514350" algn="l">
              <a:buFont typeface="+mj-lt"/>
              <a:buAutoNum type="arabicPeriod"/>
            </a:pPr>
            <a:r>
              <a:rPr lang="en-CA" sz="28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Stipulations</a:t>
            </a:r>
            <a:r>
              <a:rPr lang="en-CA"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t> specifying the duties of the vassal</a:t>
            </a:r>
          </a:p>
          <a:p>
            <a:pPr marL="514350" indent="-514350" algn="l">
              <a:buFont typeface="+mj-lt"/>
              <a:buAutoNum type="arabicPeriod"/>
            </a:pPr>
            <a:r>
              <a:rPr lang="en-CA" sz="28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Provision for a written copy</a:t>
            </a:r>
            <a:r>
              <a:rPr lang="en-CA" sz="2800" dirty="0">
                <a:solidFill>
                  <a:schemeClr val="accent4"/>
                </a:solidFill>
                <a:latin typeface="Open Sans" panose="020B0606030504020204" pitchFamily="34" charset="0"/>
                <a:ea typeface="Open Sans" panose="020B0606030504020204" pitchFamily="34" charset="0"/>
                <a:cs typeface="Open Sans" panose="020B0606030504020204" pitchFamily="34" charset="0"/>
              </a:rPr>
              <a:t> </a:t>
            </a:r>
            <a:r>
              <a:rPr lang="en-CA"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t>to be deposited in the vassal’s temple and periodically read publicly</a:t>
            </a:r>
          </a:p>
          <a:p>
            <a:pPr marL="514350" indent="-514350" algn="l">
              <a:buFont typeface="+mj-lt"/>
              <a:buAutoNum type="arabicPeriod"/>
            </a:pPr>
            <a:r>
              <a:rPr lang="en-CA" sz="28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List of witnesses</a:t>
            </a:r>
          </a:p>
          <a:p>
            <a:pPr marL="514350" indent="-514350" algn="l">
              <a:buFont typeface="+mj-lt"/>
              <a:buAutoNum type="arabicPeriod"/>
            </a:pPr>
            <a:r>
              <a:rPr lang="en-CA" sz="28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Sanctions</a:t>
            </a:r>
            <a:r>
              <a:rPr lang="en-CA"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t> - a list of curses and blessings for violations or loyalty to the treaty.</a:t>
            </a:r>
          </a:p>
        </p:txBody>
      </p:sp>
      <p:pic>
        <p:nvPicPr>
          <p:cNvPr id="5" name="Picture 4" descr="A close up of a logo&#10;&#10;Description automatically generated">
            <a:extLst>
              <a:ext uri="{FF2B5EF4-FFF2-40B4-BE49-F238E27FC236}">
                <a16:creationId xmlns:a16="http://schemas.microsoft.com/office/drawing/2014/main" id="{77C828A8-8DA1-4B15-8B5B-1E0DB15393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627" y="278295"/>
            <a:ext cx="1101762" cy="940905"/>
          </a:xfrm>
          <a:prstGeom prst="rect">
            <a:avLst/>
          </a:prstGeom>
        </p:spPr>
      </p:pic>
    </p:spTree>
    <p:extLst>
      <p:ext uri="{BB962C8B-B14F-4D97-AF65-F5344CB8AC3E}">
        <p14:creationId xmlns:p14="http://schemas.microsoft.com/office/powerpoint/2010/main" val="475992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72254-BF6B-4E45-A074-4667A7A64F49}"/>
              </a:ext>
            </a:extLst>
          </p:cNvPr>
          <p:cNvSpPr>
            <a:spLocks noGrp="1"/>
          </p:cNvSpPr>
          <p:nvPr>
            <p:ph type="ctrTitle"/>
          </p:nvPr>
        </p:nvSpPr>
        <p:spPr>
          <a:xfrm>
            <a:off x="1781194" y="278295"/>
            <a:ext cx="9510644" cy="1077159"/>
          </a:xfrm>
          <a:effectLst>
            <a:outerShdw blurRad="50800" dist="38100" dir="2700000" algn="tl" rotWithShape="0">
              <a:prstClr val="black">
                <a:alpha val="40000"/>
              </a:prstClr>
            </a:outerShdw>
          </a:effectLst>
        </p:spPr>
        <p:txBody>
          <a:bodyPr>
            <a:noAutofit/>
          </a:bodyPr>
          <a:lstStyle/>
          <a:p>
            <a:pPr algn="l"/>
            <a:r>
              <a:rPr lang="en-CA" sz="4800" dirty="0">
                <a:solidFill>
                  <a:schemeClr val="accent4"/>
                </a:solidFill>
                <a:latin typeface="Open Sans Extrabold" panose="020B0906030804020204" pitchFamily="34" charset="0"/>
                <a:ea typeface="Open Sans Extrabold" panose="020B0906030804020204" pitchFamily="34" charset="0"/>
                <a:cs typeface="Open Sans Extrabold" panose="020B0906030804020204" pitchFamily="34" charset="0"/>
              </a:rPr>
              <a:t>DEUTERONOMY:</a:t>
            </a:r>
            <a:br>
              <a:rPr lang="en-CA" sz="4800" dirty="0">
                <a:solidFill>
                  <a:schemeClr val="accent4"/>
                </a:solidFill>
                <a:latin typeface="Open Sans Extrabold" panose="020B0906030804020204" pitchFamily="34" charset="0"/>
                <a:ea typeface="Open Sans Extrabold" panose="020B0906030804020204" pitchFamily="34" charset="0"/>
                <a:cs typeface="Open Sans Extrabold" panose="020B0906030804020204" pitchFamily="34" charset="0"/>
              </a:rPr>
            </a:br>
            <a:r>
              <a:rPr lang="en-CA" sz="2800" dirty="0">
                <a:solidFill>
                  <a:schemeClr val="accent4"/>
                </a:solidFill>
                <a:latin typeface="Open Sans" panose="020B0606030504020204" pitchFamily="34" charset="0"/>
                <a:ea typeface="Open Sans" panose="020B0606030504020204" pitchFamily="34" charset="0"/>
                <a:cs typeface="Open Sans" panose="020B0606030504020204" pitchFamily="34" charset="0"/>
              </a:rPr>
              <a:t>An example of OT Covenant</a:t>
            </a:r>
            <a:endParaRPr lang="en-CA" sz="3600" dirty="0">
              <a:solidFill>
                <a:schemeClr val="accent4"/>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Subtitle 2">
            <a:extLst>
              <a:ext uri="{FF2B5EF4-FFF2-40B4-BE49-F238E27FC236}">
                <a16:creationId xmlns:a16="http://schemas.microsoft.com/office/drawing/2014/main" id="{39B37E27-FBA3-4F65-8DAF-A9A040EFA406}"/>
              </a:ext>
            </a:extLst>
          </p:cNvPr>
          <p:cNvSpPr>
            <a:spLocks noGrp="1"/>
          </p:cNvSpPr>
          <p:nvPr>
            <p:ph type="subTitle" idx="1"/>
          </p:nvPr>
        </p:nvSpPr>
        <p:spPr>
          <a:xfrm>
            <a:off x="856974" y="1840574"/>
            <a:ext cx="10366992" cy="4606808"/>
          </a:xfrm>
          <a:effectLst>
            <a:outerShdw blurRad="50800" dist="38100" dir="2700000" algn="tl" rotWithShape="0">
              <a:prstClr val="black">
                <a:alpha val="40000"/>
              </a:prstClr>
            </a:outerShdw>
          </a:effectLst>
        </p:spPr>
        <p:txBody>
          <a:bodyPr>
            <a:noAutofit/>
          </a:bodyPr>
          <a:lstStyle/>
          <a:p>
            <a:pPr algn="l"/>
            <a:r>
              <a:rPr lang="en-CA" dirty="0">
                <a:solidFill>
                  <a:schemeClr val="bg1"/>
                </a:solidFill>
                <a:latin typeface="Open Sans" panose="020B0606030504020204" pitchFamily="34" charset="0"/>
                <a:ea typeface="Open Sans" panose="020B0606030504020204" pitchFamily="34" charset="0"/>
                <a:cs typeface="Open Sans" panose="020B0606030504020204" pitchFamily="34" charset="0"/>
              </a:rPr>
              <a:t>The structure of the book can be divided like this:</a:t>
            </a:r>
          </a:p>
          <a:p>
            <a:pPr marL="457200" indent="-457200" algn="l">
              <a:buFont typeface="+mj-lt"/>
              <a:buAutoNum type="arabicPeriod"/>
            </a:pPr>
            <a:r>
              <a:rPr lang="en-CA" sz="28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A Preamble </a:t>
            </a:r>
            <a:r>
              <a:rPr lang="en-CA"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t>- identifying the parties (1:1-5)</a:t>
            </a:r>
          </a:p>
          <a:p>
            <a:pPr marL="457200" indent="-457200" algn="l">
              <a:buFont typeface="+mj-lt"/>
              <a:buAutoNum type="arabicPeriod"/>
            </a:pPr>
            <a:r>
              <a:rPr lang="en-CA" sz="28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Historical Prologue </a:t>
            </a:r>
            <a:r>
              <a:rPr lang="en-CA"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t>- recounting the prior relationship of God and His people (1:6-4:49)</a:t>
            </a:r>
          </a:p>
          <a:p>
            <a:pPr marL="457200" indent="-457200" algn="l">
              <a:buFont typeface="+mj-lt"/>
              <a:buAutoNum type="arabicPeriod"/>
            </a:pPr>
            <a:r>
              <a:rPr lang="en-CA" sz="28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Stipulations</a:t>
            </a:r>
            <a:r>
              <a:rPr lang="en-CA" sz="2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CA"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t>- list of duties (5:1-26:49)</a:t>
            </a:r>
          </a:p>
          <a:p>
            <a:pPr marL="457200" indent="-457200" algn="l">
              <a:buFont typeface="+mj-lt"/>
              <a:buAutoNum type="arabicPeriod"/>
            </a:pPr>
            <a:r>
              <a:rPr lang="en-CA" sz="28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A written copy</a:t>
            </a:r>
            <a:r>
              <a:rPr lang="en-CA" sz="2800" dirty="0">
                <a:solidFill>
                  <a:schemeClr val="accent4"/>
                </a:solidFill>
                <a:latin typeface="Open Sans" panose="020B0606030504020204" pitchFamily="34" charset="0"/>
                <a:ea typeface="Open Sans" panose="020B0606030504020204" pitchFamily="34" charset="0"/>
                <a:cs typeface="Open Sans" panose="020B0606030504020204" pitchFamily="34" charset="0"/>
              </a:rPr>
              <a:t> </a:t>
            </a:r>
            <a:r>
              <a:rPr lang="en-CA"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t>was placed in ark in the temple/tabernacle (10:1-5)</a:t>
            </a:r>
          </a:p>
          <a:p>
            <a:pPr marL="457200" indent="-457200" algn="l">
              <a:buFont typeface="+mj-lt"/>
              <a:buAutoNum type="arabicPeriod"/>
            </a:pPr>
            <a:r>
              <a:rPr lang="en-CA" sz="28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Sanctions</a:t>
            </a:r>
            <a:r>
              <a:rPr lang="en-CA"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t> - blessings &amp; curses (27:1-30:20)</a:t>
            </a:r>
          </a:p>
          <a:p>
            <a:pPr marL="457200" indent="-457200" algn="l">
              <a:buFont typeface="+mj-lt"/>
              <a:buAutoNum type="arabicPeriod"/>
            </a:pPr>
            <a:r>
              <a:rPr lang="en-CA" sz="28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Covenant Continuity </a:t>
            </a:r>
            <a:r>
              <a:rPr lang="en-CA"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t>- Moses sets up Joshua to take his place (31:1-34:12)</a:t>
            </a:r>
          </a:p>
        </p:txBody>
      </p:sp>
      <p:pic>
        <p:nvPicPr>
          <p:cNvPr id="5" name="Picture 4" descr="A close up of a logo&#10;&#10;Description automatically generated">
            <a:extLst>
              <a:ext uri="{FF2B5EF4-FFF2-40B4-BE49-F238E27FC236}">
                <a16:creationId xmlns:a16="http://schemas.microsoft.com/office/drawing/2014/main" id="{77C828A8-8DA1-4B15-8B5B-1E0DB15393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627" y="278295"/>
            <a:ext cx="1101762" cy="940905"/>
          </a:xfrm>
          <a:prstGeom prst="rect">
            <a:avLst/>
          </a:prstGeom>
        </p:spPr>
      </p:pic>
    </p:spTree>
    <p:extLst>
      <p:ext uri="{BB962C8B-B14F-4D97-AF65-F5344CB8AC3E}">
        <p14:creationId xmlns:p14="http://schemas.microsoft.com/office/powerpoint/2010/main" val="4261577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72254-BF6B-4E45-A074-4667A7A64F49}"/>
              </a:ext>
            </a:extLst>
          </p:cNvPr>
          <p:cNvSpPr>
            <a:spLocks noGrp="1"/>
          </p:cNvSpPr>
          <p:nvPr>
            <p:ph type="ctrTitle"/>
          </p:nvPr>
        </p:nvSpPr>
        <p:spPr>
          <a:xfrm>
            <a:off x="1781194" y="278295"/>
            <a:ext cx="9510644" cy="1077159"/>
          </a:xfrm>
          <a:effectLst>
            <a:outerShdw blurRad="50800" dist="38100" dir="2700000" algn="tl" rotWithShape="0">
              <a:prstClr val="black">
                <a:alpha val="40000"/>
              </a:prstClr>
            </a:outerShdw>
          </a:effectLst>
        </p:spPr>
        <p:txBody>
          <a:bodyPr>
            <a:noAutofit/>
          </a:bodyPr>
          <a:lstStyle/>
          <a:p>
            <a:pPr algn="l"/>
            <a:r>
              <a:rPr lang="en-CA" sz="4000" dirty="0">
                <a:solidFill>
                  <a:schemeClr val="accent4"/>
                </a:solidFill>
                <a:latin typeface="Open Sans Extrabold" panose="020B0906030804020204" pitchFamily="34" charset="0"/>
                <a:ea typeface="Open Sans Extrabold" panose="020B0906030804020204" pitchFamily="34" charset="0"/>
                <a:cs typeface="Open Sans Extrabold" panose="020B0906030804020204" pitchFamily="34" charset="0"/>
              </a:rPr>
              <a:t>GOD’S COVENANTAL RELATIONSHIP WITH HIS PEOPLE</a:t>
            </a:r>
            <a:endParaRPr lang="en-CA" sz="2800" dirty="0">
              <a:solidFill>
                <a:schemeClr val="accent4"/>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Subtitle 2">
            <a:extLst>
              <a:ext uri="{FF2B5EF4-FFF2-40B4-BE49-F238E27FC236}">
                <a16:creationId xmlns:a16="http://schemas.microsoft.com/office/drawing/2014/main" id="{39B37E27-FBA3-4F65-8DAF-A9A040EFA406}"/>
              </a:ext>
            </a:extLst>
          </p:cNvPr>
          <p:cNvSpPr>
            <a:spLocks noGrp="1"/>
          </p:cNvSpPr>
          <p:nvPr>
            <p:ph type="subTitle" idx="1"/>
          </p:nvPr>
        </p:nvSpPr>
        <p:spPr>
          <a:xfrm>
            <a:off x="853050" y="1805253"/>
            <a:ext cx="10366992" cy="4826579"/>
          </a:xfrm>
          <a:effectLst>
            <a:outerShdw blurRad="50800" dist="38100" dir="2700000" algn="tl" rotWithShape="0">
              <a:prstClr val="black">
                <a:alpha val="40000"/>
              </a:prstClr>
            </a:outerShdw>
          </a:effectLst>
        </p:spPr>
        <p:txBody>
          <a:bodyPr>
            <a:noAutofit/>
          </a:bodyPr>
          <a:lstStyle/>
          <a:p>
            <a:pPr algn="l"/>
            <a:r>
              <a:rPr lang="en-CA" dirty="0">
                <a:solidFill>
                  <a:schemeClr val="bg1"/>
                </a:solidFill>
                <a:latin typeface="Open Sans" panose="020B0606030504020204" pitchFamily="34" charset="0"/>
                <a:ea typeface="Open Sans" panose="020B0606030504020204" pitchFamily="34" charset="0"/>
                <a:cs typeface="Open Sans" panose="020B0606030504020204" pitchFamily="34" charset="0"/>
              </a:rPr>
              <a:t>God’s relationship with His people is ‘covenantal’ since it involves: </a:t>
            </a:r>
          </a:p>
          <a:p>
            <a:pPr marL="457200" indent="-457200" algn="l">
              <a:buFont typeface="+mj-lt"/>
              <a:buAutoNum type="arabicPeriod"/>
            </a:pPr>
            <a:r>
              <a:rPr lang="en-CA" sz="32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PERSONAL </a:t>
            </a:r>
            <a:r>
              <a:rPr lang="en-CA" sz="3200" b="1" u="sng" dirty="0">
                <a:solidFill>
                  <a:schemeClr val="accent4"/>
                </a:solidFill>
                <a:latin typeface="Open Sans" panose="020B0606030504020204" pitchFamily="34" charset="0"/>
                <a:ea typeface="Open Sans" panose="020B0606030504020204" pitchFamily="34" charset="0"/>
                <a:cs typeface="Open Sans" panose="020B0606030504020204" pitchFamily="34" charset="0"/>
              </a:rPr>
              <a:t>PRESENCE</a:t>
            </a:r>
            <a:r>
              <a:rPr lang="en-CA" sz="32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 </a:t>
            </a:r>
            <a:r>
              <a:rPr lang="en-CA" sz="3200" dirty="0">
                <a:solidFill>
                  <a:schemeClr val="bg1"/>
                </a:solidFill>
                <a:latin typeface="Open Sans" panose="020B0606030504020204" pitchFamily="34" charset="0"/>
                <a:ea typeface="Open Sans" panose="020B0606030504020204" pitchFamily="34" charset="0"/>
                <a:cs typeface="Open Sans" panose="020B0606030504020204" pitchFamily="34" charset="0"/>
              </a:rPr>
              <a:t>- Corresponding with His self-identification to and relationship with His chosen people</a:t>
            </a:r>
          </a:p>
          <a:p>
            <a:pPr marL="457200" indent="-457200" algn="l">
              <a:buFont typeface="+mj-lt"/>
              <a:buAutoNum type="arabicPeriod"/>
            </a:pPr>
            <a:r>
              <a:rPr lang="en-CA" sz="32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DIVINE </a:t>
            </a:r>
            <a:r>
              <a:rPr lang="en-CA" sz="3200" b="1" u="sng" dirty="0">
                <a:solidFill>
                  <a:schemeClr val="accent4"/>
                </a:solidFill>
                <a:latin typeface="Open Sans" panose="020B0606030504020204" pitchFamily="34" charset="0"/>
                <a:ea typeface="Open Sans" panose="020B0606030504020204" pitchFamily="34" charset="0"/>
                <a:cs typeface="Open Sans" panose="020B0606030504020204" pitchFamily="34" charset="0"/>
              </a:rPr>
              <a:t>ORDER</a:t>
            </a:r>
            <a:r>
              <a:rPr lang="en-CA" sz="32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 </a:t>
            </a:r>
            <a:r>
              <a:rPr lang="en-CA" sz="3200" dirty="0">
                <a:solidFill>
                  <a:schemeClr val="bg1"/>
                </a:solidFill>
                <a:latin typeface="Open Sans" panose="020B0606030504020204" pitchFamily="34" charset="0"/>
                <a:ea typeface="Open Sans" panose="020B0606030504020204" pitchFamily="34" charset="0"/>
                <a:cs typeface="Open Sans" panose="020B0606030504020204" pitchFamily="34" charset="0"/>
              </a:rPr>
              <a:t>- Corresponding to His covenant stipulations </a:t>
            </a:r>
          </a:p>
          <a:p>
            <a:pPr marL="457200" indent="-457200" algn="l">
              <a:buFont typeface="+mj-lt"/>
              <a:buAutoNum type="arabicPeriod"/>
            </a:pPr>
            <a:r>
              <a:rPr lang="en-CA" sz="32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GOD’S </a:t>
            </a:r>
            <a:r>
              <a:rPr lang="en-CA" sz="3200" b="1" u="sng" dirty="0">
                <a:solidFill>
                  <a:schemeClr val="accent4"/>
                </a:solidFill>
                <a:latin typeface="Open Sans" panose="020B0606030504020204" pitchFamily="34" charset="0"/>
                <a:ea typeface="Open Sans" panose="020B0606030504020204" pitchFamily="34" charset="0"/>
                <a:cs typeface="Open Sans" panose="020B0606030504020204" pitchFamily="34" charset="0"/>
              </a:rPr>
              <a:t>POWER </a:t>
            </a:r>
            <a:r>
              <a:rPr lang="en-CA" sz="3200" dirty="0">
                <a:solidFill>
                  <a:schemeClr val="bg1"/>
                </a:solidFill>
                <a:latin typeface="Open Sans" panose="020B0606030504020204" pitchFamily="34" charset="0"/>
                <a:ea typeface="Open Sans" panose="020B0606030504020204" pitchFamily="34" charset="0"/>
                <a:cs typeface="Open Sans" panose="020B0606030504020204" pitchFamily="34" charset="0"/>
              </a:rPr>
              <a:t>to bless or curse and to make atonement - corresponding to the covenant sanctions.</a:t>
            </a:r>
          </a:p>
        </p:txBody>
      </p:sp>
      <p:pic>
        <p:nvPicPr>
          <p:cNvPr id="5" name="Picture 4" descr="A close up of a logo&#10;&#10;Description automatically generated">
            <a:extLst>
              <a:ext uri="{FF2B5EF4-FFF2-40B4-BE49-F238E27FC236}">
                <a16:creationId xmlns:a16="http://schemas.microsoft.com/office/drawing/2014/main" id="{77C828A8-8DA1-4B15-8B5B-1E0DB15393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627" y="278295"/>
            <a:ext cx="1101762" cy="940905"/>
          </a:xfrm>
          <a:prstGeom prst="rect">
            <a:avLst/>
          </a:prstGeom>
        </p:spPr>
      </p:pic>
    </p:spTree>
    <p:extLst>
      <p:ext uri="{BB962C8B-B14F-4D97-AF65-F5344CB8AC3E}">
        <p14:creationId xmlns:p14="http://schemas.microsoft.com/office/powerpoint/2010/main" val="1493083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72254-BF6B-4E45-A074-4667A7A64F49}"/>
              </a:ext>
            </a:extLst>
          </p:cNvPr>
          <p:cNvSpPr>
            <a:spLocks noGrp="1"/>
          </p:cNvSpPr>
          <p:nvPr>
            <p:ph type="ctrTitle"/>
          </p:nvPr>
        </p:nvSpPr>
        <p:spPr>
          <a:xfrm>
            <a:off x="801757" y="3105691"/>
            <a:ext cx="10588486" cy="1588193"/>
          </a:xfrm>
          <a:effectLst>
            <a:outerShdw blurRad="50800" dist="38100" dir="2700000" algn="tl" rotWithShape="0">
              <a:prstClr val="black">
                <a:alpha val="40000"/>
              </a:prstClr>
            </a:outerShdw>
          </a:effectLst>
        </p:spPr>
        <p:txBody>
          <a:bodyPr>
            <a:noAutofit/>
          </a:bodyPr>
          <a:lstStyle/>
          <a:p>
            <a:r>
              <a:rPr lang="en-CA" sz="5400" dirty="0">
                <a:solidFill>
                  <a:schemeClr val="accent4"/>
                </a:solidFill>
                <a:latin typeface="Open Sans Extrabold" panose="020B0906030804020204" pitchFamily="34" charset="0"/>
                <a:ea typeface="Open Sans Extrabold" panose="020B0906030804020204" pitchFamily="34" charset="0"/>
                <a:cs typeface="Open Sans Extrabold" panose="020B0906030804020204" pitchFamily="34" charset="0"/>
              </a:rPr>
              <a:t>THE RELATIONSHIP BETWEEN LAW &amp; COVENANT</a:t>
            </a:r>
          </a:p>
        </p:txBody>
      </p:sp>
      <p:pic>
        <p:nvPicPr>
          <p:cNvPr id="8" name="Picture 7" descr="A close up of a logo&#10;&#10;Description automatically generated">
            <a:extLst>
              <a:ext uri="{FF2B5EF4-FFF2-40B4-BE49-F238E27FC236}">
                <a16:creationId xmlns:a16="http://schemas.microsoft.com/office/drawing/2014/main" id="{72573C0A-6DCC-4953-A9D0-969CC1F78A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0943" y="1545089"/>
            <a:ext cx="1282811" cy="1282811"/>
          </a:xfrm>
          <a:prstGeom prst="rect">
            <a:avLst/>
          </a:prstGeom>
        </p:spPr>
      </p:pic>
      <p:pic>
        <p:nvPicPr>
          <p:cNvPr id="10" name="Picture 9" descr="A close up of a logo&#10;&#10;Description automatically generated">
            <a:extLst>
              <a:ext uri="{FF2B5EF4-FFF2-40B4-BE49-F238E27FC236}">
                <a16:creationId xmlns:a16="http://schemas.microsoft.com/office/drawing/2014/main" id="{13856D3E-DF61-4EEB-8508-B10924D9C2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87809" y="1545088"/>
            <a:ext cx="1502122" cy="1282811"/>
          </a:xfrm>
          <a:prstGeom prst="rect">
            <a:avLst/>
          </a:prstGeom>
        </p:spPr>
      </p:pic>
    </p:spTree>
    <p:extLst>
      <p:ext uri="{BB962C8B-B14F-4D97-AF65-F5344CB8AC3E}">
        <p14:creationId xmlns:p14="http://schemas.microsoft.com/office/powerpoint/2010/main" val="243542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Subtitle 2">
            <a:extLst>
              <a:ext uri="{FF2B5EF4-FFF2-40B4-BE49-F238E27FC236}">
                <a16:creationId xmlns:a16="http://schemas.microsoft.com/office/drawing/2014/main" id="{D624FEC0-DB3C-49A3-B057-9EAA9950FF63}"/>
              </a:ext>
            </a:extLst>
          </p:cNvPr>
          <p:cNvSpPr txBox="1">
            <a:spLocks/>
          </p:cNvSpPr>
          <p:nvPr/>
        </p:nvSpPr>
        <p:spPr>
          <a:xfrm>
            <a:off x="784861" y="3021496"/>
            <a:ext cx="10441167" cy="4718950"/>
          </a:xfrm>
          <a:prstGeom prst="rect">
            <a:avLst/>
          </a:prstGeom>
          <a:effectLst>
            <a:outerShdw blurRad="50800" dist="38100" dir="2700000" algn="tl" rotWithShape="0">
              <a:prstClr val="black">
                <a:alpha val="40000"/>
              </a:prstClr>
            </a:outerShdw>
          </a:effectLst>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CA" sz="3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The Ten Commandments aren’t about how we </a:t>
            </a:r>
            <a:r>
              <a:rPr lang="en-CA" sz="3200" b="1" u="sng" dirty="0">
                <a:solidFill>
                  <a:schemeClr val="accent4"/>
                </a:solidFill>
                <a:latin typeface="Open Sans" panose="020B0606030504020204" pitchFamily="34" charset="0"/>
                <a:ea typeface="Open Sans" panose="020B0606030504020204" pitchFamily="34" charset="0"/>
                <a:cs typeface="Open Sans" panose="020B0606030504020204" pitchFamily="34" charset="0"/>
              </a:rPr>
              <a:t>become</a:t>
            </a:r>
            <a:r>
              <a:rPr lang="en-CA" sz="3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 God’s people, but rather are given to us </a:t>
            </a:r>
            <a:r>
              <a:rPr lang="en-CA" sz="3200" b="1" i="1" dirty="0">
                <a:solidFill>
                  <a:schemeClr val="bg1"/>
                </a:solidFill>
                <a:latin typeface="Open Sans" panose="020B0606030504020204" pitchFamily="34" charset="0"/>
                <a:ea typeface="Open Sans" panose="020B0606030504020204" pitchFamily="34" charset="0"/>
                <a:cs typeface="Open Sans" panose="020B0606030504020204" pitchFamily="34" charset="0"/>
              </a:rPr>
              <a:t>because we are His people</a:t>
            </a:r>
            <a:r>
              <a:rPr lang="en-CA" sz="3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a:t>
            </a:r>
          </a:p>
          <a:p>
            <a:r>
              <a:rPr lang="en-CA" sz="3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They presume a prior relationship with Him already.</a:t>
            </a:r>
          </a:p>
        </p:txBody>
      </p:sp>
      <p:pic>
        <p:nvPicPr>
          <p:cNvPr id="6" name="Picture 5" descr="A close up of a logo&#10;&#10;Description automatically generated">
            <a:extLst>
              <a:ext uri="{FF2B5EF4-FFF2-40B4-BE49-F238E27FC236}">
                <a16:creationId xmlns:a16="http://schemas.microsoft.com/office/drawing/2014/main" id="{6009EF36-8470-4182-A5E5-5E056B6876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84938" y="945597"/>
            <a:ext cx="1422125" cy="1422125"/>
          </a:xfrm>
          <a:prstGeom prst="rect">
            <a:avLst/>
          </a:prstGeom>
        </p:spPr>
      </p:pic>
    </p:spTree>
    <p:extLst>
      <p:ext uri="{BB962C8B-B14F-4D97-AF65-F5344CB8AC3E}">
        <p14:creationId xmlns:p14="http://schemas.microsoft.com/office/powerpoint/2010/main" val="2825899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Subtitle 2">
            <a:extLst>
              <a:ext uri="{FF2B5EF4-FFF2-40B4-BE49-F238E27FC236}">
                <a16:creationId xmlns:a16="http://schemas.microsoft.com/office/drawing/2014/main" id="{D624FEC0-DB3C-49A3-B057-9EAA9950FF63}"/>
              </a:ext>
            </a:extLst>
          </p:cNvPr>
          <p:cNvSpPr txBox="1">
            <a:spLocks/>
          </p:cNvSpPr>
          <p:nvPr/>
        </p:nvSpPr>
        <p:spPr>
          <a:xfrm>
            <a:off x="784861" y="2204278"/>
            <a:ext cx="10441167" cy="3913809"/>
          </a:xfrm>
          <a:prstGeom prst="rect">
            <a:avLst/>
          </a:prstGeom>
          <a:effectLst>
            <a:outerShdw blurRad="50800" dist="38100" dir="2700000" algn="tl" rotWithShape="0">
              <a:prstClr val="black">
                <a:alpha val="40000"/>
              </a:prstClr>
            </a:outerShdw>
          </a:effectLst>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CA" sz="2800" dirty="0">
                <a:solidFill>
                  <a:schemeClr val="accent4"/>
                </a:solidFill>
                <a:latin typeface="Open Sans" panose="020B0606030504020204" pitchFamily="34" charset="0"/>
                <a:ea typeface="Open Sans" panose="020B0606030504020204" pitchFamily="34" charset="0"/>
                <a:cs typeface="Open Sans" panose="020B0606030504020204" pitchFamily="34" charset="0"/>
              </a:rPr>
              <a:t>The difference is this:</a:t>
            </a:r>
          </a:p>
          <a:p>
            <a:pPr marL="457200" indent="-457200" algn="l">
              <a:buFont typeface="Arial" panose="020B0604020202020204" pitchFamily="34" charset="0"/>
              <a:buChar char="•"/>
            </a:pPr>
            <a:r>
              <a:rPr lang="en-CA" sz="32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It is NOT: </a:t>
            </a:r>
            <a:r>
              <a:rPr lang="en-CA" sz="3200" dirty="0">
                <a:solidFill>
                  <a:schemeClr val="bg1"/>
                </a:solidFill>
                <a:latin typeface="Open Sans" panose="020B0606030504020204" pitchFamily="34" charset="0"/>
                <a:ea typeface="Open Sans" panose="020B0606030504020204" pitchFamily="34" charset="0"/>
                <a:cs typeface="Open Sans" panose="020B0606030504020204" pitchFamily="34" charset="0"/>
              </a:rPr>
              <a:t>do these things and keep these laws, then you’ll have a right relationship with God</a:t>
            </a:r>
            <a:br>
              <a:rPr lang="en-CA" sz="3200" dirty="0">
                <a:solidFill>
                  <a:schemeClr val="bg1"/>
                </a:solidFill>
                <a:latin typeface="Open Sans" panose="020B0606030504020204" pitchFamily="34" charset="0"/>
                <a:ea typeface="Open Sans" panose="020B0606030504020204" pitchFamily="34" charset="0"/>
                <a:cs typeface="Open Sans" panose="020B0606030504020204" pitchFamily="34" charset="0"/>
              </a:rPr>
            </a:br>
            <a:endParaRPr lang="en-CA" sz="32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marL="457200" indent="-457200" algn="l">
              <a:buFont typeface="Arial" panose="020B0604020202020204" pitchFamily="34" charset="0"/>
              <a:buChar char="•"/>
            </a:pPr>
            <a:r>
              <a:rPr lang="en-CA" sz="32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It IS: </a:t>
            </a:r>
            <a:r>
              <a:rPr lang="en-CA" sz="3200" dirty="0">
                <a:solidFill>
                  <a:schemeClr val="bg1"/>
                </a:solidFill>
                <a:latin typeface="Open Sans" panose="020B0606030504020204" pitchFamily="34" charset="0"/>
                <a:ea typeface="Open Sans" panose="020B0606030504020204" pitchFamily="34" charset="0"/>
                <a:cs typeface="Open Sans" panose="020B0606030504020204" pitchFamily="34" charset="0"/>
              </a:rPr>
              <a:t>God, out of His love for us, has provided the way to have a right relationship with Him, therefore, this is the way we are to live in light of that</a:t>
            </a:r>
          </a:p>
        </p:txBody>
      </p:sp>
      <p:pic>
        <p:nvPicPr>
          <p:cNvPr id="6" name="Picture 5" descr="A close up of a logo&#10;&#10;Description automatically generated">
            <a:extLst>
              <a:ext uri="{FF2B5EF4-FFF2-40B4-BE49-F238E27FC236}">
                <a16:creationId xmlns:a16="http://schemas.microsoft.com/office/drawing/2014/main" id="{6009EF36-8470-4182-A5E5-5E056B6876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84938" y="503858"/>
            <a:ext cx="1422125" cy="1422125"/>
          </a:xfrm>
          <a:prstGeom prst="rect">
            <a:avLst/>
          </a:prstGeom>
        </p:spPr>
      </p:pic>
    </p:spTree>
    <p:extLst>
      <p:ext uri="{BB962C8B-B14F-4D97-AF65-F5344CB8AC3E}">
        <p14:creationId xmlns:p14="http://schemas.microsoft.com/office/powerpoint/2010/main" val="4035167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72254-BF6B-4E45-A074-4667A7A64F49}"/>
              </a:ext>
            </a:extLst>
          </p:cNvPr>
          <p:cNvSpPr>
            <a:spLocks noGrp="1"/>
          </p:cNvSpPr>
          <p:nvPr>
            <p:ph type="ctrTitle"/>
          </p:nvPr>
        </p:nvSpPr>
        <p:spPr>
          <a:xfrm>
            <a:off x="667521" y="187143"/>
            <a:ext cx="10588486" cy="903857"/>
          </a:xfrm>
          <a:effectLst>
            <a:outerShdw blurRad="50800" dist="38100" dir="2700000" algn="tl" rotWithShape="0">
              <a:prstClr val="black">
                <a:alpha val="40000"/>
              </a:prstClr>
            </a:outerShdw>
          </a:effectLst>
        </p:spPr>
        <p:txBody>
          <a:bodyPr>
            <a:normAutofit/>
          </a:bodyPr>
          <a:lstStyle/>
          <a:p>
            <a:pPr algn="l"/>
            <a:r>
              <a:rPr lang="en-CA" sz="4400" dirty="0">
                <a:solidFill>
                  <a:schemeClr val="accent4"/>
                </a:solidFill>
                <a:latin typeface="Open Sans Extrabold" panose="020B0906030804020204" pitchFamily="34" charset="0"/>
                <a:ea typeface="Open Sans Extrabold" panose="020B0906030804020204" pitchFamily="34" charset="0"/>
                <a:cs typeface="Open Sans Extrabold" panose="020B0906030804020204" pitchFamily="34" charset="0"/>
              </a:rPr>
              <a:t>CLASS SESSIONS</a:t>
            </a:r>
          </a:p>
        </p:txBody>
      </p:sp>
      <p:sp>
        <p:nvSpPr>
          <p:cNvPr id="3" name="Subtitle 2">
            <a:extLst>
              <a:ext uri="{FF2B5EF4-FFF2-40B4-BE49-F238E27FC236}">
                <a16:creationId xmlns:a16="http://schemas.microsoft.com/office/drawing/2014/main" id="{39B37E27-FBA3-4F65-8DAF-A9A040EFA406}"/>
              </a:ext>
            </a:extLst>
          </p:cNvPr>
          <p:cNvSpPr>
            <a:spLocks noGrp="1"/>
          </p:cNvSpPr>
          <p:nvPr>
            <p:ph type="subTitle" idx="1"/>
          </p:nvPr>
        </p:nvSpPr>
        <p:spPr>
          <a:xfrm>
            <a:off x="569047" y="1196742"/>
            <a:ext cx="10860715" cy="5474114"/>
          </a:xfrm>
          <a:effectLst>
            <a:outerShdw blurRad="50800" dist="38100" dir="2700000" algn="tl" rotWithShape="0">
              <a:prstClr val="black">
                <a:alpha val="40000"/>
              </a:prstClr>
            </a:outerShdw>
          </a:effectLst>
        </p:spPr>
        <p:txBody>
          <a:bodyPr>
            <a:noAutofit/>
          </a:bodyPr>
          <a:lstStyle/>
          <a:p>
            <a:pPr algn="l"/>
            <a:r>
              <a:rPr lang="en-CA" dirty="0">
                <a:solidFill>
                  <a:schemeClr val="bg1"/>
                </a:solidFill>
                <a:latin typeface="Open Sans" panose="020B0606030504020204" pitchFamily="34" charset="0"/>
                <a:ea typeface="Open Sans" panose="020B0606030504020204" pitchFamily="34" charset="0"/>
                <a:cs typeface="Open Sans" panose="020B0606030504020204" pitchFamily="34" charset="0"/>
              </a:rPr>
              <a:t>Here are the 8 sessions we’ll be going through in this class:</a:t>
            </a:r>
          </a:p>
          <a:p>
            <a:pPr marL="514350" indent="-514350" algn="l">
              <a:buFont typeface="+mj-lt"/>
              <a:buAutoNum type="arabicPeriod"/>
            </a:pPr>
            <a:r>
              <a:rPr lang="en-CA"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THE PENTATEUCH </a:t>
            </a:r>
            <a:r>
              <a:rPr lang="en-CA" dirty="0">
                <a:solidFill>
                  <a:schemeClr val="bg1"/>
                </a:solidFill>
                <a:latin typeface="Open Sans" panose="020B0606030504020204" pitchFamily="34" charset="0"/>
                <a:ea typeface="Open Sans" panose="020B0606030504020204" pitchFamily="34" charset="0"/>
                <a:cs typeface="Open Sans" panose="020B0606030504020204" pitchFamily="34" charset="0"/>
              </a:rPr>
              <a:t>- The Patriarchs, Sinai Covenant &amp; Decalogue</a:t>
            </a:r>
          </a:p>
          <a:p>
            <a:pPr marL="514350" indent="-514350" algn="l">
              <a:buFont typeface="+mj-lt"/>
              <a:buAutoNum type="arabicPeriod"/>
            </a:pPr>
            <a:r>
              <a:rPr lang="en-CA"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THE TORAH (Part 1) </a:t>
            </a:r>
            <a:r>
              <a:rPr lang="en-CA" dirty="0">
                <a:solidFill>
                  <a:schemeClr val="bg1"/>
                </a:solidFill>
                <a:latin typeface="Open Sans" panose="020B0606030504020204" pitchFamily="34" charset="0"/>
                <a:ea typeface="Open Sans" panose="020B0606030504020204" pitchFamily="34" charset="0"/>
                <a:cs typeface="Open Sans" panose="020B0606030504020204" pitchFamily="34" charset="0"/>
              </a:rPr>
              <a:t>- Tabernacle, Sacrifices, Priests, Feasts and OT Worship</a:t>
            </a:r>
          </a:p>
          <a:p>
            <a:pPr marL="514350" indent="-514350" algn="l">
              <a:buFont typeface="+mj-lt"/>
              <a:buAutoNum type="arabicPeriod"/>
            </a:pPr>
            <a:r>
              <a:rPr lang="en-CA"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THE TORAH (Part 2) </a:t>
            </a:r>
            <a:r>
              <a:rPr lang="en-CA" dirty="0">
                <a:solidFill>
                  <a:schemeClr val="bg1"/>
                </a:solidFill>
                <a:latin typeface="Open Sans" panose="020B0606030504020204" pitchFamily="34" charset="0"/>
                <a:ea typeface="Open Sans" panose="020B0606030504020204" pitchFamily="34" charset="0"/>
                <a:cs typeface="Open Sans" panose="020B0606030504020204" pitchFamily="34" charset="0"/>
              </a:rPr>
              <a:t>- Law &amp; Covenant, Promised Land and Foreshadowing</a:t>
            </a:r>
          </a:p>
          <a:p>
            <a:pPr marL="514350" indent="-514350" algn="l">
              <a:buFont typeface="+mj-lt"/>
              <a:buAutoNum type="arabicPeriod"/>
            </a:pPr>
            <a:r>
              <a:rPr lang="en-CA"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THE PROPHETS &amp; WRITINGS </a:t>
            </a:r>
            <a:r>
              <a:rPr lang="en-CA" dirty="0">
                <a:solidFill>
                  <a:schemeClr val="bg1"/>
                </a:solidFill>
                <a:latin typeface="Open Sans" panose="020B0606030504020204" pitchFamily="34" charset="0"/>
                <a:ea typeface="Open Sans" panose="020B0606030504020204" pitchFamily="34" charset="0"/>
                <a:cs typeface="Open Sans" panose="020B0606030504020204" pitchFamily="34" charset="0"/>
              </a:rPr>
              <a:t>- OT Prophets, Psalms &amp; Wisdom Literature</a:t>
            </a:r>
          </a:p>
          <a:p>
            <a:pPr marL="514350" indent="-514350" algn="l">
              <a:buFont typeface="+mj-lt"/>
              <a:buAutoNum type="arabicPeriod"/>
            </a:pPr>
            <a:r>
              <a:rPr lang="en-CA"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THE GOSPELS</a:t>
            </a:r>
            <a:r>
              <a:rPr lang="en-CA" b="1"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CA" dirty="0">
                <a:solidFill>
                  <a:schemeClr val="bg1"/>
                </a:solidFill>
                <a:latin typeface="Open Sans" panose="020B0606030504020204" pitchFamily="34" charset="0"/>
                <a:ea typeface="Open Sans" panose="020B0606030504020204" pitchFamily="34" charset="0"/>
                <a:cs typeface="Open Sans" panose="020B0606030504020204" pitchFamily="34" charset="0"/>
              </a:rPr>
              <a:t>- Matthew, Mark, Luke &amp; John</a:t>
            </a:r>
          </a:p>
          <a:p>
            <a:pPr marL="514350" indent="-514350" algn="l">
              <a:buFont typeface="+mj-lt"/>
              <a:buAutoNum type="arabicPeriod"/>
            </a:pPr>
            <a:r>
              <a:rPr lang="en-CA"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THE EARLY CHURCH </a:t>
            </a:r>
            <a:r>
              <a:rPr lang="en-CA" dirty="0">
                <a:solidFill>
                  <a:schemeClr val="bg1"/>
                </a:solidFill>
                <a:latin typeface="Open Sans" panose="020B0606030504020204" pitchFamily="34" charset="0"/>
                <a:ea typeface="Open Sans" panose="020B0606030504020204" pitchFamily="34" charset="0"/>
                <a:cs typeface="Open Sans" panose="020B0606030504020204" pitchFamily="34" charset="0"/>
              </a:rPr>
              <a:t>- Acts &amp; Galatians</a:t>
            </a:r>
          </a:p>
          <a:p>
            <a:pPr marL="514350" indent="-514350" algn="l">
              <a:buFont typeface="+mj-lt"/>
              <a:buAutoNum type="arabicPeriod"/>
            </a:pPr>
            <a:r>
              <a:rPr lang="en-CA"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THE PAULINE LETTERS </a:t>
            </a:r>
            <a:r>
              <a:rPr lang="en-CA" dirty="0">
                <a:solidFill>
                  <a:schemeClr val="bg1"/>
                </a:solidFill>
                <a:latin typeface="Open Sans" panose="020B0606030504020204" pitchFamily="34" charset="0"/>
                <a:ea typeface="Open Sans" panose="020B0606030504020204" pitchFamily="34" charset="0"/>
                <a:cs typeface="Open Sans" panose="020B0606030504020204" pitchFamily="34" charset="0"/>
              </a:rPr>
              <a:t>- The rest of the letters of Paul</a:t>
            </a:r>
          </a:p>
          <a:p>
            <a:pPr marL="514350" indent="-514350" algn="l">
              <a:buFont typeface="+mj-lt"/>
              <a:buAutoNum type="arabicPeriod"/>
            </a:pPr>
            <a:r>
              <a:rPr lang="en-CA"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THE GENERAL EPISTLES </a:t>
            </a:r>
            <a:r>
              <a:rPr lang="en-CA" dirty="0">
                <a:solidFill>
                  <a:schemeClr val="bg1"/>
                </a:solidFill>
                <a:latin typeface="Open Sans" panose="020B0606030504020204" pitchFamily="34" charset="0"/>
                <a:ea typeface="Open Sans" panose="020B0606030504020204" pitchFamily="34" charset="0"/>
                <a:cs typeface="Open Sans" panose="020B0606030504020204" pitchFamily="34" charset="0"/>
              </a:rPr>
              <a:t>- The rest of the NT letters</a:t>
            </a:r>
          </a:p>
        </p:txBody>
      </p:sp>
    </p:spTree>
    <p:extLst>
      <p:ext uri="{BB962C8B-B14F-4D97-AF65-F5344CB8AC3E}">
        <p14:creationId xmlns:p14="http://schemas.microsoft.com/office/powerpoint/2010/main" val="452072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Subtitle 2">
            <a:extLst>
              <a:ext uri="{FF2B5EF4-FFF2-40B4-BE49-F238E27FC236}">
                <a16:creationId xmlns:a16="http://schemas.microsoft.com/office/drawing/2014/main" id="{D624FEC0-DB3C-49A3-B057-9EAA9950FF63}"/>
              </a:ext>
            </a:extLst>
          </p:cNvPr>
          <p:cNvSpPr txBox="1">
            <a:spLocks/>
          </p:cNvSpPr>
          <p:nvPr/>
        </p:nvSpPr>
        <p:spPr>
          <a:xfrm>
            <a:off x="784861" y="2888974"/>
            <a:ext cx="10441167" cy="3229113"/>
          </a:xfrm>
          <a:prstGeom prst="rect">
            <a:avLst/>
          </a:prstGeom>
          <a:effectLst>
            <a:outerShdw blurRad="50800" dist="38100" dir="2700000" algn="tl" rotWithShape="0">
              <a:prstClr val="black">
                <a:alpha val="40000"/>
              </a:prstClr>
            </a:outerShdw>
          </a:effectLst>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CA" sz="36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How is this relationship of Law &amp; Covenant relevant to us?</a:t>
            </a:r>
            <a:endParaRPr lang="en-CA" sz="40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6" name="Picture 5" descr="A close up of a logo&#10;&#10;Description automatically generated">
            <a:extLst>
              <a:ext uri="{FF2B5EF4-FFF2-40B4-BE49-F238E27FC236}">
                <a16:creationId xmlns:a16="http://schemas.microsoft.com/office/drawing/2014/main" id="{6009EF36-8470-4182-A5E5-5E056B6876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84938" y="1153214"/>
            <a:ext cx="1422125" cy="1422125"/>
          </a:xfrm>
          <a:prstGeom prst="rect">
            <a:avLst/>
          </a:prstGeom>
        </p:spPr>
      </p:pic>
    </p:spTree>
    <p:extLst>
      <p:ext uri="{BB962C8B-B14F-4D97-AF65-F5344CB8AC3E}">
        <p14:creationId xmlns:p14="http://schemas.microsoft.com/office/powerpoint/2010/main" val="720753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72254-BF6B-4E45-A074-4667A7A64F49}"/>
              </a:ext>
            </a:extLst>
          </p:cNvPr>
          <p:cNvSpPr>
            <a:spLocks noGrp="1"/>
          </p:cNvSpPr>
          <p:nvPr>
            <p:ph type="ctrTitle"/>
          </p:nvPr>
        </p:nvSpPr>
        <p:spPr>
          <a:xfrm>
            <a:off x="1781194" y="278295"/>
            <a:ext cx="9510644" cy="895185"/>
          </a:xfrm>
          <a:effectLst>
            <a:outerShdw blurRad="50800" dist="38100" dir="2700000" algn="tl" rotWithShape="0">
              <a:prstClr val="black">
                <a:alpha val="40000"/>
              </a:prstClr>
            </a:outerShdw>
          </a:effectLst>
        </p:spPr>
        <p:txBody>
          <a:bodyPr>
            <a:noAutofit/>
          </a:bodyPr>
          <a:lstStyle/>
          <a:p>
            <a:pPr algn="l"/>
            <a:r>
              <a:rPr lang="en-CA" sz="4800" dirty="0">
                <a:solidFill>
                  <a:schemeClr val="accent4"/>
                </a:solidFill>
                <a:latin typeface="Open Sans Extrabold" panose="020B0906030804020204" pitchFamily="34" charset="0"/>
                <a:ea typeface="Open Sans Extrabold" panose="020B0906030804020204" pitchFamily="34" charset="0"/>
                <a:cs typeface="Open Sans Extrabold" panose="020B0906030804020204" pitchFamily="34" charset="0"/>
              </a:rPr>
              <a:t>COVENANT THROUGH CHRIST</a:t>
            </a:r>
            <a:endParaRPr lang="en-CA" sz="3600" dirty="0">
              <a:solidFill>
                <a:schemeClr val="accent4"/>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Subtitle 2">
            <a:extLst>
              <a:ext uri="{FF2B5EF4-FFF2-40B4-BE49-F238E27FC236}">
                <a16:creationId xmlns:a16="http://schemas.microsoft.com/office/drawing/2014/main" id="{39B37E27-FBA3-4F65-8DAF-A9A040EFA406}"/>
              </a:ext>
            </a:extLst>
          </p:cNvPr>
          <p:cNvSpPr>
            <a:spLocks noGrp="1"/>
          </p:cNvSpPr>
          <p:nvPr>
            <p:ph type="subTitle" idx="1"/>
          </p:nvPr>
        </p:nvSpPr>
        <p:spPr>
          <a:xfrm>
            <a:off x="853050" y="2009913"/>
            <a:ext cx="10366992" cy="4621919"/>
          </a:xfrm>
          <a:effectLst>
            <a:outerShdw blurRad="50800" dist="38100" dir="2700000" algn="tl" rotWithShape="0">
              <a:prstClr val="black">
                <a:alpha val="40000"/>
              </a:prstClr>
            </a:outerShdw>
          </a:effectLst>
        </p:spPr>
        <p:txBody>
          <a:bodyPr>
            <a:noAutofit/>
          </a:bodyPr>
          <a:lstStyle/>
          <a:p>
            <a:pPr marL="457200" indent="-457200" algn="l">
              <a:buFont typeface="+mj-lt"/>
              <a:buAutoNum type="arabicPeriod"/>
            </a:pPr>
            <a:r>
              <a:rPr lang="en-CA" sz="32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PERSONAL PRESENCE </a:t>
            </a:r>
            <a:r>
              <a:rPr lang="en-CA" sz="3200" dirty="0">
                <a:solidFill>
                  <a:schemeClr val="bg1"/>
                </a:solidFill>
                <a:latin typeface="Open Sans" panose="020B0606030504020204" pitchFamily="34" charset="0"/>
                <a:ea typeface="Open Sans" panose="020B0606030504020204" pitchFamily="34" charset="0"/>
                <a:cs typeface="Open Sans" panose="020B0606030504020204" pitchFamily="34" charset="0"/>
              </a:rPr>
              <a:t>- Christ is God dwelling with His people - Immanuel - “God with us”. (cf. Col. 2:9; John 14:20-23)</a:t>
            </a:r>
          </a:p>
          <a:p>
            <a:pPr marL="457200" indent="-457200" algn="l">
              <a:buFont typeface="+mj-lt"/>
              <a:buAutoNum type="arabicPeriod"/>
            </a:pPr>
            <a:r>
              <a:rPr lang="en-CA" sz="32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DIVINE ORDER </a:t>
            </a:r>
            <a:r>
              <a:rPr lang="en-CA" sz="3200" dirty="0">
                <a:solidFill>
                  <a:schemeClr val="bg1"/>
                </a:solidFill>
                <a:latin typeface="Open Sans" panose="020B0606030504020204" pitchFamily="34" charset="0"/>
                <a:ea typeface="Open Sans" panose="020B0606030504020204" pitchFamily="34" charset="0"/>
                <a:cs typeface="Open Sans" panose="020B0606030504020204" pitchFamily="34" charset="0"/>
              </a:rPr>
              <a:t>- Christ’s character is the perfect pattern of righteousness as he perfectly kept the law of God for us (cf. 1 Cor. 1:30; Rom. 13:14)</a:t>
            </a:r>
          </a:p>
          <a:p>
            <a:pPr marL="457200" indent="-457200" algn="l">
              <a:buFont typeface="+mj-lt"/>
              <a:buAutoNum type="arabicPeriod"/>
            </a:pPr>
            <a:r>
              <a:rPr lang="en-CA" sz="32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GOD’S POWER </a:t>
            </a:r>
            <a:r>
              <a:rPr lang="en-CA" sz="3200" dirty="0">
                <a:solidFill>
                  <a:schemeClr val="bg1"/>
                </a:solidFill>
                <a:latin typeface="Open Sans" panose="020B0606030504020204" pitchFamily="34" charset="0"/>
                <a:ea typeface="Open Sans" panose="020B0606030504020204" pitchFamily="34" charset="0"/>
                <a:cs typeface="Open Sans" panose="020B0606030504020204" pitchFamily="34" charset="0"/>
              </a:rPr>
              <a:t>- Christ expresses God’s power to atone for sin (cf. Heb. 9:28; 1 John 2:2)</a:t>
            </a:r>
          </a:p>
        </p:txBody>
      </p:sp>
      <p:pic>
        <p:nvPicPr>
          <p:cNvPr id="6" name="Picture 5" descr="A close up of a logo&#10;&#10;Description automatically generated">
            <a:extLst>
              <a:ext uri="{FF2B5EF4-FFF2-40B4-BE49-F238E27FC236}">
                <a16:creationId xmlns:a16="http://schemas.microsoft.com/office/drawing/2014/main" id="{8EC3D975-55BB-4032-9DB6-B0962F048A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8728" y="278295"/>
            <a:ext cx="933072" cy="933072"/>
          </a:xfrm>
          <a:prstGeom prst="rect">
            <a:avLst/>
          </a:prstGeom>
        </p:spPr>
      </p:pic>
    </p:spTree>
    <p:extLst>
      <p:ext uri="{BB962C8B-B14F-4D97-AF65-F5344CB8AC3E}">
        <p14:creationId xmlns:p14="http://schemas.microsoft.com/office/powerpoint/2010/main" val="3390406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72254-BF6B-4E45-A074-4667A7A64F49}"/>
              </a:ext>
            </a:extLst>
          </p:cNvPr>
          <p:cNvSpPr>
            <a:spLocks noGrp="1"/>
          </p:cNvSpPr>
          <p:nvPr>
            <p:ph type="ctrTitle"/>
          </p:nvPr>
        </p:nvSpPr>
        <p:spPr>
          <a:xfrm>
            <a:off x="711201" y="2981741"/>
            <a:ext cx="10588486" cy="2659268"/>
          </a:xfrm>
          <a:effectLst>
            <a:outerShdw blurRad="50800" dist="38100" dir="2700000" algn="tl" rotWithShape="0">
              <a:prstClr val="black">
                <a:alpha val="40000"/>
              </a:prstClr>
            </a:outerShdw>
          </a:effectLst>
        </p:spPr>
        <p:txBody>
          <a:bodyPr>
            <a:noAutofit/>
          </a:bodyPr>
          <a:lstStyle/>
          <a:p>
            <a:r>
              <a:rPr lang="en-CA" sz="9600" dirty="0">
                <a:solidFill>
                  <a:schemeClr val="accent4"/>
                </a:solidFill>
                <a:latin typeface="Open Sans Extrabold" panose="020B0906030804020204" pitchFamily="34" charset="0"/>
                <a:ea typeface="Open Sans Extrabold" panose="020B0906030804020204" pitchFamily="34" charset="0"/>
                <a:cs typeface="Open Sans Extrabold" panose="020B0906030804020204" pitchFamily="34" charset="0"/>
              </a:rPr>
              <a:t>VIDEO</a:t>
            </a:r>
            <a:br>
              <a:rPr lang="en-CA" sz="5400" dirty="0">
                <a:solidFill>
                  <a:schemeClr val="accent4"/>
                </a:solidFill>
                <a:latin typeface="Open Sans Extrabold" panose="020B0906030804020204" pitchFamily="34" charset="0"/>
                <a:ea typeface="Open Sans Extrabold" panose="020B0906030804020204" pitchFamily="34" charset="0"/>
                <a:cs typeface="Open Sans Extrabold" panose="020B0906030804020204" pitchFamily="34" charset="0"/>
              </a:rPr>
            </a:br>
            <a:r>
              <a:rPr lang="en-CA" sz="5400" dirty="0">
                <a:solidFill>
                  <a:schemeClr val="accent4"/>
                </a:solidFill>
                <a:latin typeface="Open Sans Extrabold" panose="020B0906030804020204" pitchFamily="34" charset="0"/>
                <a:ea typeface="Open Sans Extrabold" panose="020B0906030804020204" pitchFamily="34" charset="0"/>
                <a:cs typeface="Open Sans Extrabold" panose="020B0906030804020204" pitchFamily="34" charset="0"/>
              </a:rPr>
              <a:t>The Covenants</a:t>
            </a:r>
            <a:br>
              <a:rPr lang="en-CA" sz="5400" dirty="0">
                <a:solidFill>
                  <a:schemeClr val="accent4"/>
                </a:solidFill>
                <a:latin typeface="Open Sans Extrabold" panose="020B0906030804020204" pitchFamily="34" charset="0"/>
                <a:ea typeface="Open Sans Extrabold" panose="020B0906030804020204" pitchFamily="34" charset="0"/>
                <a:cs typeface="Open Sans Extrabold" panose="020B0906030804020204" pitchFamily="34" charset="0"/>
              </a:rPr>
            </a:br>
            <a:r>
              <a:rPr lang="en-CA" sz="4000" dirty="0">
                <a:solidFill>
                  <a:schemeClr val="accent4"/>
                </a:solidFill>
                <a:latin typeface="Open Sans" panose="020B0606030504020204" pitchFamily="34" charset="0"/>
                <a:ea typeface="Open Sans" panose="020B0606030504020204" pitchFamily="34" charset="0"/>
                <a:cs typeface="Open Sans" panose="020B0606030504020204" pitchFamily="34" charset="0"/>
              </a:rPr>
              <a:t>(5:14)</a:t>
            </a:r>
            <a:endParaRPr lang="en-CA" sz="5400" dirty="0">
              <a:solidFill>
                <a:schemeClr val="accent4"/>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8" name="Picture 7" descr="A close up of a logo&#10;&#10;Description automatically generated">
            <a:extLst>
              <a:ext uri="{FF2B5EF4-FFF2-40B4-BE49-F238E27FC236}">
                <a16:creationId xmlns:a16="http://schemas.microsoft.com/office/drawing/2014/main" id="{981D608E-0A9D-4197-BB9C-DA736423E3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1555" y="974198"/>
            <a:ext cx="2128890" cy="1830845"/>
          </a:xfrm>
          <a:prstGeom prst="rect">
            <a:avLst/>
          </a:prstGeom>
        </p:spPr>
      </p:pic>
    </p:spTree>
    <p:extLst>
      <p:ext uri="{BB962C8B-B14F-4D97-AF65-F5344CB8AC3E}">
        <p14:creationId xmlns:p14="http://schemas.microsoft.com/office/powerpoint/2010/main" val="1103292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The Covenants">
            <a:hlinkClick r:id="" action="ppaction://media"/>
            <a:extLst>
              <a:ext uri="{FF2B5EF4-FFF2-40B4-BE49-F238E27FC236}">
                <a16:creationId xmlns:a16="http://schemas.microsoft.com/office/drawing/2014/main" id="{66CBEAAC-5BBE-4FBC-A25F-69CB7929DDA3}"/>
              </a:ext>
            </a:extLst>
          </p:cNvPr>
          <p:cNvPicPr>
            <a:picLocks noRot="1" noChangeAspect="1"/>
          </p:cNvPicPr>
          <p:nvPr>
            <a:videoFile r:link="rId1"/>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671723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72254-BF6B-4E45-A074-4667A7A64F49}"/>
              </a:ext>
            </a:extLst>
          </p:cNvPr>
          <p:cNvSpPr>
            <a:spLocks noGrp="1"/>
          </p:cNvSpPr>
          <p:nvPr>
            <p:ph type="ctrTitle"/>
          </p:nvPr>
        </p:nvSpPr>
        <p:spPr>
          <a:xfrm>
            <a:off x="801757" y="2893657"/>
            <a:ext cx="10588486" cy="3146092"/>
          </a:xfrm>
          <a:effectLst>
            <a:outerShdw blurRad="50800" dist="38100" dir="2700000" algn="tl" rotWithShape="0">
              <a:prstClr val="black">
                <a:alpha val="40000"/>
              </a:prstClr>
            </a:outerShdw>
          </a:effectLst>
        </p:spPr>
        <p:txBody>
          <a:bodyPr>
            <a:noAutofit/>
          </a:bodyPr>
          <a:lstStyle/>
          <a:p>
            <a:r>
              <a:rPr lang="en-CA" sz="8800" dirty="0">
                <a:solidFill>
                  <a:schemeClr val="accent4"/>
                </a:solidFill>
                <a:latin typeface="Open Sans Extrabold" panose="020B0906030804020204" pitchFamily="34" charset="0"/>
                <a:ea typeface="Open Sans Extrabold" panose="020B0906030804020204" pitchFamily="34" charset="0"/>
                <a:cs typeface="Open Sans Extrabold" panose="020B0906030804020204" pitchFamily="34" charset="0"/>
              </a:rPr>
              <a:t>THE SINAI COVENANT</a:t>
            </a:r>
            <a:br>
              <a:rPr lang="en-CA" sz="8800" dirty="0">
                <a:solidFill>
                  <a:schemeClr val="accent4"/>
                </a:solidFill>
                <a:latin typeface="Open Sans Extrabold" panose="020B0906030804020204" pitchFamily="34" charset="0"/>
                <a:ea typeface="Open Sans Extrabold" panose="020B0906030804020204" pitchFamily="34" charset="0"/>
                <a:cs typeface="Open Sans Extrabold" panose="020B0906030804020204" pitchFamily="34" charset="0"/>
              </a:rPr>
            </a:br>
            <a:r>
              <a:rPr lang="en-CA" sz="3200" dirty="0">
                <a:solidFill>
                  <a:schemeClr val="accent4"/>
                </a:solidFill>
                <a:latin typeface="Open Sans" panose="020B0606030504020204" pitchFamily="34" charset="0"/>
                <a:ea typeface="Open Sans" panose="020B0606030504020204" pitchFamily="34" charset="0"/>
                <a:cs typeface="Open Sans" panose="020B0606030504020204" pitchFamily="34" charset="0"/>
              </a:rPr>
              <a:t>(Go to Exodus 20)</a:t>
            </a:r>
            <a:endParaRPr lang="en-CA" sz="8800" dirty="0">
              <a:solidFill>
                <a:schemeClr val="accent4"/>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4" name="Picture 3" descr="A close up of a logo&#10;&#10;Description automatically generated">
            <a:extLst>
              <a:ext uri="{FF2B5EF4-FFF2-40B4-BE49-F238E27FC236}">
                <a16:creationId xmlns:a16="http://schemas.microsoft.com/office/drawing/2014/main" id="{89BC1BEC-680B-4446-8D2E-08936F4C27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4521" y="990699"/>
            <a:ext cx="1902958" cy="1902958"/>
          </a:xfrm>
          <a:prstGeom prst="rect">
            <a:avLst/>
          </a:prstGeom>
        </p:spPr>
      </p:pic>
    </p:spTree>
    <p:extLst>
      <p:ext uri="{BB962C8B-B14F-4D97-AF65-F5344CB8AC3E}">
        <p14:creationId xmlns:p14="http://schemas.microsoft.com/office/powerpoint/2010/main" val="1814841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72254-BF6B-4E45-A074-4667A7A64F49}"/>
              </a:ext>
            </a:extLst>
          </p:cNvPr>
          <p:cNvSpPr>
            <a:spLocks noGrp="1"/>
          </p:cNvSpPr>
          <p:nvPr>
            <p:ph type="ctrTitle"/>
          </p:nvPr>
        </p:nvSpPr>
        <p:spPr>
          <a:xfrm>
            <a:off x="801757" y="3057101"/>
            <a:ext cx="10588486" cy="900882"/>
          </a:xfrm>
          <a:effectLst>
            <a:outerShdw blurRad="50800" dist="38100" dir="2700000" algn="tl" rotWithShape="0">
              <a:prstClr val="black">
                <a:alpha val="40000"/>
              </a:prstClr>
            </a:outerShdw>
          </a:effectLst>
        </p:spPr>
        <p:txBody>
          <a:bodyPr>
            <a:noAutofit/>
          </a:bodyPr>
          <a:lstStyle/>
          <a:p>
            <a:r>
              <a:rPr lang="en-CA" sz="5400" dirty="0">
                <a:solidFill>
                  <a:schemeClr val="accent4"/>
                </a:solidFill>
                <a:latin typeface="Open Sans Extrabold" panose="020B0906030804020204" pitchFamily="34" charset="0"/>
                <a:ea typeface="Open Sans Extrabold" panose="020B0906030804020204" pitchFamily="34" charset="0"/>
                <a:cs typeface="Open Sans Extrabold" panose="020B0906030804020204" pitchFamily="34" charset="0"/>
              </a:rPr>
              <a:t>Indicatives </a:t>
            </a:r>
            <a:r>
              <a:rPr lang="en-CA" sz="5400" i="1" dirty="0">
                <a:solidFill>
                  <a:schemeClr val="accent4"/>
                </a:solidFill>
                <a:latin typeface="Open Sans Extrabold" panose="020B0906030804020204" pitchFamily="34" charset="0"/>
                <a:ea typeface="Open Sans Extrabold" panose="020B0906030804020204" pitchFamily="34" charset="0"/>
                <a:cs typeface="Open Sans Extrabold" panose="020B0906030804020204" pitchFamily="34" charset="0"/>
              </a:rPr>
              <a:t>THEN </a:t>
            </a:r>
            <a:r>
              <a:rPr lang="en-CA" sz="5400" dirty="0">
                <a:solidFill>
                  <a:schemeClr val="accent4"/>
                </a:solidFill>
                <a:latin typeface="Open Sans Extrabold" panose="020B0906030804020204" pitchFamily="34" charset="0"/>
                <a:ea typeface="Open Sans Extrabold" panose="020B0906030804020204" pitchFamily="34" charset="0"/>
                <a:cs typeface="Open Sans Extrabold" panose="020B0906030804020204" pitchFamily="34" charset="0"/>
              </a:rPr>
              <a:t>Imperatives</a:t>
            </a:r>
          </a:p>
        </p:txBody>
      </p:sp>
      <p:pic>
        <p:nvPicPr>
          <p:cNvPr id="4" name="Picture 3" descr="A close up of a logo&#10;&#10;Description automatically generated">
            <a:extLst>
              <a:ext uri="{FF2B5EF4-FFF2-40B4-BE49-F238E27FC236}">
                <a16:creationId xmlns:a16="http://schemas.microsoft.com/office/drawing/2014/main" id="{89BC1BEC-680B-4446-8D2E-08936F4C27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4521" y="839975"/>
            <a:ext cx="1902958" cy="1902958"/>
          </a:xfrm>
          <a:prstGeom prst="rect">
            <a:avLst/>
          </a:prstGeom>
        </p:spPr>
      </p:pic>
      <p:sp>
        <p:nvSpPr>
          <p:cNvPr id="5" name="Subtitle 2">
            <a:extLst>
              <a:ext uri="{FF2B5EF4-FFF2-40B4-BE49-F238E27FC236}">
                <a16:creationId xmlns:a16="http://schemas.microsoft.com/office/drawing/2014/main" id="{7E5C7B7E-FC57-44BD-86E0-B0670EEFB56F}"/>
              </a:ext>
            </a:extLst>
          </p:cNvPr>
          <p:cNvSpPr txBox="1">
            <a:spLocks/>
          </p:cNvSpPr>
          <p:nvPr/>
        </p:nvSpPr>
        <p:spPr>
          <a:xfrm>
            <a:off x="858519" y="4050748"/>
            <a:ext cx="10441167" cy="1811130"/>
          </a:xfrm>
          <a:prstGeom prst="rect">
            <a:avLst/>
          </a:prstGeom>
          <a:effectLst>
            <a:outerShdw blurRad="50800" dist="38100" dir="2700000" algn="tl" rotWithShape="0">
              <a:prstClr val="black">
                <a:alpha val="40000"/>
              </a:prstClr>
            </a:outerShdw>
          </a:effectLst>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CA" sz="3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God’s commands (imperatives) are always predicated on the description (indicatives) of His gracious saving work.</a:t>
            </a:r>
          </a:p>
        </p:txBody>
      </p:sp>
    </p:spTree>
    <p:extLst>
      <p:ext uri="{BB962C8B-B14F-4D97-AF65-F5344CB8AC3E}">
        <p14:creationId xmlns:p14="http://schemas.microsoft.com/office/powerpoint/2010/main" val="4271883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72254-BF6B-4E45-A074-4667A7A64F49}"/>
              </a:ext>
            </a:extLst>
          </p:cNvPr>
          <p:cNvSpPr>
            <a:spLocks noGrp="1"/>
          </p:cNvSpPr>
          <p:nvPr>
            <p:ph type="ctrTitle"/>
          </p:nvPr>
        </p:nvSpPr>
        <p:spPr>
          <a:xfrm>
            <a:off x="801757" y="1846736"/>
            <a:ext cx="10588486" cy="900882"/>
          </a:xfrm>
          <a:effectLst>
            <a:outerShdw blurRad="50800" dist="38100" dir="2700000" algn="tl" rotWithShape="0">
              <a:prstClr val="black">
                <a:alpha val="40000"/>
              </a:prstClr>
            </a:outerShdw>
          </a:effectLst>
        </p:spPr>
        <p:txBody>
          <a:bodyPr>
            <a:noAutofit/>
          </a:bodyPr>
          <a:lstStyle/>
          <a:p>
            <a:r>
              <a:rPr lang="en-CA" sz="5400" dirty="0">
                <a:solidFill>
                  <a:schemeClr val="accent4"/>
                </a:solidFill>
                <a:latin typeface="Open Sans Extrabold" panose="020B0906030804020204" pitchFamily="34" charset="0"/>
                <a:ea typeface="Open Sans Extrabold" panose="020B0906030804020204" pitchFamily="34" charset="0"/>
                <a:cs typeface="Open Sans Extrabold" panose="020B0906030804020204" pitchFamily="34" charset="0"/>
              </a:rPr>
              <a:t>Indicatives </a:t>
            </a:r>
            <a:r>
              <a:rPr lang="en-CA" sz="5400" i="1" dirty="0">
                <a:solidFill>
                  <a:schemeClr val="accent4"/>
                </a:solidFill>
                <a:latin typeface="Open Sans Extrabold" panose="020B0906030804020204" pitchFamily="34" charset="0"/>
                <a:ea typeface="Open Sans Extrabold" panose="020B0906030804020204" pitchFamily="34" charset="0"/>
                <a:cs typeface="Open Sans Extrabold" panose="020B0906030804020204" pitchFamily="34" charset="0"/>
              </a:rPr>
              <a:t>THEN </a:t>
            </a:r>
            <a:r>
              <a:rPr lang="en-CA" sz="5400" dirty="0">
                <a:solidFill>
                  <a:schemeClr val="accent4"/>
                </a:solidFill>
                <a:latin typeface="Open Sans Extrabold" panose="020B0906030804020204" pitchFamily="34" charset="0"/>
                <a:ea typeface="Open Sans Extrabold" panose="020B0906030804020204" pitchFamily="34" charset="0"/>
                <a:cs typeface="Open Sans Extrabold" panose="020B0906030804020204" pitchFamily="34" charset="0"/>
              </a:rPr>
              <a:t>Imperatives</a:t>
            </a:r>
          </a:p>
        </p:txBody>
      </p:sp>
      <p:pic>
        <p:nvPicPr>
          <p:cNvPr id="4" name="Picture 3" descr="A close up of a logo&#10;&#10;Description automatically generated">
            <a:extLst>
              <a:ext uri="{FF2B5EF4-FFF2-40B4-BE49-F238E27FC236}">
                <a16:creationId xmlns:a16="http://schemas.microsoft.com/office/drawing/2014/main" id="{89BC1BEC-680B-4446-8D2E-08936F4C27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2318" y="491001"/>
            <a:ext cx="1227364" cy="1227364"/>
          </a:xfrm>
          <a:prstGeom prst="rect">
            <a:avLst/>
          </a:prstGeom>
        </p:spPr>
      </p:pic>
      <p:sp>
        <p:nvSpPr>
          <p:cNvPr id="5" name="Subtitle 2">
            <a:extLst>
              <a:ext uri="{FF2B5EF4-FFF2-40B4-BE49-F238E27FC236}">
                <a16:creationId xmlns:a16="http://schemas.microsoft.com/office/drawing/2014/main" id="{7E5C7B7E-FC57-44BD-86E0-B0670EEFB56F}"/>
              </a:ext>
            </a:extLst>
          </p:cNvPr>
          <p:cNvSpPr txBox="1">
            <a:spLocks/>
          </p:cNvSpPr>
          <p:nvPr/>
        </p:nvSpPr>
        <p:spPr>
          <a:xfrm>
            <a:off x="875417" y="2840383"/>
            <a:ext cx="10441167" cy="1811130"/>
          </a:xfrm>
          <a:prstGeom prst="rect">
            <a:avLst/>
          </a:prstGeom>
          <a:effectLst>
            <a:outerShdw blurRad="50800" dist="38100" dir="2700000" algn="tl" rotWithShape="0">
              <a:prstClr val="black">
                <a:alpha val="40000"/>
              </a:prstClr>
            </a:outerShdw>
          </a:effectLst>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CA" sz="3200" dirty="0">
                <a:solidFill>
                  <a:schemeClr val="bg1"/>
                </a:solidFill>
                <a:latin typeface="Open Sans" panose="020B0606030504020204" pitchFamily="34" charset="0"/>
                <a:ea typeface="Open Sans" panose="020B0606030504020204" pitchFamily="34" charset="0"/>
                <a:cs typeface="Open Sans" panose="020B0606030504020204" pitchFamily="34" charset="0"/>
              </a:rPr>
              <a:t>Note that </a:t>
            </a:r>
            <a:r>
              <a:rPr lang="en-CA" sz="3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before</a:t>
            </a:r>
            <a:r>
              <a:rPr lang="en-CA" sz="3200" dirty="0">
                <a:solidFill>
                  <a:schemeClr val="bg1"/>
                </a:solidFill>
                <a:latin typeface="Open Sans" panose="020B0606030504020204" pitchFamily="34" charset="0"/>
                <a:ea typeface="Open Sans" panose="020B0606030504020204" pitchFamily="34" charset="0"/>
                <a:cs typeface="Open Sans" panose="020B0606030504020204" pitchFamily="34" charset="0"/>
              </a:rPr>
              <a:t> the Lord gives to Israel the </a:t>
            </a:r>
            <a:r>
              <a:rPr lang="en-CA" sz="3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Ten Commandments </a:t>
            </a:r>
            <a:r>
              <a:rPr lang="en-CA" sz="3200" dirty="0">
                <a:solidFill>
                  <a:schemeClr val="bg1"/>
                </a:solidFill>
                <a:latin typeface="Open Sans" panose="020B0606030504020204" pitchFamily="34" charset="0"/>
                <a:ea typeface="Open Sans" panose="020B0606030504020204" pitchFamily="34" charset="0"/>
                <a:cs typeface="Open Sans" panose="020B0606030504020204" pitchFamily="34" charset="0"/>
              </a:rPr>
              <a:t>which are part of the Sinai Covenant, He </a:t>
            </a:r>
            <a:r>
              <a:rPr lang="en-CA" sz="3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reminds them </a:t>
            </a:r>
            <a:r>
              <a:rPr lang="en-CA" sz="3200" dirty="0">
                <a:solidFill>
                  <a:schemeClr val="bg1"/>
                </a:solidFill>
                <a:latin typeface="Open Sans" panose="020B0606030504020204" pitchFamily="34" charset="0"/>
                <a:ea typeface="Open Sans" panose="020B0606030504020204" pitchFamily="34" charset="0"/>
                <a:cs typeface="Open Sans" panose="020B0606030504020204" pitchFamily="34" charset="0"/>
              </a:rPr>
              <a:t>first of </a:t>
            </a:r>
            <a:r>
              <a:rPr lang="en-CA" sz="3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His saving work </a:t>
            </a:r>
            <a:r>
              <a:rPr lang="en-CA" sz="3200" dirty="0">
                <a:solidFill>
                  <a:schemeClr val="bg1"/>
                </a:solidFill>
                <a:latin typeface="Open Sans" panose="020B0606030504020204" pitchFamily="34" charset="0"/>
                <a:ea typeface="Open Sans" panose="020B0606030504020204" pitchFamily="34" charset="0"/>
                <a:cs typeface="Open Sans" panose="020B0606030504020204" pitchFamily="34" charset="0"/>
              </a:rPr>
              <a:t>(Exodus 19:3-6 &amp; 20:2).</a:t>
            </a:r>
          </a:p>
          <a:p>
            <a:r>
              <a:rPr lang="en-CA" sz="3200" dirty="0">
                <a:solidFill>
                  <a:schemeClr val="bg1"/>
                </a:solidFill>
                <a:latin typeface="Open Sans" panose="020B0606030504020204" pitchFamily="34" charset="0"/>
                <a:ea typeface="Open Sans" panose="020B0606030504020204" pitchFamily="34" charset="0"/>
                <a:cs typeface="Open Sans" panose="020B0606030504020204" pitchFamily="34" charset="0"/>
              </a:rPr>
              <a:t>They are to obey these commandments in light of the fact that God has already freed them from their bondage.</a:t>
            </a:r>
          </a:p>
        </p:txBody>
      </p:sp>
    </p:spTree>
    <p:extLst>
      <p:ext uri="{BB962C8B-B14F-4D97-AF65-F5344CB8AC3E}">
        <p14:creationId xmlns:p14="http://schemas.microsoft.com/office/powerpoint/2010/main" val="20878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ubtitle 2">
            <a:extLst>
              <a:ext uri="{FF2B5EF4-FFF2-40B4-BE49-F238E27FC236}">
                <a16:creationId xmlns:a16="http://schemas.microsoft.com/office/drawing/2014/main" id="{7E5C7B7E-FC57-44BD-86E0-B0670EEFB56F}"/>
              </a:ext>
            </a:extLst>
          </p:cNvPr>
          <p:cNvSpPr txBox="1">
            <a:spLocks/>
          </p:cNvSpPr>
          <p:nvPr/>
        </p:nvSpPr>
        <p:spPr>
          <a:xfrm>
            <a:off x="858519" y="4664764"/>
            <a:ext cx="10441167" cy="1291821"/>
          </a:xfrm>
          <a:prstGeom prst="rect">
            <a:avLst/>
          </a:prstGeom>
          <a:effectLst>
            <a:outerShdw blurRad="50800" dist="38100" dir="2700000" algn="tl" rotWithShape="0">
              <a:prstClr val="black">
                <a:alpha val="40000"/>
              </a:prstClr>
            </a:outerShdw>
          </a:effectLst>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CA" sz="3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The Ten Commandments are an expression of God’s holy </a:t>
            </a:r>
            <a:r>
              <a:rPr lang="en-CA" sz="3200" b="1" u="sng" dirty="0">
                <a:solidFill>
                  <a:schemeClr val="accent4"/>
                </a:solidFill>
                <a:latin typeface="Open Sans" panose="020B0606030504020204" pitchFamily="34" charset="0"/>
                <a:ea typeface="Open Sans" panose="020B0606030504020204" pitchFamily="34" charset="0"/>
                <a:cs typeface="Open Sans" panose="020B0606030504020204" pitchFamily="34" charset="0"/>
              </a:rPr>
              <a:t>character</a:t>
            </a:r>
            <a:r>
              <a:rPr lang="en-CA" sz="3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 and </a:t>
            </a:r>
            <a:r>
              <a:rPr lang="en-CA" sz="3200" b="1" u="sng" dirty="0">
                <a:solidFill>
                  <a:schemeClr val="accent4"/>
                </a:solidFill>
                <a:latin typeface="Open Sans" panose="020B0606030504020204" pitchFamily="34" charset="0"/>
                <a:ea typeface="Open Sans" panose="020B0606030504020204" pitchFamily="34" charset="0"/>
                <a:cs typeface="Open Sans" panose="020B0606030504020204" pitchFamily="34" charset="0"/>
              </a:rPr>
              <a:t>order</a:t>
            </a:r>
            <a:r>
              <a:rPr lang="en-CA" sz="3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p>
        </p:txBody>
      </p:sp>
      <p:pic>
        <p:nvPicPr>
          <p:cNvPr id="7" name="Picture 6" descr="A close up of a logo&#10;&#10;Description automatically generated">
            <a:extLst>
              <a:ext uri="{FF2B5EF4-FFF2-40B4-BE49-F238E27FC236}">
                <a16:creationId xmlns:a16="http://schemas.microsoft.com/office/drawing/2014/main" id="{A9E8724F-0C45-46AC-BD6D-DA48032E7A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74049" y="578954"/>
            <a:ext cx="1843902" cy="1843902"/>
          </a:xfrm>
          <a:prstGeom prst="rect">
            <a:avLst/>
          </a:prstGeom>
        </p:spPr>
      </p:pic>
      <p:sp>
        <p:nvSpPr>
          <p:cNvPr id="8" name="Title 1">
            <a:extLst>
              <a:ext uri="{FF2B5EF4-FFF2-40B4-BE49-F238E27FC236}">
                <a16:creationId xmlns:a16="http://schemas.microsoft.com/office/drawing/2014/main" id="{E63A8747-50BD-4E6A-8D49-9D2BD8B093FC}"/>
              </a:ext>
            </a:extLst>
          </p:cNvPr>
          <p:cNvSpPr>
            <a:spLocks noGrp="1"/>
          </p:cNvSpPr>
          <p:nvPr>
            <p:ph type="ctrTitle"/>
          </p:nvPr>
        </p:nvSpPr>
        <p:spPr>
          <a:xfrm>
            <a:off x="801757" y="2734632"/>
            <a:ext cx="10588486" cy="1531464"/>
          </a:xfrm>
          <a:effectLst>
            <a:outerShdw blurRad="50800" dist="38100" dir="2700000" algn="tl" rotWithShape="0">
              <a:prstClr val="black">
                <a:alpha val="40000"/>
              </a:prstClr>
            </a:outerShdw>
          </a:effectLst>
        </p:spPr>
        <p:txBody>
          <a:bodyPr>
            <a:noAutofit/>
          </a:bodyPr>
          <a:lstStyle/>
          <a:p>
            <a:r>
              <a:rPr lang="en-CA" sz="6600" dirty="0">
                <a:solidFill>
                  <a:schemeClr val="accent4"/>
                </a:solidFill>
                <a:latin typeface="Open Sans Extrabold" panose="020B0906030804020204" pitchFamily="34" charset="0"/>
                <a:ea typeface="Open Sans Extrabold" panose="020B0906030804020204" pitchFamily="34" charset="0"/>
                <a:cs typeface="Open Sans Extrabold" panose="020B0906030804020204" pitchFamily="34" charset="0"/>
              </a:rPr>
              <a:t>THE DECALOGUE</a:t>
            </a:r>
            <a:br>
              <a:rPr lang="en-CA" sz="5400" dirty="0">
                <a:solidFill>
                  <a:schemeClr val="accent4"/>
                </a:solidFill>
                <a:latin typeface="Open Sans Extrabold" panose="020B0906030804020204" pitchFamily="34" charset="0"/>
                <a:ea typeface="Open Sans Extrabold" panose="020B0906030804020204" pitchFamily="34" charset="0"/>
                <a:cs typeface="Open Sans Extrabold" panose="020B0906030804020204" pitchFamily="34" charset="0"/>
              </a:rPr>
            </a:br>
            <a:r>
              <a:rPr lang="en-CA" sz="4800" dirty="0">
                <a:solidFill>
                  <a:schemeClr val="accent4"/>
                </a:solidFill>
                <a:latin typeface="Open Sans" panose="020B0606030504020204" pitchFamily="34" charset="0"/>
                <a:ea typeface="Open Sans" panose="020B0606030504020204" pitchFamily="34" charset="0"/>
                <a:cs typeface="Open Sans" panose="020B0606030504020204" pitchFamily="34" charset="0"/>
              </a:rPr>
              <a:t>(Ten Commandments)</a:t>
            </a:r>
            <a:endParaRPr lang="en-CA" sz="5400" dirty="0">
              <a:solidFill>
                <a:schemeClr val="accent4"/>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5235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72254-BF6B-4E45-A074-4667A7A64F49}"/>
              </a:ext>
            </a:extLst>
          </p:cNvPr>
          <p:cNvSpPr>
            <a:spLocks noGrp="1"/>
          </p:cNvSpPr>
          <p:nvPr>
            <p:ph type="ctrTitle"/>
          </p:nvPr>
        </p:nvSpPr>
        <p:spPr>
          <a:xfrm>
            <a:off x="1523999" y="446156"/>
            <a:ext cx="9735931" cy="887896"/>
          </a:xfrm>
          <a:effectLst>
            <a:outerShdw blurRad="50800" dist="38100" dir="2700000" algn="tl" rotWithShape="0">
              <a:prstClr val="black">
                <a:alpha val="40000"/>
              </a:prstClr>
            </a:outerShdw>
          </a:effectLst>
        </p:spPr>
        <p:txBody>
          <a:bodyPr>
            <a:normAutofit/>
          </a:bodyPr>
          <a:lstStyle/>
          <a:p>
            <a:pPr algn="l"/>
            <a:r>
              <a:rPr lang="en-CA" sz="4800" dirty="0">
                <a:solidFill>
                  <a:schemeClr val="accent4"/>
                </a:solidFill>
                <a:latin typeface="Open Sans Extrabold" panose="020B0906030804020204" pitchFamily="34" charset="0"/>
                <a:ea typeface="Open Sans Extrabold" panose="020B0906030804020204" pitchFamily="34" charset="0"/>
                <a:cs typeface="Open Sans Extrabold" panose="020B0906030804020204" pitchFamily="34" charset="0"/>
              </a:rPr>
              <a:t>COMMANDMENT #1</a:t>
            </a:r>
          </a:p>
        </p:txBody>
      </p:sp>
      <p:sp>
        <p:nvSpPr>
          <p:cNvPr id="3" name="Subtitle 2">
            <a:extLst>
              <a:ext uri="{FF2B5EF4-FFF2-40B4-BE49-F238E27FC236}">
                <a16:creationId xmlns:a16="http://schemas.microsoft.com/office/drawing/2014/main" id="{39B37E27-FBA3-4F65-8DAF-A9A040EFA406}"/>
              </a:ext>
            </a:extLst>
          </p:cNvPr>
          <p:cNvSpPr>
            <a:spLocks noGrp="1"/>
          </p:cNvSpPr>
          <p:nvPr>
            <p:ph type="subTitle" idx="1"/>
          </p:nvPr>
        </p:nvSpPr>
        <p:spPr>
          <a:xfrm>
            <a:off x="856974" y="1616765"/>
            <a:ext cx="9528313" cy="4744278"/>
          </a:xfrm>
          <a:effectLst>
            <a:outerShdw blurRad="50800" dist="38100" dir="2700000" algn="tl" rotWithShape="0">
              <a:prstClr val="black">
                <a:alpha val="40000"/>
              </a:prstClr>
            </a:outerShdw>
          </a:effectLst>
        </p:spPr>
        <p:txBody>
          <a:bodyPr>
            <a:noAutofit/>
          </a:bodyPr>
          <a:lstStyle/>
          <a:p>
            <a:pPr algn="l"/>
            <a:r>
              <a:rPr lang="en-CA" sz="3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YOU SHALL HAVE NO OTHER </a:t>
            </a:r>
            <a:r>
              <a:rPr lang="en-CA" sz="3200" b="1" u="sng" dirty="0">
                <a:solidFill>
                  <a:schemeClr val="accent4"/>
                </a:solidFill>
                <a:latin typeface="Open Sans" panose="020B0606030504020204" pitchFamily="34" charset="0"/>
                <a:ea typeface="Open Sans" panose="020B0606030504020204" pitchFamily="34" charset="0"/>
                <a:cs typeface="Open Sans" panose="020B0606030504020204" pitchFamily="34" charset="0"/>
              </a:rPr>
              <a:t>GODS</a:t>
            </a:r>
            <a:r>
              <a:rPr lang="en-CA" sz="3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 (Ex. 20:3)</a:t>
            </a:r>
          </a:p>
          <a:p>
            <a:pPr algn="l"/>
            <a:endParaRPr lang="en-CA"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l"/>
            <a:r>
              <a:rPr lang="en-CA"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t>God is the sole LORD, Creator and source of life, so any competition with another supposed ‘god’ introduces disordered worship and leads to spiritual death. </a:t>
            </a:r>
          </a:p>
          <a:p>
            <a:pPr algn="l"/>
            <a:endParaRPr lang="en-CA"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l"/>
            <a:r>
              <a:rPr lang="en-CA" sz="2800" i="1" dirty="0">
                <a:solidFill>
                  <a:schemeClr val="bg1"/>
                </a:solidFill>
                <a:latin typeface="Open Sans" panose="020B0606030504020204" pitchFamily="34" charset="0"/>
                <a:ea typeface="Open Sans" panose="020B0606030504020204" pitchFamily="34" charset="0"/>
                <a:cs typeface="Open Sans" panose="020B0606030504020204" pitchFamily="34" charset="0"/>
              </a:rPr>
              <a:t>Every sin has the same root - </a:t>
            </a:r>
            <a:r>
              <a:rPr lang="en-CA" sz="2800" i="1" dirty="0">
                <a:solidFill>
                  <a:schemeClr val="accent4"/>
                </a:solidFill>
                <a:latin typeface="Open Sans" panose="020B0606030504020204" pitchFamily="34" charset="0"/>
                <a:ea typeface="Open Sans" panose="020B0606030504020204" pitchFamily="34" charset="0"/>
                <a:cs typeface="Open Sans" panose="020B0606030504020204" pitchFamily="34" charset="0"/>
              </a:rPr>
              <a:t>idolatry</a:t>
            </a:r>
            <a:r>
              <a:rPr lang="en-CA" sz="2800" i="1" dirty="0">
                <a:solidFill>
                  <a:schemeClr val="bg1"/>
                </a:solidFill>
                <a:latin typeface="Open Sans" panose="020B0606030504020204" pitchFamily="34" charset="0"/>
                <a:ea typeface="Open Sans" panose="020B0606030504020204" pitchFamily="34" charset="0"/>
                <a:cs typeface="Open Sans" panose="020B0606030504020204" pitchFamily="34" charset="0"/>
              </a:rPr>
              <a:t> - a confusing of who God is as the standard of all earthly order.</a:t>
            </a:r>
          </a:p>
        </p:txBody>
      </p:sp>
      <p:pic>
        <p:nvPicPr>
          <p:cNvPr id="4" name="Picture 3" descr="A close up of a logo&#10;&#10;Description automatically generated">
            <a:extLst>
              <a:ext uri="{FF2B5EF4-FFF2-40B4-BE49-F238E27FC236}">
                <a16:creationId xmlns:a16="http://schemas.microsoft.com/office/drawing/2014/main" id="{1173447F-A582-4537-995B-4CCDB7F4A6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961" y="446156"/>
            <a:ext cx="880290" cy="880290"/>
          </a:xfrm>
          <a:prstGeom prst="rect">
            <a:avLst/>
          </a:prstGeom>
        </p:spPr>
      </p:pic>
    </p:spTree>
    <p:extLst>
      <p:ext uri="{BB962C8B-B14F-4D97-AF65-F5344CB8AC3E}">
        <p14:creationId xmlns:p14="http://schemas.microsoft.com/office/powerpoint/2010/main" val="2526307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72254-BF6B-4E45-A074-4667A7A64F49}"/>
              </a:ext>
            </a:extLst>
          </p:cNvPr>
          <p:cNvSpPr>
            <a:spLocks noGrp="1"/>
          </p:cNvSpPr>
          <p:nvPr>
            <p:ph type="ctrTitle"/>
          </p:nvPr>
        </p:nvSpPr>
        <p:spPr>
          <a:xfrm>
            <a:off x="1523999" y="446156"/>
            <a:ext cx="9735931" cy="887896"/>
          </a:xfrm>
          <a:effectLst>
            <a:outerShdw blurRad="50800" dist="38100" dir="2700000" algn="tl" rotWithShape="0">
              <a:prstClr val="black">
                <a:alpha val="40000"/>
              </a:prstClr>
            </a:outerShdw>
          </a:effectLst>
        </p:spPr>
        <p:txBody>
          <a:bodyPr>
            <a:normAutofit/>
          </a:bodyPr>
          <a:lstStyle/>
          <a:p>
            <a:pPr algn="l"/>
            <a:r>
              <a:rPr lang="en-CA" sz="4800" dirty="0">
                <a:solidFill>
                  <a:schemeClr val="accent4"/>
                </a:solidFill>
                <a:latin typeface="Open Sans Extrabold" panose="020B0906030804020204" pitchFamily="34" charset="0"/>
                <a:ea typeface="Open Sans Extrabold" panose="020B0906030804020204" pitchFamily="34" charset="0"/>
                <a:cs typeface="Open Sans Extrabold" panose="020B0906030804020204" pitchFamily="34" charset="0"/>
              </a:rPr>
              <a:t>COMMANDMENT #2</a:t>
            </a:r>
          </a:p>
        </p:txBody>
      </p:sp>
      <p:sp>
        <p:nvSpPr>
          <p:cNvPr id="3" name="Subtitle 2">
            <a:extLst>
              <a:ext uri="{FF2B5EF4-FFF2-40B4-BE49-F238E27FC236}">
                <a16:creationId xmlns:a16="http://schemas.microsoft.com/office/drawing/2014/main" id="{39B37E27-FBA3-4F65-8DAF-A9A040EFA406}"/>
              </a:ext>
            </a:extLst>
          </p:cNvPr>
          <p:cNvSpPr>
            <a:spLocks noGrp="1"/>
          </p:cNvSpPr>
          <p:nvPr>
            <p:ph type="subTitle" idx="1"/>
          </p:nvPr>
        </p:nvSpPr>
        <p:spPr>
          <a:xfrm>
            <a:off x="856974" y="1616765"/>
            <a:ext cx="9528313" cy="4744278"/>
          </a:xfrm>
          <a:effectLst>
            <a:outerShdw blurRad="50800" dist="38100" dir="2700000" algn="tl" rotWithShape="0">
              <a:prstClr val="black">
                <a:alpha val="40000"/>
              </a:prstClr>
            </a:outerShdw>
          </a:effectLst>
        </p:spPr>
        <p:txBody>
          <a:bodyPr>
            <a:noAutofit/>
          </a:bodyPr>
          <a:lstStyle/>
          <a:p>
            <a:pPr algn="l"/>
            <a:r>
              <a:rPr lang="en-CA" sz="3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YOU SHALL NOT MAKE </a:t>
            </a:r>
            <a:r>
              <a:rPr lang="en-CA" sz="3200" b="1" u="sng" dirty="0">
                <a:solidFill>
                  <a:schemeClr val="accent4"/>
                </a:solidFill>
                <a:latin typeface="Open Sans" panose="020B0606030504020204" pitchFamily="34" charset="0"/>
                <a:ea typeface="Open Sans" panose="020B0606030504020204" pitchFamily="34" charset="0"/>
                <a:cs typeface="Open Sans" panose="020B0606030504020204" pitchFamily="34" charset="0"/>
              </a:rPr>
              <a:t>IDOLS</a:t>
            </a:r>
            <a:r>
              <a:rPr lang="en-CA" sz="3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 (Ex. 20:4-6)</a:t>
            </a:r>
          </a:p>
          <a:p>
            <a:pPr algn="l"/>
            <a:r>
              <a:rPr lang="en-CA"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t>The second commandment deals with making images for worship. It expands on the first commandment by forbidding not only the worship of false gods, but also the improper worship of the True God through attempting to make images of Him. </a:t>
            </a:r>
          </a:p>
          <a:p>
            <a:pPr algn="l"/>
            <a:endParaRPr lang="en-CA"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l"/>
            <a:r>
              <a:rPr lang="en-CA" sz="2800" i="1" dirty="0">
                <a:solidFill>
                  <a:schemeClr val="bg1"/>
                </a:solidFill>
                <a:latin typeface="Open Sans" panose="020B0606030504020204" pitchFamily="34" charset="0"/>
                <a:ea typeface="Open Sans" panose="020B0606030504020204" pitchFamily="34" charset="0"/>
                <a:cs typeface="Open Sans" panose="020B0606030504020204" pitchFamily="34" charset="0"/>
              </a:rPr>
              <a:t>It shows us that worship to God must conform to the order of God’s own revelation.</a:t>
            </a:r>
          </a:p>
        </p:txBody>
      </p:sp>
      <p:pic>
        <p:nvPicPr>
          <p:cNvPr id="4" name="Picture 3" descr="A close up of a logo&#10;&#10;Description automatically generated">
            <a:extLst>
              <a:ext uri="{FF2B5EF4-FFF2-40B4-BE49-F238E27FC236}">
                <a16:creationId xmlns:a16="http://schemas.microsoft.com/office/drawing/2014/main" id="{1173447F-A582-4537-995B-4CCDB7F4A6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961" y="446156"/>
            <a:ext cx="880290" cy="880290"/>
          </a:xfrm>
          <a:prstGeom prst="rect">
            <a:avLst/>
          </a:prstGeom>
        </p:spPr>
      </p:pic>
    </p:spTree>
    <p:extLst>
      <p:ext uri="{BB962C8B-B14F-4D97-AF65-F5344CB8AC3E}">
        <p14:creationId xmlns:p14="http://schemas.microsoft.com/office/powerpoint/2010/main" val="3472387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72254-BF6B-4E45-A074-4667A7A64F49}"/>
              </a:ext>
            </a:extLst>
          </p:cNvPr>
          <p:cNvSpPr>
            <a:spLocks noGrp="1"/>
          </p:cNvSpPr>
          <p:nvPr>
            <p:ph type="ctrTitle"/>
          </p:nvPr>
        </p:nvSpPr>
        <p:spPr>
          <a:xfrm>
            <a:off x="711201" y="278295"/>
            <a:ext cx="10588486" cy="1104349"/>
          </a:xfrm>
          <a:effectLst>
            <a:outerShdw blurRad="50800" dist="38100" dir="2700000" algn="tl" rotWithShape="0">
              <a:prstClr val="black">
                <a:alpha val="40000"/>
              </a:prstClr>
            </a:outerShdw>
          </a:effectLst>
        </p:spPr>
        <p:txBody>
          <a:bodyPr>
            <a:normAutofit fontScale="90000"/>
          </a:bodyPr>
          <a:lstStyle/>
          <a:p>
            <a:pPr algn="l"/>
            <a:r>
              <a:rPr lang="en-CA" sz="7200" dirty="0">
                <a:solidFill>
                  <a:schemeClr val="accent4"/>
                </a:solidFill>
                <a:latin typeface="Open Sans Extrabold" panose="020B0906030804020204" pitchFamily="34" charset="0"/>
                <a:ea typeface="Open Sans Extrabold" panose="020B0906030804020204" pitchFamily="34" charset="0"/>
                <a:cs typeface="Open Sans Extrabold" panose="020B0906030804020204" pitchFamily="34" charset="0"/>
              </a:rPr>
              <a:t>WEEKLY ASSIGNMENTS</a:t>
            </a:r>
          </a:p>
        </p:txBody>
      </p:sp>
      <p:sp>
        <p:nvSpPr>
          <p:cNvPr id="3" name="Subtitle 2">
            <a:extLst>
              <a:ext uri="{FF2B5EF4-FFF2-40B4-BE49-F238E27FC236}">
                <a16:creationId xmlns:a16="http://schemas.microsoft.com/office/drawing/2014/main" id="{39B37E27-FBA3-4F65-8DAF-A9A040EFA406}"/>
              </a:ext>
            </a:extLst>
          </p:cNvPr>
          <p:cNvSpPr>
            <a:spLocks noGrp="1"/>
          </p:cNvSpPr>
          <p:nvPr>
            <p:ph type="subTitle" idx="1"/>
          </p:nvPr>
        </p:nvSpPr>
        <p:spPr>
          <a:xfrm>
            <a:off x="856974" y="1766957"/>
            <a:ext cx="10248348" cy="4594086"/>
          </a:xfrm>
          <a:effectLst>
            <a:outerShdw blurRad="50800" dist="38100" dir="2700000" algn="tl" rotWithShape="0">
              <a:prstClr val="black">
                <a:alpha val="40000"/>
              </a:prstClr>
            </a:outerShdw>
          </a:effectLst>
        </p:spPr>
        <p:txBody>
          <a:bodyPr>
            <a:noAutofit/>
          </a:bodyPr>
          <a:lstStyle/>
          <a:p>
            <a:pPr algn="l"/>
            <a:r>
              <a:rPr lang="en-CA" sz="2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Each week, you’ll be given something to:</a:t>
            </a:r>
          </a:p>
          <a:p>
            <a:pPr marL="514350" indent="-514350" algn="l">
              <a:buFont typeface="+mj-lt"/>
              <a:buAutoNum type="arabicPeriod"/>
            </a:pPr>
            <a:r>
              <a:rPr lang="en-CA" sz="28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READ</a:t>
            </a:r>
            <a:r>
              <a:rPr lang="en-CA"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t> – various passages of scripture to prepare you for next week’s session.</a:t>
            </a:r>
          </a:p>
          <a:p>
            <a:pPr marL="514350" indent="-514350" algn="l">
              <a:buFont typeface="+mj-lt"/>
              <a:buAutoNum type="arabicPeriod"/>
            </a:pPr>
            <a:r>
              <a:rPr lang="en-CA" sz="28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WATCH</a:t>
            </a:r>
            <a:r>
              <a:rPr lang="en-CA" sz="2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CA"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t>– short animated videos to help summarize big concepts.</a:t>
            </a:r>
          </a:p>
          <a:p>
            <a:pPr marL="514350" indent="-514350" algn="l">
              <a:buFont typeface="+mj-lt"/>
              <a:buAutoNum type="arabicPeriod"/>
            </a:pPr>
            <a:r>
              <a:rPr lang="en-CA" sz="28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ASK</a:t>
            </a:r>
            <a:r>
              <a:rPr lang="en-CA" sz="2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CA"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t>– short questions to think about and come ready to answer for next session.</a:t>
            </a:r>
          </a:p>
          <a:p>
            <a:pPr marL="514350" indent="-514350" algn="l">
              <a:buFont typeface="+mj-lt"/>
              <a:buAutoNum type="arabicPeriod"/>
            </a:pPr>
            <a:r>
              <a:rPr lang="en-CA" sz="28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Recommended Resource</a:t>
            </a:r>
            <a:r>
              <a:rPr lang="en-CA" sz="2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CA"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t>– a good resource to check out if you want more info on the topic covered in that session.</a:t>
            </a:r>
            <a:endParaRPr lang="en-CA" sz="28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943868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72254-BF6B-4E45-A074-4667A7A64F49}"/>
              </a:ext>
            </a:extLst>
          </p:cNvPr>
          <p:cNvSpPr>
            <a:spLocks noGrp="1"/>
          </p:cNvSpPr>
          <p:nvPr>
            <p:ph type="ctrTitle"/>
          </p:nvPr>
        </p:nvSpPr>
        <p:spPr>
          <a:xfrm>
            <a:off x="1523999" y="446156"/>
            <a:ext cx="9735931" cy="887896"/>
          </a:xfrm>
          <a:effectLst>
            <a:outerShdw blurRad="50800" dist="38100" dir="2700000" algn="tl" rotWithShape="0">
              <a:prstClr val="black">
                <a:alpha val="40000"/>
              </a:prstClr>
            </a:outerShdw>
          </a:effectLst>
        </p:spPr>
        <p:txBody>
          <a:bodyPr>
            <a:normAutofit/>
          </a:bodyPr>
          <a:lstStyle/>
          <a:p>
            <a:pPr algn="l"/>
            <a:r>
              <a:rPr lang="en-CA" sz="4800" dirty="0">
                <a:solidFill>
                  <a:schemeClr val="accent4"/>
                </a:solidFill>
                <a:latin typeface="Open Sans Extrabold" panose="020B0906030804020204" pitchFamily="34" charset="0"/>
                <a:ea typeface="Open Sans Extrabold" panose="020B0906030804020204" pitchFamily="34" charset="0"/>
                <a:cs typeface="Open Sans Extrabold" panose="020B0906030804020204" pitchFamily="34" charset="0"/>
              </a:rPr>
              <a:t>COMMANDMENT #3</a:t>
            </a:r>
          </a:p>
        </p:txBody>
      </p:sp>
      <p:sp>
        <p:nvSpPr>
          <p:cNvPr id="3" name="Subtitle 2">
            <a:extLst>
              <a:ext uri="{FF2B5EF4-FFF2-40B4-BE49-F238E27FC236}">
                <a16:creationId xmlns:a16="http://schemas.microsoft.com/office/drawing/2014/main" id="{39B37E27-FBA3-4F65-8DAF-A9A040EFA406}"/>
              </a:ext>
            </a:extLst>
          </p:cNvPr>
          <p:cNvSpPr>
            <a:spLocks noGrp="1"/>
          </p:cNvSpPr>
          <p:nvPr>
            <p:ph type="subTitle" idx="1"/>
          </p:nvPr>
        </p:nvSpPr>
        <p:spPr>
          <a:xfrm>
            <a:off x="856974" y="1616765"/>
            <a:ext cx="9528313" cy="4744278"/>
          </a:xfrm>
          <a:effectLst>
            <a:outerShdw blurRad="50800" dist="38100" dir="2700000" algn="tl" rotWithShape="0">
              <a:prstClr val="black">
                <a:alpha val="40000"/>
              </a:prstClr>
            </a:outerShdw>
          </a:effectLst>
        </p:spPr>
        <p:txBody>
          <a:bodyPr>
            <a:noAutofit/>
          </a:bodyPr>
          <a:lstStyle/>
          <a:p>
            <a:pPr algn="l"/>
            <a:r>
              <a:rPr lang="en-CA" sz="3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YOU SHALL NOT TAKE THE LORD’S NAME IN </a:t>
            </a:r>
            <a:r>
              <a:rPr lang="en-CA" sz="3200" b="1" u="sng" dirty="0">
                <a:solidFill>
                  <a:schemeClr val="accent4"/>
                </a:solidFill>
                <a:latin typeface="Open Sans" panose="020B0606030504020204" pitchFamily="34" charset="0"/>
                <a:ea typeface="Open Sans" panose="020B0606030504020204" pitchFamily="34" charset="0"/>
                <a:cs typeface="Open Sans" panose="020B0606030504020204" pitchFamily="34" charset="0"/>
              </a:rPr>
              <a:t>VAIN</a:t>
            </a:r>
            <a:r>
              <a:rPr lang="en-CA" sz="3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 (Ex. 20:7)</a:t>
            </a:r>
          </a:p>
          <a:p>
            <a:pPr algn="l"/>
            <a:endParaRPr lang="en-CA"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l"/>
            <a:r>
              <a:rPr lang="en-CA"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t>This command enjoins us to protect the holiness of God’s Name which is </a:t>
            </a:r>
            <a:r>
              <a:rPr lang="en-CA" sz="2800" i="1" dirty="0">
                <a:solidFill>
                  <a:schemeClr val="bg1"/>
                </a:solidFill>
                <a:latin typeface="Open Sans" panose="020B0606030504020204" pitchFamily="34" charset="0"/>
                <a:ea typeface="Open Sans" panose="020B0606030504020204" pitchFamily="34" charset="0"/>
                <a:cs typeface="Open Sans" panose="020B0606030504020204" pitchFamily="34" charset="0"/>
              </a:rPr>
              <a:t>the revelation of His character</a:t>
            </a:r>
            <a:r>
              <a:rPr lang="en-CA"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t>.</a:t>
            </a:r>
          </a:p>
        </p:txBody>
      </p:sp>
      <p:pic>
        <p:nvPicPr>
          <p:cNvPr id="4" name="Picture 3" descr="A close up of a logo&#10;&#10;Description automatically generated">
            <a:extLst>
              <a:ext uri="{FF2B5EF4-FFF2-40B4-BE49-F238E27FC236}">
                <a16:creationId xmlns:a16="http://schemas.microsoft.com/office/drawing/2014/main" id="{1173447F-A582-4537-995B-4CCDB7F4A6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961" y="446156"/>
            <a:ext cx="880290" cy="880290"/>
          </a:xfrm>
          <a:prstGeom prst="rect">
            <a:avLst/>
          </a:prstGeom>
        </p:spPr>
      </p:pic>
    </p:spTree>
    <p:extLst>
      <p:ext uri="{BB962C8B-B14F-4D97-AF65-F5344CB8AC3E}">
        <p14:creationId xmlns:p14="http://schemas.microsoft.com/office/powerpoint/2010/main" val="1190564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ubtitle 2">
            <a:extLst>
              <a:ext uri="{FF2B5EF4-FFF2-40B4-BE49-F238E27FC236}">
                <a16:creationId xmlns:a16="http://schemas.microsoft.com/office/drawing/2014/main" id="{7E5C7B7E-FC57-44BD-86E0-B0670EEFB56F}"/>
              </a:ext>
            </a:extLst>
          </p:cNvPr>
          <p:cNvSpPr txBox="1">
            <a:spLocks/>
          </p:cNvSpPr>
          <p:nvPr/>
        </p:nvSpPr>
        <p:spPr>
          <a:xfrm>
            <a:off x="858519" y="2193775"/>
            <a:ext cx="10441167" cy="3111350"/>
          </a:xfrm>
          <a:prstGeom prst="rect">
            <a:avLst/>
          </a:prstGeom>
          <a:effectLst>
            <a:outerShdw blurRad="50800" dist="38100" dir="2700000" algn="tl" rotWithShape="0">
              <a:prstClr val="black">
                <a:alpha val="40000"/>
              </a:prstClr>
            </a:outerShdw>
          </a:effectLst>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CA"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t>“The LORD descended in the cloud and stood with him there, and proclaimed the </a:t>
            </a:r>
            <a:r>
              <a:rPr lang="en-CA" sz="2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Name of the LORD</a:t>
            </a:r>
            <a:r>
              <a:rPr lang="en-CA"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t>. The LORD passed before him and proclaimed, “The LORD, the LORD, a God merciful and gracious, slow to anger, and abounding in steadfast love and faithfulness, keeping steadfast love for thousands, forgiving iniquity and transgression and sin, but who will by no means clear the guilty, visiting the iniquity of the fathers on the children and the children’s children, to the third and the fourth generation.”</a:t>
            </a:r>
          </a:p>
          <a:p>
            <a:r>
              <a:rPr lang="en-CA"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t>(Exodus 34:5-7)</a:t>
            </a:r>
          </a:p>
        </p:txBody>
      </p:sp>
      <p:pic>
        <p:nvPicPr>
          <p:cNvPr id="7" name="Picture 6" descr="A close up of a logo&#10;&#10;Description automatically generated">
            <a:extLst>
              <a:ext uri="{FF2B5EF4-FFF2-40B4-BE49-F238E27FC236}">
                <a16:creationId xmlns:a16="http://schemas.microsoft.com/office/drawing/2014/main" id="{A9E8724F-0C45-46AC-BD6D-DA48032E7A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5878" y="578953"/>
            <a:ext cx="1426448" cy="1426448"/>
          </a:xfrm>
          <a:prstGeom prst="rect">
            <a:avLst/>
          </a:prstGeom>
        </p:spPr>
      </p:pic>
    </p:spTree>
    <p:extLst>
      <p:ext uri="{BB962C8B-B14F-4D97-AF65-F5344CB8AC3E}">
        <p14:creationId xmlns:p14="http://schemas.microsoft.com/office/powerpoint/2010/main" val="2002948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72254-BF6B-4E45-A074-4667A7A64F49}"/>
              </a:ext>
            </a:extLst>
          </p:cNvPr>
          <p:cNvSpPr>
            <a:spLocks noGrp="1"/>
          </p:cNvSpPr>
          <p:nvPr>
            <p:ph type="ctrTitle"/>
          </p:nvPr>
        </p:nvSpPr>
        <p:spPr>
          <a:xfrm>
            <a:off x="1523999" y="446156"/>
            <a:ext cx="9735931" cy="887896"/>
          </a:xfrm>
          <a:effectLst>
            <a:outerShdw blurRad="50800" dist="38100" dir="2700000" algn="tl" rotWithShape="0">
              <a:prstClr val="black">
                <a:alpha val="40000"/>
              </a:prstClr>
            </a:outerShdw>
          </a:effectLst>
        </p:spPr>
        <p:txBody>
          <a:bodyPr>
            <a:normAutofit/>
          </a:bodyPr>
          <a:lstStyle/>
          <a:p>
            <a:pPr algn="l"/>
            <a:r>
              <a:rPr lang="en-CA" sz="4800" dirty="0">
                <a:solidFill>
                  <a:schemeClr val="accent4"/>
                </a:solidFill>
                <a:latin typeface="Open Sans Extrabold" panose="020B0906030804020204" pitchFamily="34" charset="0"/>
                <a:ea typeface="Open Sans Extrabold" panose="020B0906030804020204" pitchFamily="34" charset="0"/>
                <a:cs typeface="Open Sans Extrabold" panose="020B0906030804020204" pitchFamily="34" charset="0"/>
              </a:rPr>
              <a:t>COMMANDMENT #3</a:t>
            </a:r>
          </a:p>
        </p:txBody>
      </p:sp>
      <p:sp>
        <p:nvSpPr>
          <p:cNvPr id="3" name="Subtitle 2">
            <a:extLst>
              <a:ext uri="{FF2B5EF4-FFF2-40B4-BE49-F238E27FC236}">
                <a16:creationId xmlns:a16="http://schemas.microsoft.com/office/drawing/2014/main" id="{39B37E27-FBA3-4F65-8DAF-A9A040EFA406}"/>
              </a:ext>
            </a:extLst>
          </p:cNvPr>
          <p:cNvSpPr>
            <a:spLocks noGrp="1"/>
          </p:cNvSpPr>
          <p:nvPr>
            <p:ph type="subTitle" idx="1"/>
          </p:nvPr>
        </p:nvSpPr>
        <p:spPr>
          <a:xfrm>
            <a:off x="856974" y="1616765"/>
            <a:ext cx="9528313" cy="4744278"/>
          </a:xfrm>
          <a:effectLst>
            <a:outerShdw blurRad="50800" dist="38100" dir="2700000" algn="tl" rotWithShape="0">
              <a:prstClr val="black">
                <a:alpha val="40000"/>
              </a:prstClr>
            </a:outerShdw>
          </a:effectLst>
        </p:spPr>
        <p:txBody>
          <a:bodyPr>
            <a:noAutofit/>
          </a:bodyPr>
          <a:lstStyle/>
          <a:p>
            <a:pPr algn="l"/>
            <a:r>
              <a:rPr lang="en-CA" sz="3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YOU SHALL NOT TAKE THE LORD’S NAME IN </a:t>
            </a:r>
            <a:r>
              <a:rPr lang="en-CA" sz="3200" b="1" u="sng" dirty="0">
                <a:solidFill>
                  <a:schemeClr val="accent4"/>
                </a:solidFill>
                <a:latin typeface="Open Sans" panose="020B0606030504020204" pitchFamily="34" charset="0"/>
                <a:ea typeface="Open Sans" panose="020B0606030504020204" pitchFamily="34" charset="0"/>
                <a:cs typeface="Open Sans" panose="020B0606030504020204" pitchFamily="34" charset="0"/>
              </a:rPr>
              <a:t>VAIN</a:t>
            </a:r>
            <a:r>
              <a:rPr lang="en-CA" sz="3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 (Ex. 20:7)</a:t>
            </a:r>
          </a:p>
          <a:p>
            <a:pPr algn="l"/>
            <a:endParaRPr lang="en-CA"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l"/>
            <a:r>
              <a:rPr lang="en-CA"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t>This command enjoins us to protect the holiness of God’s Name which is </a:t>
            </a:r>
            <a:r>
              <a:rPr lang="en-CA" sz="2800" i="1" dirty="0">
                <a:solidFill>
                  <a:schemeClr val="bg1"/>
                </a:solidFill>
                <a:latin typeface="Open Sans" panose="020B0606030504020204" pitchFamily="34" charset="0"/>
                <a:ea typeface="Open Sans" panose="020B0606030504020204" pitchFamily="34" charset="0"/>
                <a:cs typeface="Open Sans" panose="020B0606030504020204" pitchFamily="34" charset="0"/>
              </a:rPr>
              <a:t>the revelation of His character</a:t>
            </a:r>
            <a:r>
              <a:rPr lang="en-CA"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t>.</a:t>
            </a:r>
          </a:p>
          <a:p>
            <a:pPr algn="l"/>
            <a:endParaRPr lang="en-CA"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l"/>
            <a:r>
              <a:rPr lang="en-CA"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t>This also means that we, as God’s people, are not to do or say anything that would profane God’s holy character.</a:t>
            </a:r>
          </a:p>
        </p:txBody>
      </p:sp>
      <p:pic>
        <p:nvPicPr>
          <p:cNvPr id="4" name="Picture 3" descr="A close up of a logo&#10;&#10;Description automatically generated">
            <a:extLst>
              <a:ext uri="{FF2B5EF4-FFF2-40B4-BE49-F238E27FC236}">
                <a16:creationId xmlns:a16="http://schemas.microsoft.com/office/drawing/2014/main" id="{1173447F-A582-4537-995B-4CCDB7F4A6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961" y="446156"/>
            <a:ext cx="880290" cy="880290"/>
          </a:xfrm>
          <a:prstGeom prst="rect">
            <a:avLst/>
          </a:prstGeom>
        </p:spPr>
      </p:pic>
    </p:spTree>
    <p:extLst>
      <p:ext uri="{BB962C8B-B14F-4D97-AF65-F5344CB8AC3E}">
        <p14:creationId xmlns:p14="http://schemas.microsoft.com/office/powerpoint/2010/main" val="3417664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72254-BF6B-4E45-A074-4667A7A64F49}"/>
              </a:ext>
            </a:extLst>
          </p:cNvPr>
          <p:cNvSpPr>
            <a:spLocks noGrp="1"/>
          </p:cNvSpPr>
          <p:nvPr>
            <p:ph type="ctrTitle"/>
          </p:nvPr>
        </p:nvSpPr>
        <p:spPr>
          <a:xfrm>
            <a:off x="1523999" y="446156"/>
            <a:ext cx="9735931" cy="887896"/>
          </a:xfrm>
          <a:effectLst>
            <a:outerShdw blurRad="50800" dist="38100" dir="2700000" algn="tl" rotWithShape="0">
              <a:prstClr val="black">
                <a:alpha val="40000"/>
              </a:prstClr>
            </a:outerShdw>
          </a:effectLst>
        </p:spPr>
        <p:txBody>
          <a:bodyPr>
            <a:normAutofit/>
          </a:bodyPr>
          <a:lstStyle/>
          <a:p>
            <a:pPr algn="l"/>
            <a:r>
              <a:rPr lang="en-CA" sz="4800" dirty="0">
                <a:solidFill>
                  <a:schemeClr val="accent4"/>
                </a:solidFill>
                <a:latin typeface="Open Sans Extrabold" panose="020B0906030804020204" pitchFamily="34" charset="0"/>
                <a:ea typeface="Open Sans Extrabold" panose="020B0906030804020204" pitchFamily="34" charset="0"/>
                <a:cs typeface="Open Sans Extrabold" panose="020B0906030804020204" pitchFamily="34" charset="0"/>
              </a:rPr>
              <a:t>COMMANDMENT #4</a:t>
            </a:r>
          </a:p>
        </p:txBody>
      </p:sp>
      <p:sp>
        <p:nvSpPr>
          <p:cNvPr id="3" name="Subtitle 2">
            <a:extLst>
              <a:ext uri="{FF2B5EF4-FFF2-40B4-BE49-F238E27FC236}">
                <a16:creationId xmlns:a16="http://schemas.microsoft.com/office/drawing/2014/main" id="{39B37E27-FBA3-4F65-8DAF-A9A040EFA406}"/>
              </a:ext>
            </a:extLst>
          </p:cNvPr>
          <p:cNvSpPr>
            <a:spLocks noGrp="1"/>
          </p:cNvSpPr>
          <p:nvPr>
            <p:ph type="subTitle" idx="1"/>
          </p:nvPr>
        </p:nvSpPr>
        <p:spPr>
          <a:xfrm>
            <a:off x="856974" y="1616765"/>
            <a:ext cx="9528313" cy="4744278"/>
          </a:xfrm>
          <a:effectLst>
            <a:outerShdw blurRad="50800" dist="38100" dir="2700000" algn="tl" rotWithShape="0">
              <a:prstClr val="black">
                <a:alpha val="40000"/>
              </a:prstClr>
            </a:outerShdw>
          </a:effectLst>
        </p:spPr>
        <p:txBody>
          <a:bodyPr>
            <a:noAutofit/>
          </a:bodyPr>
          <a:lstStyle/>
          <a:p>
            <a:pPr algn="l"/>
            <a:r>
              <a:rPr lang="en-CA" sz="3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REMEMBER THE </a:t>
            </a:r>
            <a:r>
              <a:rPr lang="en-CA" sz="3200" b="1" u="sng" dirty="0">
                <a:solidFill>
                  <a:schemeClr val="accent4"/>
                </a:solidFill>
                <a:latin typeface="Open Sans" panose="020B0606030504020204" pitchFamily="34" charset="0"/>
                <a:ea typeface="Open Sans" panose="020B0606030504020204" pitchFamily="34" charset="0"/>
                <a:cs typeface="Open Sans" panose="020B0606030504020204" pitchFamily="34" charset="0"/>
              </a:rPr>
              <a:t>SABBATH</a:t>
            </a:r>
            <a:r>
              <a:rPr lang="en-CA" sz="3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 AND KEEP IT HOLY (Ex. 20:8-11)</a:t>
            </a:r>
          </a:p>
          <a:p>
            <a:pPr algn="l"/>
            <a:endParaRPr lang="en-CA" sz="16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l"/>
            <a:r>
              <a:rPr lang="en-CA"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t>This commandment is special in character in that it focuses on human relationship to God, but it also involves a creation pattern as well taken from the seven days of creation. </a:t>
            </a:r>
          </a:p>
          <a:p>
            <a:pPr algn="l"/>
            <a:endParaRPr lang="en-CA" sz="16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l"/>
            <a:r>
              <a:rPr lang="en-CA" sz="2800" i="1" dirty="0">
                <a:solidFill>
                  <a:schemeClr val="bg1"/>
                </a:solidFill>
                <a:latin typeface="Open Sans" panose="020B0606030504020204" pitchFamily="34" charset="0"/>
                <a:ea typeface="Open Sans" panose="020B0606030504020204" pitchFamily="34" charset="0"/>
                <a:cs typeface="Open Sans" panose="020B0606030504020204" pitchFamily="34" charset="0"/>
              </a:rPr>
              <a:t>It is a sort of mediating point between the commandments concerning God and the commandments concerning one’s neighbour.</a:t>
            </a:r>
          </a:p>
        </p:txBody>
      </p:sp>
      <p:pic>
        <p:nvPicPr>
          <p:cNvPr id="4" name="Picture 3" descr="A close up of a logo&#10;&#10;Description automatically generated">
            <a:extLst>
              <a:ext uri="{FF2B5EF4-FFF2-40B4-BE49-F238E27FC236}">
                <a16:creationId xmlns:a16="http://schemas.microsoft.com/office/drawing/2014/main" id="{1173447F-A582-4537-995B-4CCDB7F4A6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961" y="446156"/>
            <a:ext cx="880290" cy="880290"/>
          </a:xfrm>
          <a:prstGeom prst="rect">
            <a:avLst/>
          </a:prstGeom>
        </p:spPr>
      </p:pic>
    </p:spTree>
    <p:extLst>
      <p:ext uri="{BB962C8B-B14F-4D97-AF65-F5344CB8AC3E}">
        <p14:creationId xmlns:p14="http://schemas.microsoft.com/office/powerpoint/2010/main" val="164137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72254-BF6B-4E45-A074-4667A7A64F49}"/>
              </a:ext>
            </a:extLst>
          </p:cNvPr>
          <p:cNvSpPr>
            <a:spLocks noGrp="1"/>
          </p:cNvSpPr>
          <p:nvPr>
            <p:ph type="ctrTitle"/>
          </p:nvPr>
        </p:nvSpPr>
        <p:spPr>
          <a:xfrm>
            <a:off x="1523999" y="446156"/>
            <a:ext cx="9735931" cy="887896"/>
          </a:xfrm>
          <a:effectLst>
            <a:outerShdw blurRad="50800" dist="38100" dir="2700000" algn="tl" rotWithShape="0">
              <a:prstClr val="black">
                <a:alpha val="40000"/>
              </a:prstClr>
            </a:outerShdw>
          </a:effectLst>
        </p:spPr>
        <p:txBody>
          <a:bodyPr>
            <a:normAutofit/>
          </a:bodyPr>
          <a:lstStyle/>
          <a:p>
            <a:pPr algn="l"/>
            <a:r>
              <a:rPr lang="en-CA" sz="4800" dirty="0">
                <a:solidFill>
                  <a:schemeClr val="accent4"/>
                </a:solidFill>
                <a:latin typeface="Open Sans Extrabold" panose="020B0906030804020204" pitchFamily="34" charset="0"/>
                <a:ea typeface="Open Sans Extrabold" panose="020B0906030804020204" pitchFamily="34" charset="0"/>
                <a:cs typeface="Open Sans Extrabold" panose="020B0906030804020204" pitchFamily="34" charset="0"/>
              </a:rPr>
              <a:t>COMMANDMENT #5</a:t>
            </a:r>
          </a:p>
        </p:txBody>
      </p:sp>
      <p:sp>
        <p:nvSpPr>
          <p:cNvPr id="3" name="Subtitle 2">
            <a:extLst>
              <a:ext uri="{FF2B5EF4-FFF2-40B4-BE49-F238E27FC236}">
                <a16:creationId xmlns:a16="http://schemas.microsoft.com/office/drawing/2014/main" id="{39B37E27-FBA3-4F65-8DAF-A9A040EFA406}"/>
              </a:ext>
            </a:extLst>
          </p:cNvPr>
          <p:cNvSpPr>
            <a:spLocks noGrp="1"/>
          </p:cNvSpPr>
          <p:nvPr>
            <p:ph type="subTitle" idx="1"/>
          </p:nvPr>
        </p:nvSpPr>
        <p:spPr>
          <a:xfrm>
            <a:off x="856974" y="1616765"/>
            <a:ext cx="9528313" cy="4744278"/>
          </a:xfrm>
          <a:effectLst>
            <a:outerShdw blurRad="50800" dist="38100" dir="2700000" algn="tl" rotWithShape="0">
              <a:prstClr val="black">
                <a:alpha val="40000"/>
              </a:prstClr>
            </a:outerShdw>
          </a:effectLst>
        </p:spPr>
        <p:txBody>
          <a:bodyPr>
            <a:noAutofit/>
          </a:bodyPr>
          <a:lstStyle/>
          <a:p>
            <a:pPr algn="l"/>
            <a:r>
              <a:rPr lang="en-CA" sz="3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HONOUR YOUR </a:t>
            </a:r>
            <a:r>
              <a:rPr lang="en-CA" sz="3200" b="1" u="sng" dirty="0">
                <a:solidFill>
                  <a:schemeClr val="accent4"/>
                </a:solidFill>
                <a:latin typeface="Open Sans" panose="020B0606030504020204" pitchFamily="34" charset="0"/>
                <a:ea typeface="Open Sans" panose="020B0606030504020204" pitchFamily="34" charset="0"/>
                <a:cs typeface="Open Sans" panose="020B0606030504020204" pitchFamily="34" charset="0"/>
              </a:rPr>
              <a:t>FATHER &amp; MOTHER </a:t>
            </a:r>
            <a:r>
              <a:rPr lang="en-CA" sz="3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(Ex. 20:12)</a:t>
            </a:r>
          </a:p>
          <a:p>
            <a:pPr algn="l"/>
            <a:r>
              <a:rPr lang="en-CA"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t>This is the first commandment dealing with our responsibilities to other humans. It makes sense that it would relate to the primary relationship of closest family. </a:t>
            </a:r>
          </a:p>
          <a:p>
            <a:pPr algn="l"/>
            <a:endParaRPr lang="en-CA"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l"/>
            <a:r>
              <a:rPr lang="en-CA" sz="2800" i="1" dirty="0">
                <a:solidFill>
                  <a:schemeClr val="bg1"/>
                </a:solidFill>
                <a:latin typeface="Open Sans" panose="020B0606030504020204" pitchFamily="34" charset="0"/>
                <a:ea typeface="Open Sans" panose="020B0606030504020204" pitchFamily="34" charset="0"/>
                <a:cs typeface="Open Sans" panose="020B0606030504020204" pitchFamily="34" charset="0"/>
              </a:rPr>
              <a:t>An attack on parents then is an attack on God Himself.</a:t>
            </a:r>
          </a:p>
        </p:txBody>
      </p:sp>
      <p:pic>
        <p:nvPicPr>
          <p:cNvPr id="4" name="Picture 3" descr="A close up of a logo&#10;&#10;Description automatically generated">
            <a:extLst>
              <a:ext uri="{FF2B5EF4-FFF2-40B4-BE49-F238E27FC236}">
                <a16:creationId xmlns:a16="http://schemas.microsoft.com/office/drawing/2014/main" id="{1173447F-A582-4537-995B-4CCDB7F4A6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961" y="446156"/>
            <a:ext cx="880290" cy="880290"/>
          </a:xfrm>
          <a:prstGeom prst="rect">
            <a:avLst/>
          </a:prstGeom>
        </p:spPr>
      </p:pic>
    </p:spTree>
    <p:extLst>
      <p:ext uri="{BB962C8B-B14F-4D97-AF65-F5344CB8AC3E}">
        <p14:creationId xmlns:p14="http://schemas.microsoft.com/office/powerpoint/2010/main" val="4256946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72254-BF6B-4E45-A074-4667A7A64F49}"/>
              </a:ext>
            </a:extLst>
          </p:cNvPr>
          <p:cNvSpPr>
            <a:spLocks noGrp="1"/>
          </p:cNvSpPr>
          <p:nvPr>
            <p:ph type="ctrTitle"/>
          </p:nvPr>
        </p:nvSpPr>
        <p:spPr>
          <a:xfrm>
            <a:off x="1523999" y="446156"/>
            <a:ext cx="9735931" cy="887896"/>
          </a:xfrm>
          <a:effectLst>
            <a:outerShdw blurRad="50800" dist="38100" dir="2700000" algn="tl" rotWithShape="0">
              <a:prstClr val="black">
                <a:alpha val="40000"/>
              </a:prstClr>
            </a:outerShdw>
          </a:effectLst>
        </p:spPr>
        <p:txBody>
          <a:bodyPr>
            <a:normAutofit/>
          </a:bodyPr>
          <a:lstStyle/>
          <a:p>
            <a:pPr algn="l"/>
            <a:r>
              <a:rPr lang="en-CA" sz="4800" dirty="0">
                <a:solidFill>
                  <a:schemeClr val="accent4"/>
                </a:solidFill>
                <a:latin typeface="Open Sans Extrabold" panose="020B0906030804020204" pitchFamily="34" charset="0"/>
                <a:ea typeface="Open Sans Extrabold" panose="020B0906030804020204" pitchFamily="34" charset="0"/>
                <a:cs typeface="Open Sans Extrabold" panose="020B0906030804020204" pitchFamily="34" charset="0"/>
              </a:rPr>
              <a:t>COMMANDMENT #6</a:t>
            </a:r>
          </a:p>
        </p:txBody>
      </p:sp>
      <p:sp>
        <p:nvSpPr>
          <p:cNvPr id="3" name="Subtitle 2">
            <a:extLst>
              <a:ext uri="{FF2B5EF4-FFF2-40B4-BE49-F238E27FC236}">
                <a16:creationId xmlns:a16="http://schemas.microsoft.com/office/drawing/2014/main" id="{39B37E27-FBA3-4F65-8DAF-A9A040EFA406}"/>
              </a:ext>
            </a:extLst>
          </p:cNvPr>
          <p:cNvSpPr>
            <a:spLocks noGrp="1"/>
          </p:cNvSpPr>
          <p:nvPr>
            <p:ph type="subTitle" idx="1"/>
          </p:nvPr>
        </p:nvSpPr>
        <p:spPr>
          <a:xfrm>
            <a:off x="856974" y="1616765"/>
            <a:ext cx="9528313" cy="4744278"/>
          </a:xfrm>
          <a:effectLst>
            <a:outerShdw blurRad="50800" dist="38100" dir="2700000" algn="tl" rotWithShape="0">
              <a:prstClr val="black">
                <a:alpha val="40000"/>
              </a:prstClr>
            </a:outerShdw>
          </a:effectLst>
        </p:spPr>
        <p:txBody>
          <a:bodyPr>
            <a:noAutofit/>
          </a:bodyPr>
          <a:lstStyle/>
          <a:p>
            <a:pPr algn="l"/>
            <a:r>
              <a:rPr lang="en-CA" sz="3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YOU SHALL NOT </a:t>
            </a:r>
            <a:r>
              <a:rPr lang="en-CA" sz="3200" b="1" u="sng" dirty="0">
                <a:solidFill>
                  <a:schemeClr val="accent4"/>
                </a:solidFill>
                <a:latin typeface="Open Sans" panose="020B0606030504020204" pitchFamily="34" charset="0"/>
                <a:ea typeface="Open Sans" panose="020B0606030504020204" pitchFamily="34" charset="0"/>
                <a:cs typeface="Open Sans" panose="020B0606030504020204" pitchFamily="34" charset="0"/>
              </a:rPr>
              <a:t>MURDER</a:t>
            </a:r>
            <a:r>
              <a:rPr lang="en-CA" sz="3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 (Ex. 20:13)</a:t>
            </a:r>
          </a:p>
          <a:p>
            <a:pPr algn="l"/>
            <a:endParaRPr lang="en-CA"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l"/>
            <a:r>
              <a:rPr lang="en-CA"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t>Enjoins the preservation of human life as </a:t>
            </a:r>
            <a:r>
              <a:rPr lang="en-CA" sz="2800" i="1" dirty="0">
                <a:solidFill>
                  <a:schemeClr val="bg1"/>
                </a:solidFill>
                <a:latin typeface="Open Sans" panose="020B0606030504020204" pitchFamily="34" charset="0"/>
                <a:ea typeface="Open Sans" panose="020B0606030504020204" pitchFamily="34" charset="0"/>
                <a:cs typeface="Open Sans" panose="020B0606030504020204" pitchFamily="34" charset="0"/>
              </a:rPr>
              <a:t>image bearers </a:t>
            </a:r>
            <a:r>
              <a:rPr lang="en-CA"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t>of God.</a:t>
            </a:r>
          </a:p>
        </p:txBody>
      </p:sp>
      <p:pic>
        <p:nvPicPr>
          <p:cNvPr id="4" name="Picture 3" descr="A close up of a logo&#10;&#10;Description automatically generated">
            <a:extLst>
              <a:ext uri="{FF2B5EF4-FFF2-40B4-BE49-F238E27FC236}">
                <a16:creationId xmlns:a16="http://schemas.microsoft.com/office/drawing/2014/main" id="{1173447F-A582-4537-995B-4CCDB7F4A6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961" y="446156"/>
            <a:ext cx="880290" cy="880290"/>
          </a:xfrm>
          <a:prstGeom prst="rect">
            <a:avLst/>
          </a:prstGeom>
        </p:spPr>
      </p:pic>
    </p:spTree>
    <p:extLst>
      <p:ext uri="{BB962C8B-B14F-4D97-AF65-F5344CB8AC3E}">
        <p14:creationId xmlns:p14="http://schemas.microsoft.com/office/powerpoint/2010/main" val="2810299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72254-BF6B-4E45-A074-4667A7A64F49}"/>
              </a:ext>
            </a:extLst>
          </p:cNvPr>
          <p:cNvSpPr>
            <a:spLocks noGrp="1"/>
          </p:cNvSpPr>
          <p:nvPr>
            <p:ph type="ctrTitle"/>
          </p:nvPr>
        </p:nvSpPr>
        <p:spPr>
          <a:xfrm>
            <a:off x="1523999" y="446156"/>
            <a:ext cx="9735931" cy="887896"/>
          </a:xfrm>
          <a:effectLst>
            <a:outerShdw blurRad="50800" dist="38100" dir="2700000" algn="tl" rotWithShape="0">
              <a:prstClr val="black">
                <a:alpha val="40000"/>
              </a:prstClr>
            </a:outerShdw>
          </a:effectLst>
        </p:spPr>
        <p:txBody>
          <a:bodyPr>
            <a:normAutofit/>
          </a:bodyPr>
          <a:lstStyle/>
          <a:p>
            <a:pPr algn="l"/>
            <a:r>
              <a:rPr lang="en-CA" sz="4800" dirty="0">
                <a:solidFill>
                  <a:schemeClr val="accent4"/>
                </a:solidFill>
                <a:latin typeface="Open Sans Extrabold" panose="020B0906030804020204" pitchFamily="34" charset="0"/>
                <a:ea typeface="Open Sans Extrabold" panose="020B0906030804020204" pitchFamily="34" charset="0"/>
                <a:cs typeface="Open Sans Extrabold" panose="020B0906030804020204" pitchFamily="34" charset="0"/>
              </a:rPr>
              <a:t>COMMANDMENT #7</a:t>
            </a:r>
          </a:p>
        </p:txBody>
      </p:sp>
      <p:sp>
        <p:nvSpPr>
          <p:cNvPr id="3" name="Subtitle 2">
            <a:extLst>
              <a:ext uri="{FF2B5EF4-FFF2-40B4-BE49-F238E27FC236}">
                <a16:creationId xmlns:a16="http://schemas.microsoft.com/office/drawing/2014/main" id="{39B37E27-FBA3-4F65-8DAF-A9A040EFA406}"/>
              </a:ext>
            </a:extLst>
          </p:cNvPr>
          <p:cNvSpPr>
            <a:spLocks noGrp="1"/>
          </p:cNvSpPr>
          <p:nvPr>
            <p:ph type="subTitle" idx="1"/>
          </p:nvPr>
        </p:nvSpPr>
        <p:spPr>
          <a:xfrm>
            <a:off x="856974" y="1616765"/>
            <a:ext cx="9528313" cy="4744278"/>
          </a:xfrm>
          <a:effectLst>
            <a:outerShdw blurRad="50800" dist="38100" dir="2700000" algn="tl" rotWithShape="0">
              <a:prstClr val="black">
                <a:alpha val="40000"/>
              </a:prstClr>
            </a:outerShdw>
          </a:effectLst>
        </p:spPr>
        <p:txBody>
          <a:bodyPr>
            <a:noAutofit/>
          </a:bodyPr>
          <a:lstStyle/>
          <a:p>
            <a:pPr algn="l"/>
            <a:r>
              <a:rPr lang="en-CA" sz="3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YOU SHALL NOT COMMIT </a:t>
            </a:r>
            <a:r>
              <a:rPr lang="en-CA" sz="3200" b="1" u="sng" dirty="0">
                <a:solidFill>
                  <a:schemeClr val="accent4"/>
                </a:solidFill>
                <a:latin typeface="Open Sans" panose="020B0606030504020204" pitchFamily="34" charset="0"/>
                <a:ea typeface="Open Sans" panose="020B0606030504020204" pitchFamily="34" charset="0"/>
                <a:cs typeface="Open Sans" panose="020B0606030504020204" pitchFamily="34" charset="0"/>
              </a:rPr>
              <a:t>ADULTERY</a:t>
            </a:r>
            <a:r>
              <a:rPr lang="en-CA" sz="3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 (Ex. 20:14)</a:t>
            </a:r>
          </a:p>
          <a:p>
            <a:pPr algn="l"/>
            <a:endParaRPr lang="en-CA"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l"/>
            <a:r>
              <a:rPr lang="en-CA"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t>Enjoins </a:t>
            </a:r>
            <a:r>
              <a:rPr lang="en-CA" sz="2800" i="1" dirty="0">
                <a:solidFill>
                  <a:schemeClr val="bg1"/>
                </a:solidFill>
                <a:latin typeface="Open Sans" panose="020B0606030504020204" pitchFamily="34" charset="0"/>
                <a:ea typeface="Open Sans" panose="020B0606030504020204" pitchFamily="34" charset="0"/>
                <a:cs typeface="Open Sans" panose="020B0606030504020204" pitchFamily="34" charset="0"/>
              </a:rPr>
              <a:t>orderliness</a:t>
            </a:r>
            <a:r>
              <a:rPr lang="en-CA"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t> of human sexuality - which is closely related to the creation of new life and thus is a natural consequence of the call to holiness.</a:t>
            </a:r>
          </a:p>
        </p:txBody>
      </p:sp>
      <p:pic>
        <p:nvPicPr>
          <p:cNvPr id="4" name="Picture 3" descr="A close up of a logo&#10;&#10;Description automatically generated">
            <a:extLst>
              <a:ext uri="{FF2B5EF4-FFF2-40B4-BE49-F238E27FC236}">
                <a16:creationId xmlns:a16="http://schemas.microsoft.com/office/drawing/2014/main" id="{1173447F-A582-4537-995B-4CCDB7F4A6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961" y="446156"/>
            <a:ext cx="880290" cy="880290"/>
          </a:xfrm>
          <a:prstGeom prst="rect">
            <a:avLst/>
          </a:prstGeom>
        </p:spPr>
      </p:pic>
    </p:spTree>
    <p:extLst>
      <p:ext uri="{BB962C8B-B14F-4D97-AF65-F5344CB8AC3E}">
        <p14:creationId xmlns:p14="http://schemas.microsoft.com/office/powerpoint/2010/main" val="1005038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72254-BF6B-4E45-A074-4667A7A64F49}"/>
              </a:ext>
            </a:extLst>
          </p:cNvPr>
          <p:cNvSpPr>
            <a:spLocks noGrp="1"/>
          </p:cNvSpPr>
          <p:nvPr>
            <p:ph type="ctrTitle"/>
          </p:nvPr>
        </p:nvSpPr>
        <p:spPr>
          <a:xfrm>
            <a:off x="1523999" y="446156"/>
            <a:ext cx="9735931" cy="887896"/>
          </a:xfrm>
          <a:effectLst>
            <a:outerShdw blurRad="50800" dist="38100" dir="2700000" algn="tl" rotWithShape="0">
              <a:prstClr val="black">
                <a:alpha val="40000"/>
              </a:prstClr>
            </a:outerShdw>
          </a:effectLst>
        </p:spPr>
        <p:txBody>
          <a:bodyPr>
            <a:normAutofit/>
          </a:bodyPr>
          <a:lstStyle/>
          <a:p>
            <a:pPr algn="l"/>
            <a:r>
              <a:rPr lang="en-CA" sz="4800" dirty="0">
                <a:solidFill>
                  <a:schemeClr val="accent4"/>
                </a:solidFill>
                <a:latin typeface="Open Sans Extrabold" panose="020B0906030804020204" pitchFamily="34" charset="0"/>
                <a:ea typeface="Open Sans Extrabold" panose="020B0906030804020204" pitchFamily="34" charset="0"/>
                <a:cs typeface="Open Sans Extrabold" panose="020B0906030804020204" pitchFamily="34" charset="0"/>
              </a:rPr>
              <a:t>COMMANDMENT #8</a:t>
            </a:r>
          </a:p>
        </p:txBody>
      </p:sp>
      <p:sp>
        <p:nvSpPr>
          <p:cNvPr id="3" name="Subtitle 2">
            <a:extLst>
              <a:ext uri="{FF2B5EF4-FFF2-40B4-BE49-F238E27FC236}">
                <a16:creationId xmlns:a16="http://schemas.microsoft.com/office/drawing/2014/main" id="{39B37E27-FBA3-4F65-8DAF-A9A040EFA406}"/>
              </a:ext>
            </a:extLst>
          </p:cNvPr>
          <p:cNvSpPr>
            <a:spLocks noGrp="1"/>
          </p:cNvSpPr>
          <p:nvPr>
            <p:ph type="subTitle" idx="1"/>
          </p:nvPr>
        </p:nvSpPr>
        <p:spPr>
          <a:xfrm>
            <a:off x="856974" y="1616765"/>
            <a:ext cx="9528313" cy="4744278"/>
          </a:xfrm>
          <a:effectLst>
            <a:outerShdw blurRad="50800" dist="38100" dir="2700000" algn="tl" rotWithShape="0">
              <a:prstClr val="black">
                <a:alpha val="40000"/>
              </a:prstClr>
            </a:outerShdw>
          </a:effectLst>
        </p:spPr>
        <p:txBody>
          <a:bodyPr>
            <a:noAutofit/>
          </a:bodyPr>
          <a:lstStyle/>
          <a:p>
            <a:pPr algn="l"/>
            <a:r>
              <a:rPr lang="en-CA" sz="3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YOU SHALL NOT </a:t>
            </a:r>
            <a:r>
              <a:rPr lang="en-CA" sz="3200" b="1" u="sng" dirty="0">
                <a:solidFill>
                  <a:schemeClr val="accent4"/>
                </a:solidFill>
                <a:latin typeface="Open Sans" panose="020B0606030504020204" pitchFamily="34" charset="0"/>
                <a:ea typeface="Open Sans" panose="020B0606030504020204" pitchFamily="34" charset="0"/>
                <a:cs typeface="Open Sans" panose="020B0606030504020204" pitchFamily="34" charset="0"/>
              </a:rPr>
              <a:t>STEAL</a:t>
            </a:r>
            <a:r>
              <a:rPr lang="en-CA" sz="3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 (Ex. 20:15)</a:t>
            </a:r>
          </a:p>
          <a:p>
            <a:pPr algn="l"/>
            <a:endParaRPr lang="en-CA"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l"/>
            <a:r>
              <a:rPr lang="en-CA"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t>Deals with the orderliness of human property since theft </a:t>
            </a:r>
            <a:r>
              <a:rPr lang="en-CA" sz="2800" i="1" dirty="0">
                <a:solidFill>
                  <a:schemeClr val="bg1"/>
                </a:solidFill>
                <a:latin typeface="Open Sans" panose="020B0606030504020204" pitchFamily="34" charset="0"/>
                <a:ea typeface="Open Sans" panose="020B0606030504020204" pitchFamily="34" charset="0"/>
                <a:cs typeface="Open Sans" panose="020B0606030504020204" pitchFamily="34" charset="0"/>
              </a:rPr>
              <a:t>disorders</a:t>
            </a:r>
            <a:r>
              <a:rPr lang="en-CA"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t> the relationship of human ownership which is closely related to the dominion that humans have been given, which images God’s dominion over the world.</a:t>
            </a:r>
          </a:p>
        </p:txBody>
      </p:sp>
      <p:pic>
        <p:nvPicPr>
          <p:cNvPr id="4" name="Picture 3" descr="A close up of a logo&#10;&#10;Description automatically generated">
            <a:extLst>
              <a:ext uri="{FF2B5EF4-FFF2-40B4-BE49-F238E27FC236}">
                <a16:creationId xmlns:a16="http://schemas.microsoft.com/office/drawing/2014/main" id="{1173447F-A582-4537-995B-4CCDB7F4A6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961" y="446156"/>
            <a:ext cx="880290" cy="880290"/>
          </a:xfrm>
          <a:prstGeom prst="rect">
            <a:avLst/>
          </a:prstGeom>
        </p:spPr>
      </p:pic>
    </p:spTree>
    <p:extLst>
      <p:ext uri="{BB962C8B-B14F-4D97-AF65-F5344CB8AC3E}">
        <p14:creationId xmlns:p14="http://schemas.microsoft.com/office/powerpoint/2010/main" val="508284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72254-BF6B-4E45-A074-4667A7A64F49}"/>
              </a:ext>
            </a:extLst>
          </p:cNvPr>
          <p:cNvSpPr>
            <a:spLocks noGrp="1"/>
          </p:cNvSpPr>
          <p:nvPr>
            <p:ph type="ctrTitle"/>
          </p:nvPr>
        </p:nvSpPr>
        <p:spPr>
          <a:xfrm>
            <a:off x="1523999" y="446156"/>
            <a:ext cx="9735931" cy="887896"/>
          </a:xfrm>
          <a:effectLst>
            <a:outerShdw blurRad="50800" dist="38100" dir="2700000" algn="tl" rotWithShape="0">
              <a:prstClr val="black">
                <a:alpha val="40000"/>
              </a:prstClr>
            </a:outerShdw>
          </a:effectLst>
        </p:spPr>
        <p:txBody>
          <a:bodyPr>
            <a:normAutofit/>
          </a:bodyPr>
          <a:lstStyle/>
          <a:p>
            <a:pPr algn="l"/>
            <a:r>
              <a:rPr lang="en-CA" sz="4800" dirty="0">
                <a:solidFill>
                  <a:schemeClr val="accent4"/>
                </a:solidFill>
                <a:latin typeface="Open Sans Extrabold" panose="020B0906030804020204" pitchFamily="34" charset="0"/>
                <a:ea typeface="Open Sans Extrabold" panose="020B0906030804020204" pitchFamily="34" charset="0"/>
                <a:cs typeface="Open Sans Extrabold" panose="020B0906030804020204" pitchFamily="34" charset="0"/>
              </a:rPr>
              <a:t>COMMANDMENT #9</a:t>
            </a:r>
          </a:p>
        </p:txBody>
      </p:sp>
      <p:sp>
        <p:nvSpPr>
          <p:cNvPr id="3" name="Subtitle 2">
            <a:extLst>
              <a:ext uri="{FF2B5EF4-FFF2-40B4-BE49-F238E27FC236}">
                <a16:creationId xmlns:a16="http://schemas.microsoft.com/office/drawing/2014/main" id="{39B37E27-FBA3-4F65-8DAF-A9A040EFA406}"/>
              </a:ext>
            </a:extLst>
          </p:cNvPr>
          <p:cNvSpPr>
            <a:spLocks noGrp="1"/>
          </p:cNvSpPr>
          <p:nvPr>
            <p:ph type="subTitle" idx="1"/>
          </p:nvPr>
        </p:nvSpPr>
        <p:spPr>
          <a:xfrm>
            <a:off x="856974" y="1616765"/>
            <a:ext cx="9528313" cy="4744278"/>
          </a:xfrm>
          <a:effectLst>
            <a:outerShdw blurRad="50800" dist="38100" dir="2700000" algn="tl" rotWithShape="0">
              <a:prstClr val="black">
                <a:alpha val="40000"/>
              </a:prstClr>
            </a:outerShdw>
          </a:effectLst>
        </p:spPr>
        <p:txBody>
          <a:bodyPr>
            <a:noAutofit/>
          </a:bodyPr>
          <a:lstStyle/>
          <a:p>
            <a:pPr algn="l"/>
            <a:r>
              <a:rPr lang="en-CA" sz="3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YOU SHALL NOT </a:t>
            </a:r>
            <a:r>
              <a:rPr lang="en-CA" sz="3200" b="1" u="sng" dirty="0">
                <a:solidFill>
                  <a:schemeClr val="accent4"/>
                </a:solidFill>
                <a:latin typeface="Open Sans" panose="020B0606030504020204" pitchFamily="34" charset="0"/>
                <a:ea typeface="Open Sans" panose="020B0606030504020204" pitchFamily="34" charset="0"/>
                <a:cs typeface="Open Sans" panose="020B0606030504020204" pitchFamily="34" charset="0"/>
              </a:rPr>
              <a:t>LIE</a:t>
            </a:r>
            <a:r>
              <a:rPr lang="en-CA" sz="3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 (Ex. 20:16)</a:t>
            </a:r>
          </a:p>
          <a:p>
            <a:pPr algn="l"/>
            <a:endParaRPr lang="en-CA"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l"/>
            <a:r>
              <a:rPr lang="en-CA" sz="2800" i="1" dirty="0">
                <a:solidFill>
                  <a:schemeClr val="bg1"/>
                </a:solidFill>
                <a:latin typeface="Open Sans" panose="020B0606030504020204" pitchFamily="34" charset="0"/>
                <a:ea typeface="Open Sans" panose="020B0606030504020204" pitchFamily="34" charset="0"/>
                <a:cs typeface="Open Sans" panose="020B0606030504020204" pitchFamily="34" charset="0"/>
              </a:rPr>
              <a:t>Orderliness</a:t>
            </a:r>
            <a:r>
              <a:rPr lang="en-CA"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t> of </a:t>
            </a:r>
            <a:r>
              <a:rPr lang="en-CA" sz="2800" i="1" dirty="0">
                <a:solidFill>
                  <a:schemeClr val="bg1"/>
                </a:solidFill>
                <a:latin typeface="Open Sans" panose="020B0606030504020204" pitchFamily="34" charset="0"/>
                <a:ea typeface="Open Sans" panose="020B0606030504020204" pitchFamily="34" charset="0"/>
                <a:cs typeface="Open Sans" panose="020B0606030504020204" pitchFamily="34" charset="0"/>
              </a:rPr>
              <a:t>human speech </a:t>
            </a:r>
            <a:r>
              <a:rPr lang="en-CA"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t>- truthful human speech imitates God’s speech and law.</a:t>
            </a:r>
          </a:p>
        </p:txBody>
      </p:sp>
      <p:pic>
        <p:nvPicPr>
          <p:cNvPr id="4" name="Picture 3" descr="A close up of a logo&#10;&#10;Description automatically generated">
            <a:extLst>
              <a:ext uri="{FF2B5EF4-FFF2-40B4-BE49-F238E27FC236}">
                <a16:creationId xmlns:a16="http://schemas.microsoft.com/office/drawing/2014/main" id="{1173447F-A582-4537-995B-4CCDB7F4A6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961" y="446156"/>
            <a:ext cx="880290" cy="880290"/>
          </a:xfrm>
          <a:prstGeom prst="rect">
            <a:avLst/>
          </a:prstGeom>
        </p:spPr>
      </p:pic>
    </p:spTree>
    <p:extLst>
      <p:ext uri="{BB962C8B-B14F-4D97-AF65-F5344CB8AC3E}">
        <p14:creationId xmlns:p14="http://schemas.microsoft.com/office/powerpoint/2010/main" val="969637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72254-BF6B-4E45-A074-4667A7A64F49}"/>
              </a:ext>
            </a:extLst>
          </p:cNvPr>
          <p:cNvSpPr>
            <a:spLocks noGrp="1"/>
          </p:cNvSpPr>
          <p:nvPr>
            <p:ph type="ctrTitle"/>
          </p:nvPr>
        </p:nvSpPr>
        <p:spPr>
          <a:xfrm>
            <a:off x="1523999" y="446156"/>
            <a:ext cx="9735931" cy="887896"/>
          </a:xfrm>
          <a:effectLst>
            <a:outerShdw blurRad="50800" dist="38100" dir="2700000" algn="tl" rotWithShape="0">
              <a:prstClr val="black">
                <a:alpha val="40000"/>
              </a:prstClr>
            </a:outerShdw>
          </a:effectLst>
        </p:spPr>
        <p:txBody>
          <a:bodyPr>
            <a:normAutofit/>
          </a:bodyPr>
          <a:lstStyle/>
          <a:p>
            <a:pPr algn="l"/>
            <a:r>
              <a:rPr lang="en-CA" sz="4800" dirty="0">
                <a:solidFill>
                  <a:schemeClr val="accent4"/>
                </a:solidFill>
                <a:latin typeface="Open Sans Extrabold" panose="020B0906030804020204" pitchFamily="34" charset="0"/>
                <a:ea typeface="Open Sans Extrabold" panose="020B0906030804020204" pitchFamily="34" charset="0"/>
                <a:cs typeface="Open Sans Extrabold" panose="020B0906030804020204" pitchFamily="34" charset="0"/>
              </a:rPr>
              <a:t>COMMANDMENT #10</a:t>
            </a:r>
          </a:p>
        </p:txBody>
      </p:sp>
      <p:sp>
        <p:nvSpPr>
          <p:cNvPr id="3" name="Subtitle 2">
            <a:extLst>
              <a:ext uri="{FF2B5EF4-FFF2-40B4-BE49-F238E27FC236}">
                <a16:creationId xmlns:a16="http://schemas.microsoft.com/office/drawing/2014/main" id="{39B37E27-FBA3-4F65-8DAF-A9A040EFA406}"/>
              </a:ext>
            </a:extLst>
          </p:cNvPr>
          <p:cNvSpPr>
            <a:spLocks noGrp="1"/>
          </p:cNvSpPr>
          <p:nvPr>
            <p:ph type="subTitle" idx="1"/>
          </p:nvPr>
        </p:nvSpPr>
        <p:spPr>
          <a:xfrm>
            <a:off x="856974" y="1616765"/>
            <a:ext cx="9528313" cy="4744278"/>
          </a:xfrm>
          <a:effectLst>
            <a:outerShdw blurRad="50800" dist="38100" dir="2700000" algn="tl" rotWithShape="0">
              <a:prstClr val="black">
                <a:alpha val="40000"/>
              </a:prstClr>
            </a:outerShdw>
          </a:effectLst>
        </p:spPr>
        <p:txBody>
          <a:bodyPr>
            <a:noAutofit/>
          </a:bodyPr>
          <a:lstStyle/>
          <a:p>
            <a:pPr algn="l"/>
            <a:r>
              <a:rPr lang="en-CA" sz="3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YOU SHALL NOT </a:t>
            </a:r>
            <a:r>
              <a:rPr lang="en-CA" sz="3200" b="1" u="sng" dirty="0">
                <a:solidFill>
                  <a:schemeClr val="accent4"/>
                </a:solidFill>
                <a:latin typeface="Open Sans" panose="020B0606030504020204" pitchFamily="34" charset="0"/>
                <a:ea typeface="Open Sans" panose="020B0606030504020204" pitchFamily="34" charset="0"/>
                <a:cs typeface="Open Sans" panose="020B0606030504020204" pitchFamily="34" charset="0"/>
              </a:rPr>
              <a:t>COVET</a:t>
            </a:r>
            <a:r>
              <a:rPr lang="en-CA" sz="3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 (Ex. 20:17)</a:t>
            </a:r>
          </a:p>
          <a:p>
            <a:pPr algn="l"/>
            <a:r>
              <a:rPr lang="en-CA"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t>This commandment demands </a:t>
            </a:r>
            <a:r>
              <a:rPr lang="en-CA" sz="2800" i="1" dirty="0">
                <a:solidFill>
                  <a:schemeClr val="bg1"/>
                </a:solidFill>
                <a:latin typeface="Open Sans" panose="020B0606030504020204" pitchFamily="34" charset="0"/>
                <a:ea typeface="Open Sans" panose="020B0606030504020204" pitchFamily="34" charset="0"/>
                <a:cs typeface="Open Sans" panose="020B0606030504020204" pitchFamily="34" charset="0"/>
              </a:rPr>
              <a:t>orderliness</a:t>
            </a:r>
            <a:r>
              <a:rPr lang="en-CA"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t> of </a:t>
            </a:r>
            <a:r>
              <a:rPr lang="en-CA" sz="2800" i="1" dirty="0">
                <a:solidFill>
                  <a:schemeClr val="bg1"/>
                </a:solidFill>
                <a:latin typeface="Open Sans" panose="020B0606030504020204" pitchFamily="34" charset="0"/>
                <a:ea typeface="Open Sans" panose="020B0606030504020204" pitchFamily="34" charset="0"/>
                <a:cs typeface="Open Sans" panose="020B0606030504020204" pitchFamily="34" charset="0"/>
              </a:rPr>
              <a:t>our desires </a:t>
            </a:r>
            <a:r>
              <a:rPr lang="en-CA"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t>and is the only commandment on the second table that deals with the heart. </a:t>
            </a:r>
          </a:p>
          <a:p>
            <a:pPr algn="l"/>
            <a:endParaRPr lang="en-CA"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l"/>
            <a:r>
              <a:rPr lang="en-CA"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t>We can see murder, theft, and adultery - but we cannot see </a:t>
            </a:r>
            <a:r>
              <a:rPr lang="en-CA" sz="28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covetuousness</a:t>
            </a:r>
            <a:r>
              <a:rPr lang="en-CA"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t>. Jesus expands on this point by saying that all sin ultimately springs from the heart (Mark 7:20-23) and that breaking the other commandments starts in the heart (lust, hatred - cf. Matthew 5).</a:t>
            </a:r>
          </a:p>
        </p:txBody>
      </p:sp>
      <p:pic>
        <p:nvPicPr>
          <p:cNvPr id="4" name="Picture 3" descr="A close up of a logo&#10;&#10;Description automatically generated">
            <a:extLst>
              <a:ext uri="{FF2B5EF4-FFF2-40B4-BE49-F238E27FC236}">
                <a16:creationId xmlns:a16="http://schemas.microsoft.com/office/drawing/2014/main" id="{1173447F-A582-4537-995B-4CCDB7F4A6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961" y="446156"/>
            <a:ext cx="880290" cy="880290"/>
          </a:xfrm>
          <a:prstGeom prst="rect">
            <a:avLst/>
          </a:prstGeom>
        </p:spPr>
      </p:pic>
    </p:spTree>
    <p:extLst>
      <p:ext uri="{BB962C8B-B14F-4D97-AF65-F5344CB8AC3E}">
        <p14:creationId xmlns:p14="http://schemas.microsoft.com/office/powerpoint/2010/main" val="4056706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72254-BF6B-4E45-A074-4667A7A64F49}"/>
              </a:ext>
            </a:extLst>
          </p:cNvPr>
          <p:cNvSpPr>
            <a:spLocks noGrp="1"/>
          </p:cNvSpPr>
          <p:nvPr>
            <p:ph type="ctrTitle"/>
          </p:nvPr>
        </p:nvSpPr>
        <p:spPr>
          <a:xfrm>
            <a:off x="711201" y="278295"/>
            <a:ext cx="10588486" cy="1104349"/>
          </a:xfrm>
          <a:effectLst>
            <a:outerShdw blurRad="50800" dist="38100" dir="2700000" algn="tl" rotWithShape="0">
              <a:prstClr val="black">
                <a:alpha val="40000"/>
              </a:prstClr>
            </a:outerShdw>
          </a:effectLst>
        </p:spPr>
        <p:txBody>
          <a:bodyPr>
            <a:noAutofit/>
          </a:bodyPr>
          <a:lstStyle/>
          <a:p>
            <a:r>
              <a:rPr lang="en-CA" sz="4000" dirty="0">
                <a:solidFill>
                  <a:schemeClr val="accent4"/>
                </a:solidFill>
                <a:latin typeface="Open Sans Extrabold" panose="020B0906030804020204" pitchFamily="34" charset="0"/>
                <a:ea typeface="Open Sans Extrabold" panose="020B0906030804020204" pitchFamily="34" charset="0"/>
                <a:cs typeface="Open Sans Extrabold" panose="020B0906030804020204" pitchFamily="34" charset="0"/>
              </a:rPr>
              <a:t>HOW TO MAKE THE MOST OF THIS COURSE</a:t>
            </a:r>
          </a:p>
        </p:txBody>
      </p:sp>
      <p:sp>
        <p:nvSpPr>
          <p:cNvPr id="3" name="Subtitle 2">
            <a:extLst>
              <a:ext uri="{FF2B5EF4-FFF2-40B4-BE49-F238E27FC236}">
                <a16:creationId xmlns:a16="http://schemas.microsoft.com/office/drawing/2014/main" id="{39B37E27-FBA3-4F65-8DAF-A9A040EFA406}"/>
              </a:ext>
            </a:extLst>
          </p:cNvPr>
          <p:cNvSpPr>
            <a:spLocks noGrp="1"/>
          </p:cNvSpPr>
          <p:nvPr>
            <p:ph type="subTitle" idx="1"/>
          </p:nvPr>
        </p:nvSpPr>
        <p:spPr>
          <a:xfrm>
            <a:off x="856974" y="1766957"/>
            <a:ext cx="10248348" cy="4594086"/>
          </a:xfrm>
          <a:effectLst>
            <a:outerShdw blurRad="50800" dist="38100" dir="2700000" algn="tl" rotWithShape="0">
              <a:prstClr val="black">
                <a:alpha val="40000"/>
              </a:prstClr>
            </a:outerShdw>
          </a:effectLst>
        </p:spPr>
        <p:txBody>
          <a:bodyPr>
            <a:noAutofit/>
          </a:bodyPr>
          <a:lstStyle/>
          <a:p>
            <a:pPr algn="l"/>
            <a:r>
              <a:rPr lang="en-CA"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t>In order to get the most out of this class, we recommend you:</a:t>
            </a:r>
          </a:p>
          <a:p>
            <a:pPr marL="457200" indent="-457200" algn="l">
              <a:buFont typeface="Arial" panose="020B0604020202020204" pitchFamily="34" charset="0"/>
              <a:buChar char="•"/>
            </a:pPr>
            <a:r>
              <a:rPr lang="en-CA" sz="28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Get a folder </a:t>
            </a:r>
            <a:r>
              <a:rPr lang="en-CA"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t>to keep your handouts and notes from the sessions</a:t>
            </a:r>
          </a:p>
          <a:p>
            <a:pPr marL="457200" indent="-457200" algn="l">
              <a:buFont typeface="Arial" panose="020B0604020202020204" pitchFamily="34" charset="0"/>
              <a:buChar char="•"/>
            </a:pPr>
            <a:r>
              <a:rPr lang="en-CA" sz="28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Write out notes </a:t>
            </a:r>
            <a:r>
              <a:rPr lang="en-CA"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t>as you do your weekly Bible reading assignments</a:t>
            </a:r>
          </a:p>
          <a:p>
            <a:pPr marL="457200" indent="-457200" algn="l">
              <a:buFont typeface="Arial" panose="020B0604020202020204" pitchFamily="34" charset="0"/>
              <a:buChar char="•"/>
            </a:pPr>
            <a:r>
              <a:rPr lang="en-CA" sz="28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Write down questions </a:t>
            </a:r>
            <a:r>
              <a:rPr lang="en-CA"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t>for the next week’s session</a:t>
            </a:r>
          </a:p>
          <a:p>
            <a:pPr marL="457200" indent="-457200" algn="l">
              <a:buFont typeface="Arial" panose="020B0604020202020204" pitchFamily="34" charset="0"/>
              <a:buChar char="•"/>
            </a:pPr>
            <a:r>
              <a:rPr lang="en-CA" sz="28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Journal </a:t>
            </a:r>
            <a:r>
              <a:rPr lang="en-CA"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t>your thoughts and discoveries</a:t>
            </a:r>
          </a:p>
          <a:p>
            <a:pPr marL="457200" indent="-457200" algn="l">
              <a:buFont typeface="Arial" panose="020B0604020202020204" pitchFamily="34" charset="0"/>
              <a:buChar char="•"/>
            </a:pPr>
            <a:r>
              <a:rPr lang="en-CA" sz="28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Pray</a:t>
            </a:r>
            <a:r>
              <a:rPr lang="en-CA" sz="2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CA"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t>that God would apply the truths you are learning to your lives.</a:t>
            </a:r>
          </a:p>
        </p:txBody>
      </p:sp>
    </p:spTree>
    <p:extLst>
      <p:ext uri="{BB962C8B-B14F-4D97-AF65-F5344CB8AC3E}">
        <p14:creationId xmlns:p14="http://schemas.microsoft.com/office/powerpoint/2010/main" val="3086016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ubtitle 2">
            <a:extLst>
              <a:ext uri="{FF2B5EF4-FFF2-40B4-BE49-F238E27FC236}">
                <a16:creationId xmlns:a16="http://schemas.microsoft.com/office/drawing/2014/main" id="{7E5C7B7E-FC57-44BD-86E0-B0670EEFB56F}"/>
              </a:ext>
            </a:extLst>
          </p:cNvPr>
          <p:cNvSpPr txBox="1">
            <a:spLocks/>
          </p:cNvSpPr>
          <p:nvPr/>
        </p:nvSpPr>
        <p:spPr>
          <a:xfrm>
            <a:off x="858519" y="3583036"/>
            <a:ext cx="10441167" cy="2373550"/>
          </a:xfrm>
          <a:prstGeom prst="rect">
            <a:avLst/>
          </a:prstGeom>
          <a:effectLst>
            <a:outerShdw blurRad="50800" dist="38100" dir="2700000" algn="tl" rotWithShape="0">
              <a:prstClr val="black">
                <a:alpha val="40000"/>
              </a:prstClr>
            </a:outerShdw>
          </a:effectLst>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CA" sz="3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The Ten Commandments form the basis for what is called the </a:t>
            </a:r>
            <a:r>
              <a:rPr lang="en-CA" sz="3200" b="1" u="sng" dirty="0">
                <a:solidFill>
                  <a:schemeClr val="accent4"/>
                </a:solidFill>
                <a:latin typeface="Open Sans" panose="020B0606030504020204" pitchFamily="34" charset="0"/>
                <a:ea typeface="Open Sans" panose="020B0606030504020204" pitchFamily="34" charset="0"/>
                <a:cs typeface="Open Sans" panose="020B0606030504020204" pitchFamily="34" charset="0"/>
              </a:rPr>
              <a:t>MORAL</a:t>
            </a:r>
            <a:r>
              <a:rPr lang="en-CA" sz="3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 LAW.</a:t>
            </a:r>
          </a:p>
        </p:txBody>
      </p:sp>
      <p:pic>
        <p:nvPicPr>
          <p:cNvPr id="7" name="Picture 6" descr="A close up of a logo&#10;&#10;Description automatically generated">
            <a:extLst>
              <a:ext uri="{FF2B5EF4-FFF2-40B4-BE49-F238E27FC236}">
                <a16:creationId xmlns:a16="http://schemas.microsoft.com/office/drawing/2014/main" id="{A9E8724F-0C45-46AC-BD6D-DA48032E7A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74049" y="1301055"/>
            <a:ext cx="1843902" cy="1843902"/>
          </a:xfrm>
          <a:prstGeom prst="rect">
            <a:avLst/>
          </a:prstGeom>
        </p:spPr>
      </p:pic>
    </p:spTree>
    <p:extLst>
      <p:ext uri="{BB962C8B-B14F-4D97-AF65-F5344CB8AC3E}">
        <p14:creationId xmlns:p14="http://schemas.microsoft.com/office/powerpoint/2010/main" val="2386146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72254-BF6B-4E45-A074-4667A7A64F49}"/>
              </a:ext>
            </a:extLst>
          </p:cNvPr>
          <p:cNvSpPr>
            <a:spLocks noGrp="1"/>
          </p:cNvSpPr>
          <p:nvPr>
            <p:ph type="ctrTitle"/>
          </p:nvPr>
        </p:nvSpPr>
        <p:spPr>
          <a:xfrm>
            <a:off x="801757" y="3074182"/>
            <a:ext cx="10588486" cy="2707596"/>
          </a:xfrm>
          <a:effectLst>
            <a:outerShdw blurRad="50800" dist="38100" dir="2700000" algn="tl" rotWithShape="0">
              <a:prstClr val="black">
                <a:alpha val="40000"/>
              </a:prstClr>
            </a:outerShdw>
          </a:effectLst>
        </p:spPr>
        <p:txBody>
          <a:bodyPr>
            <a:noAutofit/>
          </a:bodyPr>
          <a:lstStyle/>
          <a:p>
            <a:r>
              <a:rPr lang="en-CA" sz="8800" dirty="0">
                <a:solidFill>
                  <a:schemeClr val="accent4"/>
                </a:solidFill>
                <a:latin typeface="Open Sans Extrabold" panose="020B0906030804020204" pitchFamily="34" charset="0"/>
                <a:ea typeface="Open Sans Extrabold" panose="020B0906030804020204" pitchFamily="34" charset="0"/>
                <a:cs typeface="Open Sans Extrabold" panose="020B0906030804020204" pitchFamily="34" charset="0"/>
              </a:rPr>
              <a:t>THE PROBLEM OF SIN AND THE LAW</a:t>
            </a:r>
          </a:p>
        </p:txBody>
      </p:sp>
      <p:pic>
        <p:nvPicPr>
          <p:cNvPr id="5" name="Picture 4" descr="A close up of a logo&#10;&#10;Description automatically generated">
            <a:extLst>
              <a:ext uri="{FF2B5EF4-FFF2-40B4-BE49-F238E27FC236}">
                <a16:creationId xmlns:a16="http://schemas.microsoft.com/office/drawing/2014/main" id="{2FACC56D-D9E5-4427-AAAF-9A24AFE288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3134" y="928168"/>
            <a:ext cx="2025732" cy="2025732"/>
          </a:xfrm>
          <a:prstGeom prst="rect">
            <a:avLst/>
          </a:prstGeom>
        </p:spPr>
      </p:pic>
    </p:spTree>
    <p:extLst>
      <p:ext uri="{BB962C8B-B14F-4D97-AF65-F5344CB8AC3E}">
        <p14:creationId xmlns:p14="http://schemas.microsoft.com/office/powerpoint/2010/main" val="1050395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Subtitle 2">
            <a:extLst>
              <a:ext uri="{FF2B5EF4-FFF2-40B4-BE49-F238E27FC236}">
                <a16:creationId xmlns:a16="http://schemas.microsoft.com/office/drawing/2014/main" id="{D624FEC0-DB3C-49A3-B057-9EAA9950FF63}"/>
              </a:ext>
            </a:extLst>
          </p:cNvPr>
          <p:cNvSpPr txBox="1">
            <a:spLocks/>
          </p:cNvSpPr>
          <p:nvPr/>
        </p:nvSpPr>
        <p:spPr>
          <a:xfrm>
            <a:off x="819274" y="3186663"/>
            <a:ext cx="10441167" cy="2911953"/>
          </a:xfrm>
          <a:prstGeom prst="rect">
            <a:avLst/>
          </a:prstGeom>
          <a:effectLst>
            <a:outerShdw blurRad="50800" dist="38100" dir="2700000" algn="tl" rotWithShape="0">
              <a:prstClr val="black">
                <a:alpha val="40000"/>
              </a:prstClr>
            </a:outerShdw>
          </a:effectLst>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CA"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t>Now when all the people saw the thunder and the flashes of lightning and the sound of the trumpet and the mountain smoking, the people were afraid and trembled, and they stood far off and said to Moses, “You speak to us, and we will listen; but do not let God speak to us, lest we die.”</a:t>
            </a:r>
          </a:p>
          <a:p>
            <a:r>
              <a:rPr lang="en-CA"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t>(Exodus 20:18-19)</a:t>
            </a:r>
          </a:p>
        </p:txBody>
      </p:sp>
      <p:pic>
        <p:nvPicPr>
          <p:cNvPr id="11" name="Picture 10" descr="A close up of a logo&#10;&#10;Description automatically generated">
            <a:extLst>
              <a:ext uri="{FF2B5EF4-FFF2-40B4-BE49-F238E27FC236}">
                <a16:creationId xmlns:a16="http://schemas.microsoft.com/office/drawing/2014/main" id="{D235CF2B-69A7-448F-AAA3-B74F94F943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6358" y="1036579"/>
            <a:ext cx="1686999" cy="1686999"/>
          </a:xfrm>
          <a:prstGeom prst="rect">
            <a:avLst/>
          </a:prstGeom>
        </p:spPr>
      </p:pic>
    </p:spTree>
    <p:extLst>
      <p:ext uri="{BB962C8B-B14F-4D97-AF65-F5344CB8AC3E}">
        <p14:creationId xmlns:p14="http://schemas.microsoft.com/office/powerpoint/2010/main" val="82146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ubtitle 2">
            <a:extLst>
              <a:ext uri="{FF2B5EF4-FFF2-40B4-BE49-F238E27FC236}">
                <a16:creationId xmlns:a16="http://schemas.microsoft.com/office/drawing/2014/main" id="{7E5C7B7E-FC57-44BD-86E0-B0670EEFB56F}"/>
              </a:ext>
            </a:extLst>
          </p:cNvPr>
          <p:cNvSpPr txBox="1">
            <a:spLocks/>
          </p:cNvSpPr>
          <p:nvPr/>
        </p:nvSpPr>
        <p:spPr>
          <a:xfrm>
            <a:off x="858519" y="3583036"/>
            <a:ext cx="10441167" cy="2373550"/>
          </a:xfrm>
          <a:prstGeom prst="rect">
            <a:avLst/>
          </a:prstGeom>
          <a:effectLst>
            <a:outerShdw blurRad="50800" dist="38100" dir="2700000" algn="tl" rotWithShape="0">
              <a:prstClr val="black">
                <a:alpha val="40000"/>
              </a:prstClr>
            </a:outerShdw>
          </a:effectLst>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CA" sz="4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God’s law acts like a </a:t>
            </a:r>
            <a:r>
              <a:rPr lang="en-CA" sz="4000" b="1" u="sng" dirty="0">
                <a:solidFill>
                  <a:schemeClr val="accent4"/>
                </a:solidFill>
                <a:latin typeface="Open Sans" panose="020B0606030504020204" pitchFamily="34" charset="0"/>
                <a:ea typeface="Open Sans" panose="020B0606030504020204" pitchFamily="34" charset="0"/>
                <a:cs typeface="Open Sans" panose="020B0606030504020204" pitchFamily="34" charset="0"/>
              </a:rPr>
              <a:t>mirror</a:t>
            </a:r>
            <a:r>
              <a:rPr lang="en-CA" sz="4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 to show us our own dirtiness.</a:t>
            </a:r>
          </a:p>
        </p:txBody>
      </p:sp>
      <p:pic>
        <p:nvPicPr>
          <p:cNvPr id="7" name="Picture 6" descr="A close up of a logo&#10;&#10;Description automatically generated">
            <a:extLst>
              <a:ext uri="{FF2B5EF4-FFF2-40B4-BE49-F238E27FC236}">
                <a16:creationId xmlns:a16="http://schemas.microsoft.com/office/drawing/2014/main" id="{A9E8724F-0C45-46AC-BD6D-DA48032E7A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74049" y="1301055"/>
            <a:ext cx="1843902" cy="1843902"/>
          </a:xfrm>
          <a:prstGeom prst="rect">
            <a:avLst/>
          </a:prstGeom>
        </p:spPr>
      </p:pic>
    </p:spTree>
    <p:extLst>
      <p:ext uri="{BB962C8B-B14F-4D97-AF65-F5344CB8AC3E}">
        <p14:creationId xmlns:p14="http://schemas.microsoft.com/office/powerpoint/2010/main" val="851960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ubtitle 2">
            <a:extLst>
              <a:ext uri="{FF2B5EF4-FFF2-40B4-BE49-F238E27FC236}">
                <a16:creationId xmlns:a16="http://schemas.microsoft.com/office/drawing/2014/main" id="{7E5C7B7E-FC57-44BD-86E0-B0670EEFB56F}"/>
              </a:ext>
            </a:extLst>
          </p:cNvPr>
          <p:cNvSpPr txBox="1">
            <a:spLocks/>
          </p:cNvSpPr>
          <p:nvPr/>
        </p:nvSpPr>
        <p:spPr>
          <a:xfrm>
            <a:off x="858519" y="3583036"/>
            <a:ext cx="10441167" cy="2373550"/>
          </a:xfrm>
          <a:prstGeom prst="rect">
            <a:avLst/>
          </a:prstGeom>
          <a:effectLst>
            <a:outerShdw blurRad="50800" dist="38100" dir="2700000" algn="tl" rotWithShape="0">
              <a:prstClr val="black">
                <a:alpha val="40000"/>
              </a:prstClr>
            </a:outerShdw>
          </a:effectLst>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CA" sz="6000" b="1" dirty="0">
                <a:solidFill>
                  <a:schemeClr val="accent4"/>
                </a:solidFill>
                <a:latin typeface="Open Sans Extrabold" panose="020B0906030804020204" pitchFamily="34" charset="0"/>
                <a:ea typeface="Open Sans Extrabold" panose="020B0906030804020204" pitchFamily="34" charset="0"/>
                <a:cs typeface="Open Sans Extrabold" panose="020B0906030804020204" pitchFamily="34" charset="0"/>
              </a:rPr>
              <a:t>WHAT IS THE SOLUTION?</a:t>
            </a:r>
          </a:p>
        </p:txBody>
      </p:sp>
      <p:pic>
        <p:nvPicPr>
          <p:cNvPr id="7" name="Picture 6" descr="A close up of a logo&#10;&#10;Description automatically generated">
            <a:extLst>
              <a:ext uri="{FF2B5EF4-FFF2-40B4-BE49-F238E27FC236}">
                <a16:creationId xmlns:a16="http://schemas.microsoft.com/office/drawing/2014/main" id="{A9E8724F-0C45-46AC-BD6D-DA48032E7A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74049" y="1301055"/>
            <a:ext cx="1843902" cy="1843902"/>
          </a:xfrm>
          <a:prstGeom prst="rect">
            <a:avLst/>
          </a:prstGeom>
        </p:spPr>
      </p:pic>
    </p:spTree>
    <p:extLst>
      <p:ext uri="{BB962C8B-B14F-4D97-AF65-F5344CB8AC3E}">
        <p14:creationId xmlns:p14="http://schemas.microsoft.com/office/powerpoint/2010/main" val="2785876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Subtitle 2">
            <a:extLst>
              <a:ext uri="{FF2B5EF4-FFF2-40B4-BE49-F238E27FC236}">
                <a16:creationId xmlns:a16="http://schemas.microsoft.com/office/drawing/2014/main" id="{D624FEC0-DB3C-49A3-B057-9EAA9950FF63}"/>
              </a:ext>
            </a:extLst>
          </p:cNvPr>
          <p:cNvSpPr txBox="1">
            <a:spLocks/>
          </p:cNvSpPr>
          <p:nvPr/>
        </p:nvSpPr>
        <p:spPr>
          <a:xfrm>
            <a:off x="819274" y="2464561"/>
            <a:ext cx="10441167" cy="2911953"/>
          </a:xfrm>
          <a:prstGeom prst="rect">
            <a:avLst/>
          </a:prstGeom>
          <a:effectLst>
            <a:outerShdw blurRad="50800" dist="38100" dir="2700000" algn="tl" rotWithShape="0">
              <a:prstClr val="black">
                <a:alpha val="40000"/>
              </a:prstClr>
            </a:outerShdw>
          </a:effectLst>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CA"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t>And the Lord said to Moses, “Thus you shall say to the people of Israel: ‘You have seen for yourselves that I have talked with you from heaven. You shall not make gods of silver to be with me, nor shall you make for yourselves gods of gold. An altar of earth you shall make for me and sacrifice on it your burnt offerings and your peace offerings, your sheep and your oxen. In every place where I cause my name to be remembered I will come to you and bless you. </a:t>
            </a:r>
          </a:p>
          <a:p>
            <a:r>
              <a:rPr lang="en-CA"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t>(Exodus 20:22-24)</a:t>
            </a:r>
          </a:p>
        </p:txBody>
      </p:sp>
      <p:pic>
        <p:nvPicPr>
          <p:cNvPr id="11" name="Picture 10" descr="A close up of a logo&#10;&#10;Description automatically generated">
            <a:extLst>
              <a:ext uri="{FF2B5EF4-FFF2-40B4-BE49-F238E27FC236}">
                <a16:creationId xmlns:a16="http://schemas.microsoft.com/office/drawing/2014/main" id="{D235CF2B-69A7-448F-AAA3-B74F94F943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53337" y="683377"/>
            <a:ext cx="1373041" cy="1373041"/>
          </a:xfrm>
          <a:prstGeom prst="rect">
            <a:avLst/>
          </a:prstGeom>
        </p:spPr>
      </p:pic>
    </p:spTree>
    <p:extLst>
      <p:ext uri="{BB962C8B-B14F-4D97-AF65-F5344CB8AC3E}">
        <p14:creationId xmlns:p14="http://schemas.microsoft.com/office/powerpoint/2010/main" val="348429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ubtitle 2">
            <a:extLst>
              <a:ext uri="{FF2B5EF4-FFF2-40B4-BE49-F238E27FC236}">
                <a16:creationId xmlns:a16="http://schemas.microsoft.com/office/drawing/2014/main" id="{7E5C7B7E-FC57-44BD-86E0-B0670EEFB56F}"/>
              </a:ext>
            </a:extLst>
          </p:cNvPr>
          <p:cNvSpPr txBox="1">
            <a:spLocks/>
          </p:cNvSpPr>
          <p:nvPr/>
        </p:nvSpPr>
        <p:spPr>
          <a:xfrm>
            <a:off x="858519" y="3583036"/>
            <a:ext cx="10441167" cy="2373550"/>
          </a:xfrm>
          <a:prstGeom prst="rect">
            <a:avLst/>
          </a:prstGeom>
          <a:effectLst>
            <a:outerShdw blurRad="50800" dist="38100" dir="2700000" algn="tl" rotWithShape="0">
              <a:prstClr val="black">
                <a:alpha val="40000"/>
              </a:prstClr>
            </a:outerShdw>
          </a:effectLst>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CA" sz="8800" b="1" dirty="0">
                <a:solidFill>
                  <a:schemeClr val="accent4"/>
                </a:solidFill>
                <a:latin typeface="Open Sans Extrabold" panose="020B0906030804020204" pitchFamily="34" charset="0"/>
                <a:ea typeface="Open Sans Extrabold" panose="020B0906030804020204" pitchFamily="34" charset="0"/>
                <a:cs typeface="Open Sans Extrabold" panose="020B0906030804020204" pitchFamily="34" charset="0"/>
              </a:rPr>
              <a:t>THE SACRIFICIAL SYSTEM</a:t>
            </a:r>
          </a:p>
        </p:txBody>
      </p:sp>
      <p:pic>
        <p:nvPicPr>
          <p:cNvPr id="3" name="Picture 2" descr="A close up of a logo&#10;&#10;Description automatically generated">
            <a:extLst>
              <a:ext uri="{FF2B5EF4-FFF2-40B4-BE49-F238E27FC236}">
                <a16:creationId xmlns:a16="http://schemas.microsoft.com/office/drawing/2014/main" id="{47FB9FB7-AD97-478C-9D4C-6BBE44CCE3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90607" y="1134170"/>
            <a:ext cx="2010787" cy="2010787"/>
          </a:xfrm>
          <a:prstGeom prst="rect">
            <a:avLst/>
          </a:prstGeom>
        </p:spPr>
      </p:pic>
    </p:spTree>
    <p:extLst>
      <p:ext uri="{BB962C8B-B14F-4D97-AF65-F5344CB8AC3E}">
        <p14:creationId xmlns:p14="http://schemas.microsoft.com/office/powerpoint/2010/main" val="350184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72254-BF6B-4E45-A074-4667A7A64F49}"/>
              </a:ext>
            </a:extLst>
          </p:cNvPr>
          <p:cNvSpPr>
            <a:spLocks noGrp="1"/>
          </p:cNvSpPr>
          <p:nvPr>
            <p:ph type="ctrTitle"/>
          </p:nvPr>
        </p:nvSpPr>
        <p:spPr>
          <a:xfrm>
            <a:off x="801757" y="375515"/>
            <a:ext cx="10588486" cy="943104"/>
          </a:xfrm>
          <a:effectLst>
            <a:outerShdw blurRad="50800" dist="38100" dir="2700000" algn="tl" rotWithShape="0">
              <a:prstClr val="black">
                <a:alpha val="40000"/>
              </a:prstClr>
            </a:outerShdw>
          </a:effectLst>
        </p:spPr>
        <p:txBody>
          <a:bodyPr>
            <a:normAutofit/>
          </a:bodyPr>
          <a:lstStyle/>
          <a:p>
            <a:r>
              <a:rPr lang="en-CA" sz="5400" dirty="0">
                <a:solidFill>
                  <a:schemeClr val="accent4"/>
                </a:solidFill>
                <a:latin typeface="Open Sans Extrabold" panose="020B0906030804020204" pitchFamily="34" charset="0"/>
                <a:ea typeface="Open Sans Extrabold" panose="020B0906030804020204" pitchFamily="34" charset="0"/>
                <a:cs typeface="Open Sans Extrabold" panose="020B0906030804020204" pitchFamily="34" charset="0"/>
              </a:rPr>
              <a:t>ASSIGNMENTS FOR SESSION 2</a:t>
            </a:r>
          </a:p>
        </p:txBody>
      </p:sp>
      <p:sp>
        <p:nvSpPr>
          <p:cNvPr id="3" name="Subtitle 2">
            <a:extLst>
              <a:ext uri="{FF2B5EF4-FFF2-40B4-BE49-F238E27FC236}">
                <a16:creationId xmlns:a16="http://schemas.microsoft.com/office/drawing/2014/main" id="{39B37E27-FBA3-4F65-8DAF-A9A040EFA406}"/>
              </a:ext>
            </a:extLst>
          </p:cNvPr>
          <p:cNvSpPr>
            <a:spLocks noGrp="1"/>
          </p:cNvSpPr>
          <p:nvPr>
            <p:ph type="subTitle" idx="1"/>
          </p:nvPr>
        </p:nvSpPr>
        <p:spPr>
          <a:xfrm>
            <a:off x="950082" y="1583599"/>
            <a:ext cx="5579146" cy="4898886"/>
          </a:xfrm>
          <a:effectLst>
            <a:outerShdw blurRad="50800" dist="38100" dir="2700000" algn="tl" rotWithShape="0">
              <a:prstClr val="black">
                <a:alpha val="40000"/>
              </a:prstClr>
            </a:outerShdw>
          </a:effectLst>
        </p:spPr>
        <p:txBody>
          <a:bodyPr>
            <a:noAutofit/>
          </a:bodyPr>
          <a:lstStyle/>
          <a:p>
            <a:pPr algn="l"/>
            <a:r>
              <a:rPr lang="en-CA" sz="40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READ</a:t>
            </a:r>
            <a:r>
              <a:rPr lang="en-CA" sz="28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 </a:t>
            </a:r>
            <a:endParaRPr lang="en-CA" sz="2800" dirty="0">
              <a:solidFill>
                <a:schemeClr val="accent4"/>
              </a:solidFill>
              <a:latin typeface="Open Sans" panose="020B0606030504020204" pitchFamily="34" charset="0"/>
              <a:ea typeface="Open Sans" panose="020B0606030504020204" pitchFamily="34" charset="0"/>
              <a:cs typeface="Open Sans" panose="020B0606030504020204" pitchFamily="34" charset="0"/>
            </a:endParaRPr>
          </a:p>
          <a:p>
            <a:pPr marL="457200" indent="-457200" algn="l" fontAlgn="base">
              <a:buFont typeface="Arial" panose="020B0604020202020204" pitchFamily="34" charset="0"/>
              <a:buChar char="•"/>
            </a:pPr>
            <a:r>
              <a:rPr lang="en-CA"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t>Exodus 40</a:t>
            </a:r>
          </a:p>
          <a:p>
            <a:pPr marL="457200" indent="-457200" algn="l" fontAlgn="base">
              <a:buFont typeface="Arial" panose="020B0604020202020204" pitchFamily="34" charset="0"/>
              <a:buChar char="•"/>
            </a:pPr>
            <a:r>
              <a:rPr lang="en-CA"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t>Leviticus 4-7 and 16 &amp; 17</a:t>
            </a:r>
          </a:p>
          <a:p>
            <a:pPr algn="l"/>
            <a:endParaRPr lang="en-CA" sz="2800" b="1" dirty="0">
              <a:solidFill>
                <a:schemeClr val="accent4"/>
              </a:solidFill>
              <a:latin typeface="Open Sans" panose="020B0606030504020204" pitchFamily="34" charset="0"/>
              <a:ea typeface="Open Sans" panose="020B0606030504020204" pitchFamily="34" charset="0"/>
              <a:cs typeface="Open Sans" panose="020B0606030504020204" pitchFamily="34" charset="0"/>
            </a:endParaRPr>
          </a:p>
          <a:p>
            <a:pPr algn="l"/>
            <a:r>
              <a:rPr lang="en-CA" sz="40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WATCH</a:t>
            </a:r>
            <a:endParaRPr lang="en-CA" sz="2800" dirty="0">
              <a:solidFill>
                <a:schemeClr val="accent4"/>
              </a:solidFill>
              <a:latin typeface="Open Sans" panose="020B0606030504020204" pitchFamily="34" charset="0"/>
              <a:ea typeface="Open Sans" panose="020B0606030504020204" pitchFamily="34" charset="0"/>
              <a:cs typeface="Open Sans" panose="020B0606030504020204" pitchFamily="34" charset="0"/>
            </a:endParaRPr>
          </a:p>
          <a:p>
            <a:pPr marL="457200" indent="-457200" algn="l" fontAlgn="base">
              <a:buFont typeface="Arial" panose="020B0604020202020204" pitchFamily="34" charset="0"/>
              <a:buChar char="•"/>
            </a:pPr>
            <a:r>
              <a:rPr lang="en-CA"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t>Overview: </a:t>
            </a:r>
            <a:r>
              <a:rPr lang="en-CA" sz="28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TaNaK</a:t>
            </a:r>
            <a:endParaRPr lang="en-CA"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marL="457200" indent="-457200" algn="l" fontAlgn="base">
              <a:buFont typeface="Arial" panose="020B0604020202020204" pitchFamily="34" charset="0"/>
              <a:buChar char="•"/>
            </a:pPr>
            <a:r>
              <a:rPr lang="en-CA"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t>READ SCRIPTURE: Leviticus</a:t>
            </a:r>
          </a:p>
          <a:p>
            <a:pPr marL="457200" indent="-457200" algn="l" fontAlgn="base">
              <a:buFont typeface="Arial" panose="020B0604020202020204" pitchFamily="34" charset="0"/>
              <a:buChar char="•"/>
            </a:pPr>
            <a:r>
              <a:rPr lang="en-CA"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t>NEW CITY CATECHISM - Q14</a:t>
            </a:r>
          </a:p>
          <a:p>
            <a:pPr algn="l"/>
            <a:r>
              <a:rPr lang="en-CA" sz="2000" dirty="0">
                <a:solidFill>
                  <a:schemeClr val="bg1"/>
                </a:solidFill>
                <a:latin typeface="Open Sans" panose="020B0606030504020204" pitchFamily="34" charset="0"/>
                <a:ea typeface="Open Sans" panose="020B0606030504020204" pitchFamily="34" charset="0"/>
                <a:cs typeface="Open Sans" panose="020B0606030504020204" pitchFamily="34" charset="0"/>
              </a:rPr>
              <a:t>(Video links are in your email)</a:t>
            </a:r>
          </a:p>
          <a:p>
            <a:pPr algn="l"/>
            <a:br>
              <a:rPr lang="en-CA"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br>
            <a:br>
              <a:rPr lang="en-CA"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br>
            <a:br>
              <a:rPr lang="en-CA"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br>
            <a:br>
              <a:rPr lang="en-CA"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br>
            <a:endParaRPr lang="en-CA"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246792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72254-BF6B-4E45-A074-4667A7A64F49}"/>
              </a:ext>
            </a:extLst>
          </p:cNvPr>
          <p:cNvSpPr>
            <a:spLocks noGrp="1"/>
          </p:cNvSpPr>
          <p:nvPr>
            <p:ph type="ctrTitle"/>
          </p:nvPr>
        </p:nvSpPr>
        <p:spPr>
          <a:xfrm>
            <a:off x="801757" y="375515"/>
            <a:ext cx="10588486" cy="943104"/>
          </a:xfrm>
          <a:effectLst>
            <a:outerShdw blurRad="50800" dist="38100" dir="2700000" algn="tl" rotWithShape="0">
              <a:prstClr val="black">
                <a:alpha val="40000"/>
              </a:prstClr>
            </a:outerShdw>
          </a:effectLst>
        </p:spPr>
        <p:txBody>
          <a:bodyPr>
            <a:normAutofit/>
          </a:bodyPr>
          <a:lstStyle/>
          <a:p>
            <a:r>
              <a:rPr lang="en-CA" sz="5400" dirty="0">
                <a:solidFill>
                  <a:schemeClr val="accent4"/>
                </a:solidFill>
                <a:latin typeface="Open Sans Extrabold" panose="020B0906030804020204" pitchFamily="34" charset="0"/>
                <a:ea typeface="Open Sans Extrabold" panose="020B0906030804020204" pitchFamily="34" charset="0"/>
                <a:cs typeface="Open Sans Extrabold" panose="020B0906030804020204" pitchFamily="34" charset="0"/>
              </a:rPr>
              <a:t>ASSIGNMENTS FOR SESSION 2</a:t>
            </a:r>
          </a:p>
        </p:txBody>
      </p:sp>
      <p:sp>
        <p:nvSpPr>
          <p:cNvPr id="4" name="Subtitle 2">
            <a:extLst>
              <a:ext uri="{FF2B5EF4-FFF2-40B4-BE49-F238E27FC236}">
                <a16:creationId xmlns:a16="http://schemas.microsoft.com/office/drawing/2014/main" id="{02069B24-4C19-44BC-93D9-49102A5541B3}"/>
              </a:ext>
            </a:extLst>
          </p:cNvPr>
          <p:cNvSpPr txBox="1">
            <a:spLocks/>
          </p:cNvSpPr>
          <p:nvPr/>
        </p:nvSpPr>
        <p:spPr>
          <a:xfrm>
            <a:off x="871232" y="1503070"/>
            <a:ext cx="10360584" cy="4979415"/>
          </a:xfrm>
          <a:prstGeom prst="rect">
            <a:avLst/>
          </a:prstGeom>
          <a:effectLst>
            <a:outerShdw blurRad="50800" dist="38100" dir="2700000" algn="tl" rotWithShape="0">
              <a:prstClr val="black">
                <a:alpha val="40000"/>
              </a:prstClr>
            </a:outerShdw>
          </a:effectLst>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CA" sz="40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ASK</a:t>
            </a:r>
            <a:endParaRPr lang="en-CA" sz="2800" dirty="0">
              <a:solidFill>
                <a:schemeClr val="accent4"/>
              </a:solidFill>
              <a:latin typeface="Open Sans" panose="020B0606030504020204" pitchFamily="34" charset="0"/>
              <a:ea typeface="Open Sans" panose="020B0606030504020204" pitchFamily="34" charset="0"/>
              <a:cs typeface="Open Sans" panose="020B0606030504020204" pitchFamily="34" charset="0"/>
            </a:endParaRPr>
          </a:p>
          <a:p>
            <a:pPr marL="457200" indent="-457200" algn="l" fontAlgn="base">
              <a:buFont typeface="Arial" panose="020B0604020202020204" pitchFamily="34" charset="0"/>
              <a:buChar char="•"/>
            </a:pPr>
            <a:r>
              <a:rPr lang="en-CA"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t>How does God's Covenant relationship with us relate to the Laws that He gives to us today?</a:t>
            </a:r>
          </a:p>
          <a:p>
            <a:pPr marL="457200" indent="-457200" algn="l" fontAlgn="base">
              <a:buFont typeface="Arial" panose="020B0604020202020204" pitchFamily="34" charset="0"/>
              <a:buChar char="•"/>
            </a:pPr>
            <a:r>
              <a:rPr lang="en-CA"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t>From Exodus 40, what stands out to you?</a:t>
            </a:r>
          </a:p>
          <a:p>
            <a:pPr marL="457200" indent="-457200" algn="l" fontAlgn="base">
              <a:buFont typeface="Arial" panose="020B0604020202020204" pitchFamily="34" charset="0"/>
              <a:buChar char="•"/>
            </a:pPr>
            <a:r>
              <a:rPr lang="en-CA"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t>From Leviticus 4-7 &amp; 16-17, if you lived in ancient Israel, how would these laws make you feel? How do you imagine the sight of all these things impacting you?</a:t>
            </a:r>
          </a:p>
        </p:txBody>
      </p:sp>
    </p:spTree>
    <p:extLst>
      <p:ext uri="{BB962C8B-B14F-4D97-AF65-F5344CB8AC3E}">
        <p14:creationId xmlns:p14="http://schemas.microsoft.com/office/powerpoint/2010/main" val="3211487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Subtitle 2">
            <a:extLst>
              <a:ext uri="{FF2B5EF4-FFF2-40B4-BE49-F238E27FC236}">
                <a16:creationId xmlns:a16="http://schemas.microsoft.com/office/drawing/2014/main" id="{D624FEC0-DB3C-49A3-B057-9EAA9950FF63}"/>
              </a:ext>
            </a:extLst>
          </p:cNvPr>
          <p:cNvSpPr txBox="1">
            <a:spLocks/>
          </p:cNvSpPr>
          <p:nvPr/>
        </p:nvSpPr>
        <p:spPr>
          <a:xfrm>
            <a:off x="875417" y="4042196"/>
            <a:ext cx="10441167" cy="1754237"/>
          </a:xfrm>
          <a:prstGeom prst="rect">
            <a:avLst/>
          </a:prstGeom>
          <a:effectLst>
            <a:outerShdw blurRad="50800" dist="38100" dir="2700000" algn="tl" rotWithShape="0">
              <a:prstClr val="black">
                <a:alpha val="40000"/>
              </a:prstClr>
            </a:outerShdw>
          </a:effectLst>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CA" sz="28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Recommended Resource:</a:t>
            </a:r>
          </a:p>
          <a:p>
            <a:r>
              <a:rPr lang="en-CA" sz="2800" i="1" dirty="0">
                <a:solidFill>
                  <a:schemeClr val="bg1"/>
                </a:solidFill>
                <a:latin typeface="Open Sans" panose="020B0606030504020204" pitchFamily="34" charset="0"/>
                <a:ea typeface="Open Sans" panose="020B0606030504020204" pitchFamily="34" charset="0"/>
                <a:cs typeface="Open Sans" panose="020B0606030504020204" pitchFamily="34" charset="0"/>
              </a:rPr>
              <a:t>The Ten Commandments: What They Mean, Why They Matter, and Why We Should Obey Them</a:t>
            </a:r>
            <a:r>
              <a:rPr lang="en-CA"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t> by Kevin DeYoung</a:t>
            </a:r>
          </a:p>
        </p:txBody>
      </p:sp>
      <p:pic>
        <p:nvPicPr>
          <p:cNvPr id="2050" name="Picture 2" descr="Image result for ten commandments kevin deyoung">
            <a:extLst>
              <a:ext uri="{FF2B5EF4-FFF2-40B4-BE49-F238E27FC236}">
                <a16:creationId xmlns:a16="http://schemas.microsoft.com/office/drawing/2014/main" id="{6516878C-F89B-42D3-8A38-17D7C3173A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69282" y="1143983"/>
            <a:ext cx="1653437" cy="2566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8171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72254-BF6B-4E45-A074-4667A7A64F49}"/>
              </a:ext>
            </a:extLst>
          </p:cNvPr>
          <p:cNvSpPr>
            <a:spLocks noGrp="1"/>
          </p:cNvSpPr>
          <p:nvPr>
            <p:ph type="ctrTitle"/>
          </p:nvPr>
        </p:nvSpPr>
        <p:spPr>
          <a:xfrm>
            <a:off x="711201" y="278295"/>
            <a:ext cx="10588486" cy="1104349"/>
          </a:xfrm>
          <a:effectLst>
            <a:outerShdw blurRad="50800" dist="38100" dir="2700000" algn="tl" rotWithShape="0">
              <a:prstClr val="black">
                <a:alpha val="40000"/>
              </a:prstClr>
            </a:outerShdw>
          </a:effectLst>
        </p:spPr>
        <p:txBody>
          <a:bodyPr>
            <a:normAutofit fontScale="90000"/>
          </a:bodyPr>
          <a:lstStyle/>
          <a:p>
            <a:pPr algn="l"/>
            <a:r>
              <a:rPr lang="en-CA" sz="7200" dirty="0">
                <a:solidFill>
                  <a:schemeClr val="accent4"/>
                </a:solidFill>
                <a:latin typeface="Open Sans Extrabold" panose="020B0906030804020204" pitchFamily="34" charset="0"/>
                <a:ea typeface="Open Sans Extrabold" panose="020B0906030804020204" pitchFamily="34" charset="0"/>
                <a:cs typeface="Open Sans Extrabold" panose="020B0906030804020204" pitchFamily="34" charset="0"/>
              </a:rPr>
              <a:t>SESSION 1: Pentateuch</a:t>
            </a:r>
          </a:p>
        </p:txBody>
      </p:sp>
      <p:sp>
        <p:nvSpPr>
          <p:cNvPr id="3" name="Subtitle 2">
            <a:extLst>
              <a:ext uri="{FF2B5EF4-FFF2-40B4-BE49-F238E27FC236}">
                <a16:creationId xmlns:a16="http://schemas.microsoft.com/office/drawing/2014/main" id="{39B37E27-FBA3-4F65-8DAF-A9A040EFA406}"/>
              </a:ext>
            </a:extLst>
          </p:cNvPr>
          <p:cNvSpPr>
            <a:spLocks noGrp="1"/>
          </p:cNvSpPr>
          <p:nvPr>
            <p:ph type="subTitle" idx="1"/>
          </p:nvPr>
        </p:nvSpPr>
        <p:spPr>
          <a:xfrm>
            <a:off x="856974" y="2134907"/>
            <a:ext cx="10248348" cy="4226135"/>
          </a:xfrm>
          <a:effectLst>
            <a:outerShdw blurRad="50800" dist="38100" dir="2700000" algn="tl" rotWithShape="0">
              <a:prstClr val="black">
                <a:alpha val="40000"/>
              </a:prstClr>
            </a:outerShdw>
          </a:effectLst>
        </p:spPr>
        <p:txBody>
          <a:bodyPr>
            <a:noAutofit/>
          </a:bodyPr>
          <a:lstStyle/>
          <a:p>
            <a:r>
              <a:rPr lang="en-CA" sz="44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GOAL</a:t>
            </a:r>
            <a:endParaRPr lang="en-CA" sz="3200" b="1" dirty="0">
              <a:solidFill>
                <a:schemeClr val="accent4"/>
              </a:solidFill>
              <a:latin typeface="Open Sans" panose="020B0606030504020204" pitchFamily="34" charset="0"/>
              <a:ea typeface="Open Sans" panose="020B0606030504020204" pitchFamily="34" charset="0"/>
              <a:cs typeface="Open Sans" panose="020B0606030504020204" pitchFamily="34" charset="0"/>
            </a:endParaRPr>
          </a:p>
          <a:p>
            <a:r>
              <a:rPr lang="en-CA" sz="3600" dirty="0">
                <a:solidFill>
                  <a:schemeClr val="bg1"/>
                </a:solidFill>
                <a:latin typeface="Open Sans" panose="020B0606030504020204" pitchFamily="34" charset="0"/>
                <a:ea typeface="Open Sans" panose="020B0606030504020204" pitchFamily="34" charset="0"/>
                <a:cs typeface="Open Sans" panose="020B0606030504020204" pitchFamily="34" charset="0"/>
              </a:rPr>
              <a:t>Understanding God's relation to humanity through Law and Covenant from the beginning to Sinai.</a:t>
            </a:r>
          </a:p>
        </p:txBody>
      </p:sp>
    </p:spTree>
    <p:extLst>
      <p:ext uri="{BB962C8B-B14F-4D97-AF65-F5344CB8AC3E}">
        <p14:creationId xmlns:p14="http://schemas.microsoft.com/office/powerpoint/2010/main" val="713919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72254-BF6B-4E45-A074-4667A7A64F49}"/>
              </a:ext>
            </a:extLst>
          </p:cNvPr>
          <p:cNvSpPr>
            <a:spLocks noGrp="1"/>
          </p:cNvSpPr>
          <p:nvPr>
            <p:ph type="ctrTitle"/>
          </p:nvPr>
        </p:nvSpPr>
        <p:spPr>
          <a:xfrm>
            <a:off x="753166" y="3520339"/>
            <a:ext cx="10588486" cy="2048475"/>
          </a:xfrm>
          <a:effectLst>
            <a:outerShdw blurRad="50800" dist="38100" dir="2700000" algn="tl" rotWithShape="0">
              <a:prstClr val="black">
                <a:alpha val="40000"/>
              </a:prstClr>
            </a:outerShdw>
          </a:effectLst>
        </p:spPr>
        <p:txBody>
          <a:bodyPr>
            <a:noAutofit/>
          </a:bodyPr>
          <a:lstStyle/>
          <a:p>
            <a:r>
              <a:rPr lang="en-CA" sz="13800" dirty="0">
                <a:solidFill>
                  <a:schemeClr val="accent4"/>
                </a:solidFill>
                <a:latin typeface="Open Sans Extrabold" panose="020B0906030804020204" pitchFamily="34" charset="0"/>
                <a:ea typeface="Open Sans Extrabold" panose="020B0906030804020204" pitchFamily="34" charset="0"/>
                <a:cs typeface="Open Sans Extrabold" panose="020B0906030804020204" pitchFamily="34" charset="0"/>
              </a:rPr>
              <a:t>Q &amp; A</a:t>
            </a:r>
          </a:p>
        </p:txBody>
      </p:sp>
      <p:pic>
        <p:nvPicPr>
          <p:cNvPr id="4" name="Picture 3" descr="A close up of a logo&#10;&#10;Description automatically generated">
            <a:extLst>
              <a:ext uri="{FF2B5EF4-FFF2-40B4-BE49-F238E27FC236}">
                <a16:creationId xmlns:a16="http://schemas.microsoft.com/office/drawing/2014/main" id="{A4497887-38A6-4DAC-84DD-CBC4E5782A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9195" y="1076222"/>
            <a:ext cx="2153611" cy="2153611"/>
          </a:xfrm>
          <a:prstGeom prst="rect">
            <a:avLst/>
          </a:prstGeom>
        </p:spPr>
      </p:pic>
    </p:spTree>
    <p:extLst>
      <p:ext uri="{BB962C8B-B14F-4D97-AF65-F5344CB8AC3E}">
        <p14:creationId xmlns:p14="http://schemas.microsoft.com/office/powerpoint/2010/main" val="648930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ubtitle 2">
            <a:extLst>
              <a:ext uri="{FF2B5EF4-FFF2-40B4-BE49-F238E27FC236}">
                <a16:creationId xmlns:a16="http://schemas.microsoft.com/office/drawing/2014/main" id="{7E5C7B7E-FC57-44BD-86E0-B0670EEFB56F}"/>
              </a:ext>
            </a:extLst>
          </p:cNvPr>
          <p:cNvSpPr txBox="1">
            <a:spLocks/>
          </p:cNvSpPr>
          <p:nvPr/>
        </p:nvSpPr>
        <p:spPr>
          <a:xfrm>
            <a:off x="875417" y="4189904"/>
            <a:ext cx="10441167" cy="1291821"/>
          </a:xfrm>
          <a:prstGeom prst="rect">
            <a:avLst/>
          </a:prstGeom>
          <a:effectLst>
            <a:outerShdw blurRad="50800" dist="38100" dir="2700000" algn="tl" rotWithShape="0">
              <a:prstClr val="black">
                <a:alpha val="40000"/>
              </a:prstClr>
            </a:outerShdw>
          </a:effectLst>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R</a:t>
            </a:r>
            <a:r>
              <a:rPr lang="en-CA" sz="4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EAD: Exodus 19:1 – 20:21</a:t>
            </a:r>
          </a:p>
          <a:p>
            <a:endParaRPr lang="en-CA" sz="32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r>
              <a:rPr lang="en-CA" sz="3200" dirty="0">
                <a:solidFill>
                  <a:schemeClr val="bg1"/>
                </a:solidFill>
                <a:latin typeface="Open Sans" panose="020B0606030504020204" pitchFamily="34" charset="0"/>
                <a:ea typeface="Open Sans" panose="020B0606030504020204" pitchFamily="34" charset="0"/>
                <a:cs typeface="Open Sans" panose="020B0606030504020204" pitchFamily="34" charset="0"/>
              </a:rPr>
              <a:t>OBSERVE | INTERPRET | APPLY</a:t>
            </a:r>
          </a:p>
        </p:txBody>
      </p:sp>
      <p:sp>
        <p:nvSpPr>
          <p:cNvPr id="8" name="Title 1">
            <a:extLst>
              <a:ext uri="{FF2B5EF4-FFF2-40B4-BE49-F238E27FC236}">
                <a16:creationId xmlns:a16="http://schemas.microsoft.com/office/drawing/2014/main" id="{E63A8747-50BD-4E6A-8D49-9D2BD8B093FC}"/>
              </a:ext>
            </a:extLst>
          </p:cNvPr>
          <p:cNvSpPr>
            <a:spLocks noGrp="1"/>
          </p:cNvSpPr>
          <p:nvPr>
            <p:ph type="ctrTitle"/>
          </p:nvPr>
        </p:nvSpPr>
        <p:spPr>
          <a:xfrm>
            <a:off x="801757" y="2467768"/>
            <a:ext cx="10588486" cy="1531464"/>
          </a:xfrm>
          <a:effectLst>
            <a:outerShdw blurRad="50800" dist="38100" dir="2700000" algn="tl" rotWithShape="0">
              <a:prstClr val="black">
                <a:alpha val="40000"/>
              </a:prstClr>
            </a:outerShdw>
          </a:effectLst>
        </p:spPr>
        <p:txBody>
          <a:bodyPr>
            <a:noAutofit/>
          </a:bodyPr>
          <a:lstStyle/>
          <a:p>
            <a:r>
              <a:rPr lang="en-CA" sz="6600" dirty="0">
                <a:solidFill>
                  <a:schemeClr val="accent4"/>
                </a:solidFill>
                <a:latin typeface="Open Sans Extrabold" panose="020B0906030804020204" pitchFamily="34" charset="0"/>
                <a:ea typeface="Open Sans Extrabold" panose="020B0906030804020204" pitchFamily="34" charset="0"/>
                <a:cs typeface="Open Sans Extrabold" panose="020B0906030804020204" pitchFamily="34" charset="0"/>
              </a:rPr>
              <a:t>GROUP DISCUSSIONS</a:t>
            </a:r>
            <a:endParaRPr lang="en-CA" sz="5400" dirty="0">
              <a:solidFill>
                <a:schemeClr val="accent4"/>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3" name="Picture 2" descr="A close up of a logo&#10;&#10;Description automatically generated">
            <a:extLst>
              <a:ext uri="{FF2B5EF4-FFF2-40B4-BE49-F238E27FC236}">
                <a16:creationId xmlns:a16="http://schemas.microsoft.com/office/drawing/2014/main" id="{F355A9F8-EF23-4958-8006-0CFD541EEB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79898" y="812885"/>
            <a:ext cx="1832204" cy="1832204"/>
          </a:xfrm>
          <a:prstGeom prst="rect">
            <a:avLst/>
          </a:prstGeom>
        </p:spPr>
      </p:pic>
    </p:spTree>
    <p:extLst>
      <p:ext uri="{BB962C8B-B14F-4D97-AF65-F5344CB8AC3E}">
        <p14:creationId xmlns:p14="http://schemas.microsoft.com/office/powerpoint/2010/main" val="2121261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72254-BF6B-4E45-A074-4667A7A64F49}"/>
              </a:ext>
            </a:extLst>
          </p:cNvPr>
          <p:cNvSpPr>
            <a:spLocks noGrp="1"/>
          </p:cNvSpPr>
          <p:nvPr>
            <p:ph type="ctrTitle"/>
          </p:nvPr>
        </p:nvSpPr>
        <p:spPr>
          <a:xfrm>
            <a:off x="801757" y="4611757"/>
            <a:ext cx="10588486" cy="1858205"/>
          </a:xfrm>
          <a:effectLst>
            <a:outerShdw blurRad="50800" dist="38100" dir="2700000" algn="tl" rotWithShape="0">
              <a:prstClr val="black">
                <a:alpha val="40000"/>
              </a:prstClr>
            </a:outerShdw>
          </a:effectLst>
        </p:spPr>
        <p:txBody>
          <a:bodyPr>
            <a:noAutofit/>
          </a:bodyPr>
          <a:lstStyle/>
          <a:p>
            <a:r>
              <a:rPr lang="en-CA" sz="3600" dirty="0">
                <a:solidFill>
                  <a:schemeClr val="bg1"/>
                </a:solidFill>
                <a:latin typeface="Open Sans" panose="020B0606030504020204" pitchFamily="34" charset="0"/>
                <a:ea typeface="Open Sans" panose="020B0606030504020204" pitchFamily="34" charset="0"/>
                <a:cs typeface="Open Sans" panose="020B0606030504020204" pitchFamily="34" charset="0"/>
              </a:rPr>
              <a:t>Thanks for coming!</a:t>
            </a:r>
            <a:br>
              <a:rPr lang="en-CA" sz="9600" dirty="0">
                <a:solidFill>
                  <a:schemeClr val="accent4"/>
                </a:solidFill>
                <a:latin typeface="Open Sans Extrabold" panose="020B0906030804020204" pitchFamily="34" charset="0"/>
                <a:ea typeface="Open Sans Extrabold" panose="020B0906030804020204" pitchFamily="34" charset="0"/>
                <a:cs typeface="Open Sans Extrabold" panose="020B0906030804020204" pitchFamily="34" charset="0"/>
              </a:rPr>
            </a:br>
            <a:r>
              <a:rPr lang="en-CA" sz="8000" dirty="0">
                <a:solidFill>
                  <a:schemeClr val="accent4"/>
                </a:solidFill>
                <a:latin typeface="Open Sans Extrabold" panose="020B0906030804020204" pitchFamily="34" charset="0"/>
                <a:ea typeface="Open Sans Extrabold" panose="020B0906030804020204" pitchFamily="34" charset="0"/>
                <a:cs typeface="Open Sans Extrabold" panose="020B0906030804020204" pitchFamily="34" charset="0"/>
              </a:rPr>
              <a:t>YOU ARE LOVED</a:t>
            </a:r>
            <a:endParaRPr lang="en-CA" sz="9600" dirty="0">
              <a:solidFill>
                <a:schemeClr val="accent4"/>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Tree>
    <p:extLst>
      <p:ext uri="{BB962C8B-B14F-4D97-AF65-F5344CB8AC3E}">
        <p14:creationId xmlns:p14="http://schemas.microsoft.com/office/powerpoint/2010/main" val="495038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72254-BF6B-4E45-A074-4667A7A64F49}"/>
              </a:ext>
            </a:extLst>
          </p:cNvPr>
          <p:cNvSpPr>
            <a:spLocks noGrp="1"/>
          </p:cNvSpPr>
          <p:nvPr>
            <p:ph type="ctrTitle"/>
          </p:nvPr>
        </p:nvSpPr>
        <p:spPr>
          <a:xfrm>
            <a:off x="711201" y="191962"/>
            <a:ext cx="10588486" cy="1104349"/>
          </a:xfrm>
          <a:effectLst>
            <a:outerShdw blurRad="50800" dist="38100" dir="2700000" algn="tl" rotWithShape="0">
              <a:prstClr val="black">
                <a:alpha val="40000"/>
              </a:prstClr>
            </a:outerShdw>
          </a:effectLst>
        </p:spPr>
        <p:txBody>
          <a:bodyPr>
            <a:noAutofit/>
          </a:bodyPr>
          <a:lstStyle/>
          <a:p>
            <a:pPr algn="r"/>
            <a:r>
              <a:rPr lang="en-CA" dirty="0">
                <a:solidFill>
                  <a:schemeClr val="accent4"/>
                </a:solidFill>
                <a:latin typeface="Open Sans Extrabold" panose="020B0906030804020204" pitchFamily="34" charset="0"/>
                <a:ea typeface="Open Sans Extrabold" panose="020B0906030804020204" pitchFamily="34" charset="0"/>
                <a:cs typeface="Open Sans Extrabold" panose="020B0906030804020204" pitchFamily="34" charset="0"/>
              </a:rPr>
              <a:t>1</a:t>
            </a:r>
            <a:r>
              <a:rPr lang="en-CA" baseline="30000" dirty="0">
                <a:solidFill>
                  <a:schemeClr val="accent4"/>
                </a:solidFill>
                <a:latin typeface="Open Sans Extrabold" panose="020B0906030804020204" pitchFamily="34" charset="0"/>
                <a:ea typeface="Open Sans Extrabold" panose="020B0906030804020204" pitchFamily="34" charset="0"/>
                <a:cs typeface="Open Sans Extrabold" panose="020B0906030804020204" pitchFamily="34" charset="0"/>
              </a:rPr>
              <a:t>ST</a:t>
            </a:r>
            <a:r>
              <a:rPr lang="en-CA" dirty="0">
                <a:solidFill>
                  <a:schemeClr val="accent4"/>
                </a:solidFill>
                <a:latin typeface="Open Sans Extrabold" panose="020B0906030804020204" pitchFamily="34" charset="0"/>
                <a:ea typeface="Open Sans Extrabold" panose="020B0906030804020204" pitchFamily="34" charset="0"/>
                <a:cs typeface="Open Sans Extrabold" panose="020B0906030804020204" pitchFamily="34" charset="0"/>
              </a:rPr>
              <a:t> READING ASSIGNMENT</a:t>
            </a:r>
          </a:p>
        </p:txBody>
      </p:sp>
      <p:sp>
        <p:nvSpPr>
          <p:cNvPr id="3" name="Subtitle 2">
            <a:extLst>
              <a:ext uri="{FF2B5EF4-FFF2-40B4-BE49-F238E27FC236}">
                <a16:creationId xmlns:a16="http://schemas.microsoft.com/office/drawing/2014/main" id="{39B37E27-FBA3-4F65-8DAF-A9A040EFA406}"/>
              </a:ext>
            </a:extLst>
          </p:cNvPr>
          <p:cNvSpPr>
            <a:spLocks noGrp="1"/>
          </p:cNvSpPr>
          <p:nvPr>
            <p:ph type="subTitle" idx="1"/>
          </p:nvPr>
        </p:nvSpPr>
        <p:spPr>
          <a:xfrm>
            <a:off x="856974" y="2134907"/>
            <a:ext cx="10248348" cy="4226135"/>
          </a:xfrm>
          <a:effectLst>
            <a:outerShdw blurRad="50800" dist="38100" dir="2700000" algn="tl" rotWithShape="0">
              <a:prstClr val="black">
                <a:alpha val="40000"/>
              </a:prstClr>
            </a:outerShdw>
          </a:effectLst>
        </p:spPr>
        <p:txBody>
          <a:bodyPr>
            <a:noAutofit/>
          </a:bodyPr>
          <a:lstStyle/>
          <a:p>
            <a:r>
              <a:rPr lang="en-CA" sz="48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Genesis 1-3, 15, 22, 26:1-5,</a:t>
            </a:r>
            <a:br>
              <a:rPr lang="en-CA" sz="48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br>
            <a:r>
              <a:rPr lang="en-CA" sz="48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35:1-15, &amp; 50:24-26</a:t>
            </a:r>
          </a:p>
          <a:p>
            <a:endParaRPr lang="en-CA" sz="36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r>
              <a:rPr lang="en-CA" sz="3600" dirty="0">
                <a:solidFill>
                  <a:schemeClr val="bg1"/>
                </a:solidFill>
                <a:latin typeface="Open Sans" panose="020B0606030504020204" pitchFamily="34" charset="0"/>
                <a:ea typeface="Open Sans" panose="020B0606030504020204" pitchFamily="34" charset="0"/>
                <a:cs typeface="Open Sans" panose="020B0606030504020204" pitchFamily="34" charset="0"/>
              </a:rPr>
              <a:t>Did you notice any continuing themes?</a:t>
            </a:r>
          </a:p>
        </p:txBody>
      </p:sp>
    </p:spTree>
    <p:extLst>
      <p:ext uri="{BB962C8B-B14F-4D97-AF65-F5344CB8AC3E}">
        <p14:creationId xmlns:p14="http://schemas.microsoft.com/office/powerpoint/2010/main" val="491648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72254-BF6B-4E45-A074-4667A7A64F49}"/>
              </a:ext>
            </a:extLst>
          </p:cNvPr>
          <p:cNvSpPr>
            <a:spLocks noGrp="1"/>
          </p:cNvSpPr>
          <p:nvPr>
            <p:ph type="ctrTitle"/>
          </p:nvPr>
        </p:nvSpPr>
        <p:spPr>
          <a:xfrm>
            <a:off x="711201" y="432906"/>
            <a:ext cx="10588486" cy="905564"/>
          </a:xfrm>
          <a:effectLst>
            <a:outerShdw blurRad="50800" dist="38100" dir="2700000" algn="tl" rotWithShape="0">
              <a:prstClr val="black">
                <a:alpha val="40000"/>
              </a:prstClr>
            </a:outerShdw>
          </a:effectLst>
        </p:spPr>
        <p:txBody>
          <a:bodyPr>
            <a:noAutofit/>
          </a:bodyPr>
          <a:lstStyle/>
          <a:p>
            <a:r>
              <a:rPr lang="en-CA" sz="4400" dirty="0">
                <a:solidFill>
                  <a:schemeClr val="accent4"/>
                </a:solidFill>
                <a:latin typeface="Open Sans Extrabold" panose="020B0906030804020204" pitchFamily="34" charset="0"/>
                <a:ea typeface="Open Sans Extrabold" panose="020B0906030804020204" pitchFamily="34" charset="0"/>
                <a:cs typeface="Open Sans Extrabold" panose="020B0906030804020204" pitchFamily="34" charset="0"/>
              </a:rPr>
              <a:t>THE KEY TO INTERPRETING THE LAW</a:t>
            </a:r>
          </a:p>
        </p:txBody>
      </p:sp>
      <p:sp>
        <p:nvSpPr>
          <p:cNvPr id="3" name="Subtitle 2">
            <a:extLst>
              <a:ext uri="{FF2B5EF4-FFF2-40B4-BE49-F238E27FC236}">
                <a16:creationId xmlns:a16="http://schemas.microsoft.com/office/drawing/2014/main" id="{39B37E27-FBA3-4F65-8DAF-A9A040EFA406}"/>
              </a:ext>
            </a:extLst>
          </p:cNvPr>
          <p:cNvSpPr>
            <a:spLocks noGrp="1"/>
          </p:cNvSpPr>
          <p:nvPr>
            <p:ph type="subTitle" idx="1"/>
          </p:nvPr>
        </p:nvSpPr>
        <p:spPr>
          <a:xfrm>
            <a:off x="2103120" y="1488441"/>
            <a:ext cx="9002202" cy="1833879"/>
          </a:xfrm>
          <a:effectLst>
            <a:outerShdw blurRad="50800" dist="38100" dir="2700000" algn="tl" rotWithShape="0">
              <a:prstClr val="black">
                <a:alpha val="40000"/>
              </a:prstClr>
            </a:outerShdw>
          </a:effectLst>
        </p:spPr>
        <p:txBody>
          <a:bodyPr>
            <a:noAutofit/>
          </a:bodyPr>
          <a:lstStyle/>
          <a:p>
            <a:pPr algn="l"/>
            <a:r>
              <a:rPr lang="en-CA" sz="2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Turn to Luke 24</a:t>
            </a:r>
          </a:p>
        </p:txBody>
      </p:sp>
      <p:pic>
        <p:nvPicPr>
          <p:cNvPr id="6" name="Picture 5" descr="A close up of a logo&#10;&#10;Description automatically generated">
            <a:extLst>
              <a:ext uri="{FF2B5EF4-FFF2-40B4-BE49-F238E27FC236}">
                <a16:creationId xmlns:a16="http://schemas.microsoft.com/office/drawing/2014/main" id="{485275B2-CCBD-4E9D-8BDE-E1CA76D30E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8441" y="1488441"/>
            <a:ext cx="1094679" cy="1107815"/>
          </a:xfrm>
          <a:prstGeom prst="rect">
            <a:avLst/>
          </a:prstGeom>
        </p:spPr>
      </p:pic>
    </p:spTree>
    <p:extLst>
      <p:ext uri="{BB962C8B-B14F-4D97-AF65-F5344CB8AC3E}">
        <p14:creationId xmlns:p14="http://schemas.microsoft.com/office/powerpoint/2010/main" val="2238439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236</TotalTime>
  <Words>2731</Words>
  <Application>Microsoft Office PowerPoint</Application>
  <PresentationFormat>Widescreen</PresentationFormat>
  <Paragraphs>237</Paragraphs>
  <Slides>72</Slides>
  <Notes>0</Notes>
  <HiddenSlides>0</HiddenSlides>
  <MMClips>2</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72</vt:i4>
      </vt:variant>
    </vt:vector>
  </HeadingPairs>
  <TitlesOfParts>
    <vt:vector size="78" baseType="lpstr">
      <vt:lpstr>Arial</vt:lpstr>
      <vt:lpstr>Calibri</vt:lpstr>
      <vt:lpstr>Calibri Light</vt:lpstr>
      <vt:lpstr>Open Sans</vt:lpstr>
      <vt:lpstr>Open Sans Extrabold</vt:lpstr>
      <vt:lpstr>Office Theme</vt:lpstr>
      <vt:lpstr>PowerPoint Presentation</vt:lpstr>
      <vt:lpstr>SESSION 1 THE PENTATEUCH</vt:lpstr>
      <vt:lpstr>CLASS INTRODUCTION</vt:lpstr>
      <vt:lpstr>CLASS SESSIONS</vt:lpstr>
      <vt:lpstr>WEEKLY ASSIGNMENTS</vt:lpstr>
      <vt:lpstr>HOW TO MAKE THE MOST OF THIS COURSE</vt:lpstr>
      <vt:lpstr>SESSION 1: Pentateuch</vt:lpstr>
      <vt:lpstr>1ST READING ASSIGNMENT</vt:lpstr>
      <vt:lpstr>THE KEY TO INTERPRETING THE LAW</vt:lpstr>
      <vt:lpstr>THE KEY TO INTERPRETING THE LAW</vt:lpstr>
      <vt:lpstr>THE KEY TO INTERPRETING THE LAW</vt:lpstr>
      <vt:lpstr>THE KEY TO INTERPRETING THE LAW</vt:lpstr>
      <vt:lpstr>Threefold task to understand the LAW:</vt:lpstr>
      <vt:lpstr>STOP &amp; PRAY</vt:lpstr>
      <vt:lpstr>THE PENTATEUCH: Creation to Abrahamic Covenant</vt:lpstr>
      <vt:lpstr>PENTATEUCH</vt:lpstr>
      <vt:lpstr>PENTATEUCH</vt:lpstr>
      <vt:lpstr>PowerPoint Presentation</vt:lpstr>
      <vt:lpstr>CREATION</vt:lpstr>
      <vt:lpstr>ABRAHAMIC COVENANT</vt:lpstr>
      <vt:lpstr>PowerPoint Presentation</vt:lpstr>
      <vt:lpstr>LAW &amp; COVENANT</vt:lpstr>
      <vt:lpstr>PowerPoint Presentation</vt:lpstr>
      <vt:lpstr>SOME SYNONYMS FOR LAW IN THE OT</vt:lpstr>
      <vt:lpstr>WHAT IS THE PURPOSE OF THE LAW?</vt:lpstr>
      <vt:lpstr>WHAT IS THE PURPOSE OF THE LAW?</vt:lpstr>
      <vt:lpstr>PowerPoint Presentation</vt:lpstr>
      <vt:lpstr>VIDEO Reading Biblical Law (6:19)</vt:lpstr>
      <vt:lpstr>PowerPoint Presentation</vt:lpstr>
      <vt:lpstr>WHAT IS A COVENANT?</vt:lpstr>
      <vt:lpstr>WHAT IS A COVENANT?</vt:lpstr>
      <vt:lpstr>PowerPoint Presentation</vt:lpstr>
      <vt:lpstr>ALL COVENANTS HAD 3 PARTS:</vt:lpstr>
      <vt:lpstr>Hittite Suzerainty Treaties</vt:lpstr>
      <vt:lpstr>DEUTERONOMY: An example of OT Covenant</vt:lpstr>
      <vt:lpstr>GOD’S COVENANTAL RELATIONSHIP WITH HIS PEOPLE</vt:lpstr>
      <vt:lpstr>THE RELATIONSHIP BETWEEN LAW &amp; COVENANT</vt:lpstr>
      <vt:lpstr>PowerPoint Presentation</vt:lpstr>
      <vt:lpstr>PowerPoint Presentation</vt:lpstr>
      <vt:lpstr>PowerPoint Presentation</vt:lpstr>
      <vt:lpstr>COVENANT THROUGH CHRIST</vt:lpstr>
      <vt:lpstr>VIDEO The Covenants (5:14)</vt:lpstr>
      <vt:lpstr>PowerPoint Presentation</vt:lpstr>
      <vt:lpstr>THE SINAI COVENANT (Go to Exodus 20)</vt:lpstr>
      <vt:lpstr>Indicatives THEN Imperatives</vt:lpstr>
      <vt:lpstr>Indicatives THEN Imperatives</vt:lpstr>
      <vt:lpstr>THE DECALOGUE (Ten Commandments)</vt:lpstr>
      <vt:lpstr>COMMANDMENT #1</vt:lpstr>
      <vt:lpstr>COMMANDMENT #2</vt:lpstr>
      <vt:lpstr>COMMANDMENT #3</vt:lpstr>
      <vt:lpstr>PowerPoint Presentation</vt:lpstr>
      <vt:lpstr>COMMANDMENT #3</vt:lpstr>
      <vt:lpstr>COMMANDMENT #4</vt:lpstr>
      <vt:lpstr>COMMANDMENT #5</vt:lpstr>
      <vt:lpstr>COMMANDMENT #6</vt:lpstr>
      <vt:lpstr>COMMANDMENT #7</vt:lpstr>
      <vt:lpstr>COMMANDMENT #8</vt:lpstr>
      <vt:lpstr>COMMANDMENT #9</vt:lpstr>
      <vt:lpstr>COMMANDMENT #10</vt:lpstr>
      <vt:lpstr>PowerPoint Presentation</vt:lpstr>
      <vt:lpstr>THE PROBLEM OF SIN AND THE LAW</vt:lpstr>
      <vt:lpstr>PowerPoint Presentation</vt:lpstr>
      <vt:lpstr>PowerPoint Presentation</vt:lpstr>
      <vt:lpstr>PowerPoint Presentation</vt:lpstr>
      <vt:lpstr>PowerPoint Presentation</vt:lpstr>
      <vt:lpstr>PowerPoint Presentation</vt:lpstr>
      <vt:lpstr>ASSIGNMENTS FOR SESSION 2</vt:lpstr>
      <vt:lpstr>ASSIGNMENTS FOR SESSION 2</vt:lpstr>
      <vt:lpstr>PowerPoint Presentation</vt:lpstr>
      <vt:lpstr>Q &amp; A</vt:lpstr>
      <vt:lpstr>GROUP DISCUSSIONS</vt:lpstr>
      <vt:lpstr>Thanks for coming! YOU ARE LOVED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Media &amp; Graphics</dc:creator>
  <cp:lastModifiedBy>Media &amp; Graphics</cp:lastModifiedBy>
  <cp:revision>34</cp:revision>
  <dcterms:created xsi:type="dcterms:W3CDTF">2019-10-09T13:41:56Z</dcterms:created>
  <dcterms:modified xsi:type="dcterms:W3CDTF">2019-10-09T17:58:07Z</dcterms:modified>
</cp:coreProperties>
</file>