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266" r:id="rId3"/>
    <p:sldId id="335" r:id="rId4"/>
    <p:sldId id="336" r:id="rId5"/>
    <p:sldId id="328" r:id="rId6"/>
    <p:sldId id="256" r:id="rId7"/>
    <p:sldId id="274" r:id="rId8"/>
    <p:sldId id="279" r:id="rId9"/>
    <p:sldId id="337" r:id="rId10"/>
    <p:sldId id="338" r:id="rId11"/>
    <p:sldId id="275" r:id="rId12"/>
    <p:sldId id="289" r:id="rId13"/>
    <p:sldId id="282" r:id="rId14"/>
    <p:sldId id="284" r:id="rId15"/>
    <p:sldId id="339" r:id="rId16"/>
    <p:sldId id="286" r:id="rId17"/>
    <p:sldId id="340" r:id="rId18"/>
    <p:sldId id="341" r:id="rId19"/>
    <p:sldId id="342" r:id="rId20"/>
    <p:sldId id="343" r:id="rId21"/>
    <p:sldId id="344" r:id="rId22"/>
    <p:sldId id="345" r:id="rId23"/>
    <p:sldId id="346" r:id="rId24"/>
    <p:sldId id="347" r:id="rId25"/>
    <p:sldId id="392" r:id="rId26"/>
    <p:sldId id="348" r:id="rId27"/>
    <p:sldId id="349" r:id="rId28"/>
    <p:sldId id="291" r:id="rId29"/>
    <p:sldId id="394" r:id="rId30"/>
    <p:sldId id="350" r:id="rId31"/>
    <p:sldId id="351" r:id="rId32"/>
    <p:sldId id="293" r:id="rId33"/>
    <p:sldId id="393" r:id="rId34"/>
    <p:sldId id="352" r:id="rId35"/>
    <p:sldId id="353" r:id="rId36"/>
    <p:sldId id="260" r:id="rId37"/>
    <p:sldId id="294" r:id="rId38"/>
    <p:sldId id="354" r:id="rId39"/>
    <p:sldId id="355" r:id="rId40"/>
    <p:sldId id="356" r:id="rId41"/>
    <p:sldId id="357" r:id="rId42"/>
    <p:sldId id="358" r:id="rId43"/>
    <p:sldId id="359" r:id="rId44"/>
    <p:sldId id="360" r:id="rId45"/>
    <p:sldId id="361" r:id="rId46"/>
    <p:sldId id="362" r:id="rId47"/>
    <p:sldId id="395" r:id="rId48"/>
    <p:sldId id="363" r:id="rId49"/>
    <p:sldId id="364" r:id="rId50"/>
    <p:sldId id="365" r:id="rId51"/>
    <p:sldId id="366" r:id="rId52"/>
    <p:sldId id="368" r:id="rId53"/>
    <p:sldId id="367" r:id="rId54"/>
    <p:sldId id="288" r:id="rId55"/>
    <p:sldId id="298" r:id="rId56"/>
    <p:sldId id="369" r:id="rId57"/>
    <p:sldId id="371" r:id="rId58"/>
    <p:sldId id="302" r:id="rId59"/>
    <p:sldId id="303" r:id="rId60"/>
    <p:sldId id="304" r:id="rId61"/>
    <p:sldId id="372" r:id="rId62"/>
    <p:sldId id="272" r:id="rId63"/>
    <p:sldId id="373" r:id="rId64"/>
    <p:sldId id="374" r:id="rId65"/>
    <p:sldId id="375" r:id="rId66"/>
    <p:sldId id="376" r:id="rId67"/>
    <p:sldId id="377" r:id="rId68"/>
    <p:sldId id="378" r:id="rId69"/>
    <p:sldId id="379" r:id="rId70"/>
    <p:sldId id="319" r:id="rId71"/>
    <p:sldId id="380" r:id="rId72"/>
    <p:sldId id="381" r:id="rId73"/>
    <p:sldId id="326" r:id="rId74"/>
    <p:sldId id="382" r:id="rId75"/>
    <p:sldId id="297" r:id="rId76"/>
    <p:sldId id="383" r:id="rId77"/>
    <p:sldId id="384" r:id="rId78"/>
    <p:sldId id="385" r:id="rId79"/>
    <p:sldId id="386" r:id="rId80"/>
    <p:sldId id="322" r:id="rId81"/>
    <p:sldId id="387" r:id="rId82"/>
    <p:sldId id="388" r:id="rId83"/>
    <p:sldId id="389" r:id="rId84"/>
    <p:sldId id="390" r:id="rId85"/>
    <p:sldId id="391" r:id="rId86"/>
    <p:sldId id="308" r:id="rId87"/>
    <p:sldId id="323" r:id="rId88"/>
    <p:sldId id="324" r:id="rId89"/>
    <p:sldId id="325" r:id="rId90"/>
    <p:sldId id="332"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62" d="100"/>
          <a:sy n="162" d="100"/>
        </p:scale>
        <p:origin x="100"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0BD-D584-434F-AAD4-64AC94939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D8BA291-0FF4-4D63-90D1-5C96E042A2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6363FB-78CA-47BD-BD94-AA12124F4D4E}"/>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5" name="Footer Placeholder 4">
            <a:extLst>
              <a:ext uri="{FF2B5EF4-FFF2-40B4-BE49-F238E27FC236}">
                <a16:creationId xmlns:a16="http://schemas.microsoft.com/office/drawing/2014/main" id="{E7303C29-CD6B-44DD-AC34-7FF622AF61E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0EEB8A-1C7F-4AC4-9B3B-BB73374D9879}"/>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9986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0649-0164-4353-9B0B-984723174A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98B6058-4141-4A56-A7B1-8F20434C9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98C6EF-540B-4607-9BEF-D9782847AB05}"/>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5" name="Footer Placeholder 4">
            <a:extLst>
              <a:ext uri="{FF2B5EF4-FFF2-40B4-BE49-F238E27FC236}">
                <a16:creationId xmlns:a16="http://schemas.microsoft.com/office/drawing/2014/main" id="{A6CDFAC1-58A1-4CE0-8A3A-19E4FC7264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E2B3A86-2C2B-44A9-92F0-0D5D5A211988}"/>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45302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7D759-9BE6-4CA8-AE45-539056E4D8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2C3F15-4629-40F4-8FE7-5455157C2E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69CCF1C-9221-45FA-8AEE-CC814F1A0B6C}"/>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5" name="Footer Placeholder 4">
            <a:extLst>
              <a:ext uri="{FF2B5EF4-FFF2-40B4-BE49-F238E27FC236}">
                <a16:creationId xmlns:a16="http://schemas.microsoft.com/office/drawing/2014/main" id="{9030140C-D272-40A2-A4D0-220201E759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2AE6E2-1327-40A4-8D27-2D03D6CABF65}"/>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184415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A4B42-B0F1-4F5C-BD8D-438022E3397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E3537D-8F81-4062-AA64-0F4B9B8D90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9AD259-3458-4CBB-8E1A-354DEDEFE6EE}"/>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5" name="Footer Placeholder 4">
            <a:extLst>
              <a:ext uri="{FF2B5EF4-FFF2-40B4-BE49-F238E27FC236}">
                <a16:creationId xmlns:a16="http://schemas.microsoft.com/office/drawing/2014/main" id="{BB773710-23E4-4295-85B7-DDCD6E7968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A44FC-4606-4578-AA1F-ADF6EC6768A2}"/>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050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057A-67A7-4D22-8D81-7C1E4DF6A2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E888713-5250-4FAF-93AA-4B97230E1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C09AD-E961-490F-BC93-12B56DC65E58}"/>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5" name="Footer Placeholder 4">
            <a:extLst>
              <a:ext uri="{FF2B5EF4-FFF2-40B4-BE49-F238E27FC236}">
                <a16:creationId xmlns:a16="http://schemas.microsoft.com/office/drawing/2014/main" id="{F80B75D5-78BB-4333-8367-F9F47BEB3C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96C4D8-B5B7-40CD-8818-F321F78F099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2808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5F8F-1665-47CF-B731-60C3DF0CA20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42DEA8D-3EF7-402C-8476-026EBF29A0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B9696C6-FE72-49AC-86F9-A3551048FF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D5D27CC-D775-45B3-8818-B88D16F93FEA}"/>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6" name="Footer Placeholder 5">
            <a:extLst>
              <a:ext uri="{FF2B5EF4-FFF2-40B4-BE49-F238E27FC236}">
                <a16:creationId xmlns:a16="http://schemas.microsoft.com/office/drawing/2014/main" id="{938F3AE0-BFC0-4B4D-AB05-C895D3CE24E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8545D2-C626-49F0-A5F5-2C978EE37B8B}"/>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9601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523A-866A-47CE-978F-5867F591D2A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507E10-A832-40C7-8772-CEF6522AFC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804BAE-42E7-4C0E-8D35-F7016FA4D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78C9648-8985-427D-A104-432E9B9A5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EA809-E510-4CB8-A401-C196DA9EBB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C11A99-9A1D-45BD-9710-29C243EC3431}"/>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8" name="Footer Placeholder 7">
            <a:extLst>
              <a:ext uri="{FF2B5EF4-FFF2-40B4-BE49-F238E27FC236}">
                <a16:creationId xmlns:a16="http://schemas.microsoft.com/office/drawing/2014/main" id="{41A4BA34-0ABC-4818-9F02-DF720825F4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206692-BCBD-47E1-8C9F-E953064A48A6}"/>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414573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22C30-0DE7-4632-918F-BC7EC338FE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9890E33-98D6-4D3D-BB3F-4791C16C877D}"/>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4" name="Footer Placeholder 3">
            <a:extLst>
              <a:ext uri="{FF2B5EF4-FFF2-40B4-BE49-F238E27FC236}">
                <a16:creationId xmlns:a16="http://schemas.microsoft.com/office/drawing/2014/main" id="{6C4DC191-0D49-40F3-AF01-ECC1EC99071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61C5585-3081-4D54-BCD2-AA91C127F420}"/>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339535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A7DC3C-AC86-45B1-95B2-7D6701750EAA}"/>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3" name="Footer Placeholder 2">
            <a:extLst>
              <a:ext uri="{FF2B5EF4-FFF2-40B4-BE49-F238E27FC236}">
                <a16:creationId xmlns:a16="http://schemas.microsoft.com/office/drawing/2014/main" id="{B7159D3C-0294-4C3D-BDF9-9D0B12BF08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B09EA01-6F8F-4D98-8F5F-DB89D0D83C31}"/>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96252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21E3-D485-4D7F-8ACD-7E427478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B9E8211-FBE6-4742-B123-482408CA8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DEDA1C9-F14F-4547-B790-9CAC2A2F1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31C8E-AA04-43B9-BBC3-5E00442B5FC3}"/>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6" name="Footer Placeholder 5">
            <a:extLst>
              <a:ext uri="{FF2B5EF4-FFF2-40B4-BE49-F238E27FC236}">
                <a16:creationId xmlns:a16="http://schemas.microsoft.com/office/drawing/2014/main" id="{0417AC31-023F-4FB7-916C-683433D327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E49127-6357-4104-8E8B-2EE871CADB9F}"/>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76200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27F6-C530-46FC-83F5-B5ABC4588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849B96-2009-440A-995D-7CE3754D26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2C2FEE-5ED1-40E4-82F0-B1D1E6F5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4A9F0-28AF-4494-A9AD-DDE85F893F81}"/>
              </a:ext>
            </a:extLst>
          </p:cNvPr>
          <p:cNvSpPr>
            <a:spLocks noGrp="1"/>
          </p:cNvSpPr>
          <p:nvPr>
            <p:ph type="dt" sz="half" idx="10"/>
          </p:nvPr>
        </p:nvSpPr>
        <p:spPr/>
        <p:txBody>
          <a:bodyPr/>
          <a:lstStyle/>
          <a:p>
            <a:fld id="{2553144C-E3B8-4B57-9048-1C22FF87EF6B}" type="datetimeFigureOut">
              <a:rPr lang="en-CA" smtClean="0"/>
              <a:t>2019-10-16</a:t>
            </a:fld>
            <a:endParaRPr lang="en-CA"/>
          </a:p>
        </p:txBody>
      </p:sp>
      <p:sp>
        <p:nvSpPr>
          <p:cNvPr id="6" name="Footer Placeholder 5">
            <a:extLst>
              <a:ext uri="{FF2B5EF4-FFF2-40B4-BE49-F238E27FC236}">
                <a16:creationId xmlns:a16="http://schemas.microsoft.com/office/drawing/2014/main" id="{99F81A47-1446-4111-A30F-96D7ABC66E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596957B-025F-443A-8A07-1B85C9A439EC}"/>
              </a:ext>
            </a:extLst>
          </p:cNvPr>
          <p:cNvSpPr>
            <a:spLocks noGrp="1"/>
          </p:cNvSpPr>
          <p:nvPr>
            <p:ph type="sldNum" sz="quarter" idx="12"/>
          </p:nvPr>
        </p:nvSpPr>
        <p:spPr/>
        <p:txBody>
          <a:bodyPr/>
          <a:lstStyle/>
          <a:p>
            <a:fld id="{D8FBD240-1C62-434C-9523-8632814D70F8}" type="slidenum">
              <a:rPr lang="en-CA" smtClean="0"/>
              <a:t>‹#›</a:t>
            </a:fld>
            <a:endParaRPr lang="en-CA"/>
          </a:p>
        </p:txBody>
      </p:sp>
    </p:spTree>
    <p:extLst>
      <p:ext uri="{BB962C8B-B14F-4D97-AF65-F5344CB8AC3E}">
        <p14:creationId xmlns:p14="http://schemas.microsoft.com/office/powerpoint/2010/main" val="20262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5262F-0677-422F-B03B-12B3B5DC7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61BA93A-527B-46C9-911F-79EF9C4A8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E2A1DA-2A8D-41C5-A358-BCE20C976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53144C-E3B8-4B57-9048-1C22FF87EF6B}" type="datetimeFigureOut">
              <a:rPr lang="en-CA" smtClean="0"/>
              <a:t>2019-10-16</a:t>
            </a:fld>
            <a:endParaRPr lang="en-CA"/>
          </a:p>
        </p:txBody>
      </p:sp>
      <p:sp>
        <p:nvSpPr>
          <p:cNvPr id="5" name="Footer Placeholder 4">
            <a:extLst>
              <a:ext uri="{FF2B5EF4-FFF2-40B4-BE49-F238E27FC236}">
                <a16:creationId xmlns:a16="http://schemas.microsoft.com/office/drawing/2014/main" id="{6AE56BD8-9052-4A54-A5D6-9B6359A17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1660D73-FA46-4E03-93F4-E0C2DC73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BD240-1C62-434C-9523-8632814D70F8}" type="slidenum">
              <a:rPr lang="en-CA" smtClean="0"/>
              <a:t>‹#›</a:t>
            </a:fld>
            <a:endParaRPr lang="en-CA"/>
          </a:p>
        </p:txBody>
      </p:sp>
    </p:spTree>
    <p:extLst>
      <p:ext uri="{BB962C8B-B14F-4D97-AF65-F5344CB8AC3E}">
        <p14:creationId xmlns:p14="http://schemas.microsoft.com/office/powerpoint/2010/main" val="61527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player.vimeo.com/video/192018785?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player.vimeo.com/video/145212352?app_id=12296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SESSION 2</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TORAH (Part 1)</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97808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94189"/>
            <a:ext cx="10681251" cy="1165566"/>
          </a:xfrm>
          <a:effectLst>
            <a:outerShdw blurRad="50800" dist="38100" dir="2700000" algn="tl" rotWithShape="0">
              <a:prstClr val="black">
                <a:alpha val="40000"/>
              </a:prstClr>
            </a:outerShdw>
          </a:effectLst>
        </p:spPr>
        <p:txBody>
          <a:bodyPr>
            <a:noAutofit/>
          </a:bodyPr>
          <a:lstStyle/>
          <a:p>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Where we are in today’s session</a:t>
            </a:r>
          </a:p>
        </p:txBody>
      </p:sp>
      <p:pic>
        <p:nvPicPr>
          <p:cNvPr id="5" name="Picture 4" descr="A close up of a logo&#10;&#10;Description automatically generated">
            <a:extLst>
              <a:ext uri="{FF2B5EF4-FFF2-40B4-BE49-F238E27FC236}">
                <a16:creationId xmlns:a16="http://schemas.microsoft.com/office/drawing/2014/main" id="{AC99D702-1021-461F-9FE6-DBFB91B8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22" y="1319897"/>
            <a:ext cx="1647949" cy="1694091"/>
          </a:xfrm>
          <a:prstGeom prst="rect">
            <a:avLst/>
          </a:prstGeom>
        </p:spPr>
      </p:pic>
      <p:sp>
        <p:nvSpPr>
          <p:cNvPr id="4" name="Subtitle 2">
            <a:extLst>
              <a:ext uri="{FF2B5EF4-FFF2-40B4-BE49-F238E27FC236}">
                <a16:creationId xmlns:a16="http://schemas.microsoft.com/office/drawing/2014/main" id="{80AB3AFF-5E5B-4677-9BD5-9FA8D441589D}"/>
              </a:ext>
            </a:extLst>
          </p:cNvPr>
          <p:cNvSpPr txBox="1">
            <a:spLocks/>
          </p:cNvSpPr>
          <p:nvPr/>
        </p:nvSpPr>
        <p:spPr>
          <a:xfrm>
            <a:off x="2706674" y="1706360"/>
            <a:ext cx="8572234" cy="191984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the beginning of Leviticus:</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God speaks to Moses </a:t>
            </a:r>
            <a:r>
              <a:rPr lang="en-CA" sz="36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FROM</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tent (cf. Lev. 1:1)</a:t>
            </a:r>
            <a:b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Subtitle 2">
            <a:extLst>
              <a:ext uri="{FF2B5EF4-FFF2-40B4-BE49-F238E27FC236}">
                <a16:creationId xmlns:a16="http://schemas.microsoft.com/office/drawing/2014/main" id="{8068A7E6-CD8C-4C71-AC19-4CA471E74977}"/>
              </a:ext>
            </a:extLst>
          </p:cNvPr>
          <p:cNvSpPr>
            <a:spLocks noGrp="1"/>
          </p:cNvSpPr>
          <p:nvPr>
            <p:ph type="subTitle" idx="1"/>
          </p:nvPr>
        </p:nvSpPr>
        <p:spPr>
          <a:xfrm>
            <a:off x="693218" y="4072810"/>
            <a:ext cx="10248348" cy="2205818"/>
          </a:xfrm>
          <a:effectLst>
            <a:outerShdw blurRad="50800" dist="38100" dir="2700000" algn="tl" rotWithShape="0">
              <a:prstClr val="black">
                <a:alpha val="40000"/>
              </a:prstClr>
            </a:outerShdw>
          </a:effectLst>
        </p:spPr>
        <p:txBody>
          <a:bodyPr>
            <a:noAutofit/>
          </a:bodyPr>
          <a:lstStyle/>
          <a:p>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Leviticus deals with how God graciously provides a way for people to live in His presence.</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It concerns how sinful Israel can approach and enter the presence of their Holy God. </a:t>
            </a:r>
          </a:p>
        </p:txBody>
      </p:sp>
    </p:spTree>
    <p:extLst>
      <p:ext uri="{BB962C8B-B14F-4D97-AF65-F5344CB8AC3E}">
        <p14:creationId xmlns:p14="http://schemas.microsoft.com/office/powerpoint/2010/main" val="340088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3092173"/>
            <a:ext cx="10588486" cy="2650436"/>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VIDEO</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Book of Leviticus</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(6:30)</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81D608E-0A9D-4197-BB9C-DA736423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5" y="974198"/>
            <a:ext cx="2128890" cy="1830845"/>
          </a:xfrm>
          <a:prstGeom prst="rect">
            <a:avLst/>
          </a:prstGeom>
        </p:spPr>
      </p:pic>
    </p:spTree>
    <p:extLst>
      <p:ext uri="{BB962C8B-B14F-4D97-AF65-F5344CB8AC3E}">
        <p14:creationId xmlns:p14="http://schemas.microsoft.com/office/powerpoint/2010/main" val="775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Book of Leviticus">
            <a:hlinkClick r:id="" action="ppaction://media"/>
            <a:extLst>
              <a:ext uri="{FF2B5EF4-FFF2-40B4-BE49-F238E27FC236}">
                <a16:creationId xmlns:a16="http://schemas.microsoft.com/office/drawing/2014/main" id="{D10A3AB6-BEDA-4779-B00F-6AF7FC50ECE8}"/>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8063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432905"/>
            <a:ext cx="10681251" cy="2192561"/>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1. THE TABERNACLE &amp; TEMPLE</a:t>
            </a:r>
          </a:p>
        </p:txBody>
      </p:sp>
      <p:pic>
        <p:nvPicPr>
          <p:cNvPr id="7" name="Picture 6" descr="A close up of a logo&#10;&#10;Description automatically generated">
            <a:extLst>
              <a:ext uri="{FF2B5EF4-FFF2-40B4-BE49-F238E27FC236}">
                <a16:creationId xmlns:a16="http://schemas.microsoft.com/office/drawing/2014/main" id="{687BD3E3-7C08-4C37-9936-2DDF4BC25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159" y="2753140"/>
            <a:ext cx="3163682" cy="3163682"/>
          </a:xfrm>
          <a:prstGeom prst="rect">
            <a:avLst/>
          </a:prstGeom>
        </p:spPr>
      </p:pic>
    </p:spTree>
    <p:extLst>
      <p:ext uri="{BB962C8B-B14F-4D97-AF65-F5344CB8AC3E}">
        <p14:creationId xmlns:p14="http://schemas.microsoft.com/office/powerpoint/2010/main" val="229325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3662BDC7-50C1-43F5-8157-839906C6A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82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it board&#10;&#10;Description automatically generated">
            <a:extLst>
              <a:ext uri="{FF2B5EF4-FFF2-40B4-BE49-F238E27FC236}">
                <a16:creationId xmlns:a16="http://schemas.microsoft.com/office/drawing/2014/main" id="{CACE2A4F-7B50-4141-926B-BE785DDBC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939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Israel’s holy space was meant to communicate God’s perfection to them.</a:t>
            </a:r>
          </a:p>
          <a:p>
            <a:pPr>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It said to them that as you moved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further</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away from God - you moved further away from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perfection</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1. THE TABERNACLE &amp; TEMPLE</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Tree>
    <p:extLst>
      <p:ext uri="{BB962C8B-B14F-4D97-AF65-F5344CB8AC3E}">
        <p14:creationId xmlns:p14="http://schemas.microsoft.com/office/powerpoint/2010/main" val="2617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spcAft>
                <a:spcPts val="1800"/>
              </a:spcAft>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tabernacle itself is a sort of replica of the law - God’s word given to them on 2 tablets of stone containing the 10 commandments. Many of the measurements are factors of 2, 5 and 10.</a:t>
            </a:r>
          </a:p>
          <a:p>
            <a:pPr>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word</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sets the pattern for His worship.</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1. THE TABERNACLE &amp; TEMPLE</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Tree>
    <p:extLst>
      <p:ext uri="{BB962C8B-B14F-4D97-AF65-F5344CB8AC3E}">
        <p14:creationId xmlns:p14="http://schemas.microsoft.com/office/powerpoint/2010/main" val="33071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CONTRASTS WITH OTHER ANE TEMPLES</a:t>
            </a:r>
          </a:p>
          <a:p>
            <a:pPr marL="457200" lvl="0" indent="-457200" algn="l">
              <a:spcAft>
                <a:spcPts val="1800"/>
              </a:spcAft>
              <a:buFont typeface="Arial" panose="020B0604020202020204" pitchFamily="34" charset="0"/>
              <a:buChar char="•"/>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Pagan temples had an image (idol) of the god – Israel’s temple had no image. (cf. Ex. 33:20)</a:t>
            </a:r>
          </a:p>
          <a:p>
            <a:pPr marL="457200" lvl="0" indent="-457200" algn="l">
              <a:spcAft>
                <a:spcPts val="1800"/>
              </a:spcAft>
              <a:buFont typeface="Arial" panose="020B0604020202020204" pitchFamily="34" charset="0"/>
              <a:buChar char="•"/>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Pagan worship served and fed the god through sacrifices and rituals to earn the god’s favour – Israel’s God came to serve and provide for them out of His own favour. (cf. Acts 17:25)</a:t>
            </a:r>
          </a:p>
          <a:p>
            <a:pPr>
              <a:spcAft>
                <a:spcPts val="1800"/>
              </a:spcAft>
            </a:pP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1. THE TABERNACLE &amp; TEMPLE</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Tree>
    <p:extLst>
      <p:ext uri="{BB962C8B-B14F-4D97-AF65-F5344CB8AC3E}">
        <p14:creationId xmlns:p14="http://schemas.microsoft.com/office/powerpoint/2010/main" val="295622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lvl="0">
              <a:spcAft>
                <a:spcPts val="1800"/>
              </a:spcAft>
            </a:pPr>
            <a:r>
              <a:rPr lang="en-CA" sz="3600" dirty="0">
                <a:solidFill>
                  <a:prstClr val="white"/>
                </a:solidFill>
                <a:latin typeface="Open Sans" panose="020B0606030504020204" pitchFamily="34" charset="0"/>
                <a:ea typeface="Open Sans" panose="020B0606030504020204" pitchFamily="34" charset="0"/>
                <a:cs typeface="Open Sans" panose="020B0606030504020204" pitchFamily="34" charset="0"/>
              </a:rPr>
              <a:t>In pictorial form, God was saying, as it were, “Look at My provisions for you. This is how I redeem you and bring you to My presence. But look again, and you will see that it is all an earthly symbol of something better. Do not rely on it as if it were the end. Trust Me to save you fully when I fully accomplish My plans.”</a:t>
            </a:r>
          </a:p>
          <a:p>
            <a:pPr lvl="0">
              <a:spcAft>
                <a:spcPts val="1800"/>
              </a:spcAft>
            </a:pPr>
            <a:r>
              <a:rPr lang="en-CA" sz="2000" dirty="0">
                <a:solidFill>
                  <a:prstClr val="white"/>
                </a:solidFill>
                <a:latin typeface="Open Sans" panose="020B0606030504020204" pitchFamily="34" charset="0"/>
                <a:ea typeface="Open Sans" panose="020B0606030504020204" pitchFamily="34" charset="0"/>
                <a:cs typeface="Open Sans" panose="020B0606030504020204" pitchFamily="34" charset="0"/>
              </a:rPr>
              <a:t>(Vern Poythress, The Shadow of Christ in the Law of Moses, 11)</a:t>
            </a:r>
            <a:endParaRPr lang="en-CA"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TABERNACLE’S FORESHADOW</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Tree>
    <p:extLst>
      <p:ext uri="{BB962C8B-B14F-4D97-AF65-F5344CB8AC3E}">
        <p14:creationId xmlns:p14="http://schemas.microsoft.com/office/powerpoint/2010/main" val="360765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667521" y="187143"/>
            <a:ext cx="10588486" cy="903857"/>
          </a:xfrm>
          <a:effectLst>
            <a:outerShdw blurRad="50800" dist="38100" dir="2700000" algn="tl" rotWithShape="0">
              <a:prstClr val="black">
                <a:alpha val="40000"/>
              </a:prstClr>
            </a:outerShdw>
          </a:effectLst>
        </p:spPr>
        <p:txBody>
          <a:bodyPr>
            <a:normAutofit/>
          </a:bodyPr>
          <a:lstStyle/>
          <a:p>
            <a:pPr algn="l"/>
            <a:r>
              <a:rPr lang="en-CA" sz="4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CLASS SESSIONS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569047" y="1196742"/>
            <a:ext cx="10860715" cy="5474114"/>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Here are the 8 sessions we’ll be going through in this class:</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PENTATEUCH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The Patriarchs, Sinai Covenant &amp; Decalogue</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TORAH (Part 1)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Tabernacle, Sacrifices, Priests, Feasts and OT Worship</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TORAH (Part 2)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Law &amp; Covenant, Promised Land and Foreshadowing</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PROPHETS &amp; WRITINGS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OT Prophets, Psalms &amp; Wisdom Literature</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GOSPELS</a:t>
            </a:r>
            <a:r>
              <a:rPr lang="en-CA"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Matthew, Mark, Luke &amp; John</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EARLY CHURCH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Acts &amp; Galatians</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PAULINE LETTERS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The rest of the letters of Paul</a:t>
            </a:r>
          </a:p>
          <a:p>
            <a:pPr marL="514350" indent="-514350" algn="l">
              <a:buFont typeface="+mj-lt"/>
              <a:buAutoNum type="arabicPeriod"/>
            </a:pPr>
            <a:r>
              <a:rPr lang="en-CA"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GENERAL EPISTLES </a:t>
            </a:r>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 The rest of the NT letters</a:t>
            </a:r>
          </a:p>
        </p:txBody>
      </p:sp>
    </p:spTree>
    <p:extLst>
      <p:ext uri="{BB962C8B-B14F-4D97-AF65-F5344CB8AC3E}">
        <p14:creationId xmlns:p14="http://schemas.microsoft.com/office/powerpoint/2010/main" val="45207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TABERNACLE’S FORESHADOW</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 GOD IS KING</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tabernacle (and later the temple) was set up as an earthly mirror of God’s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throne-room</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p>
          <a:p>
            <a:pPr lvl="0" algn="l">
              <a:spcAft>
                <a:spcPts val="1800"/>
              </a:spcAft>
            </a:pPr>
            <a:endPar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There were symbols of God’s rule over His creation and people.</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3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765286"/>
            <a:ext cx="10248348" cy="3513341"/>
          </a:xfrm>
          <a:effectLst>
            <a:outerShdw blurRad="50800" dist="38100" dir="2700000" algn="tl" rotWithShape="0">
              <a:prstClr val="black">
                <a:alpha val="40000"/>
              </a:prstClr>
            </a:outerShdw>
          </a:effectLst>
        </p:spPr>
        <p:txBody>
          <a:bodyPr>
            <a:noAutofit/>
          </a:body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tabernacle is a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renewed version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of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Garden of Eden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But curtains with cherubim on them still bar the way into God’s presence, just as cherubim barred the way into the original Garden of Eden after the Fall (Gen. 3:24)” </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(Vern Poythress, The Shadow of Christ in the Law of Moses, </a:t>
            </a:r>
            <a:r>
              <a:rPr lang="en-CA"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pg</a:t>
            </a: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19)</a:t>
            </a:r>
          </a:p>
        </p:txBody>
      </p:sp>
      <p:pic>
        <p:nvPicPr>
          <p:cNvPr id="4" name="Picture 3" descr="A close up of a logo&#10;&#10;Description automatically generated">
            <a:extLst>
              <a:ext uri="{FF2B5EF4-FFF2-40B4-BE49-F238E27FC236}">
                <a16:creationId xmlns:a16="http://schemas.microsoft.com/office/drawing/2014/main" id="{44033F90-A645-4719-BD39-EBAEF986F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310" y="851248"/>
            <a:ext cx="1465264" cy="1465264"/>
          </a:xfrm>
          <a:prstGeom prst="rect">
            <a:avLst/>
          </a:prstGeom>
        </p:spPr>
      </p:pic>
    </p:spTree>
    <p:extLst>
      <p:ext uri="{BB962C8B-B14F-4D97-AF65-F5344CB8AC3E}">
        <p14:creationId xmlns:p14="http://schemas.microsoft.com/office/powerpoint/2010/main" val="20125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TABERNACLE’S FORESHADOW</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 GOD DWELLS WITH US</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God was telling them through the tent of meeting - the tabernacle - that He was majestic and beautiful, but also that He was not just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far off </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in heaven, but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dwelt</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 among them. </a:t>
            </a:r>
          </a:p>
          <a:p>
            <a:pPr lvl="0" algn="l">
              <a:spcAft>
                <a:spcPts val="1800"/>
              </a:spcAft>
            </a:pPr>
            <a:endPar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lvl="0" algn="l">
              <a:spcAft>
                <a:spcPts val="1800"/>
              </a:spcAft>
            </a:pPr>
            <a:r>
              <a:rPr lang="en-CA" dirty="0">
                <a:solidFill>
                  <a:prstClr val="white"/>
                </a:solidFill>
                <a:latin typeface="Open Sans" panose="020B0606030504020204" pitchFamily="34" charset="0"/>
                <a:ea typeface="Open Sans" panose="020B0606030504020204" pitchFamily="34" charset="0"/>
                <a:cs typeface="Open Sans" panose="020B0606030504020204" pitchFamily="34" charset="0"/>
              </a:rPr>
              <a:t>Unlike the pagan temples which were often built far off or high up on a mountain, this God dwelt with and among His people.</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708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TABERNACLE’S FORESHADOW</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 GOD’S INACCESSIBILITY AND HOLINESS</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It emphasized the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separation</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 of a Holy God and sinful people.</a:t>
            </a:r>
          </a:p>
        </p:txBody>
      </p:sp>
    </p:spTree>
    <p:extLst>
      <p:ext uri="{BB962C8B-B14F-4D97-AF65-F5344CB8AC3E}">
        <p14:creationId xmlns:p14="http://schemas.microsoft.com/office/powerpoint/2010/main" val="85286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46631F-E33A-485D-B479-FC4BFE849C69}"/>
              </a:ext>
            </a:extLst>
          </p:cNvPr>
          <p:cNvSpPr>
            <a:spLocks noGrp="1"/>
          </p:cNvSpPr>
          <p:nvPr>
            <p:ph type="ctrTitle"/>
          </p:nvPr>
        </p:nvSpPr>
        <p:spPr>
          <a:xfrm>
            <a:off x="1789043" y="278295"/>
            <a:ext cx="9510644" cy="865809"/>
          </a:xfrm>
          <a:effectLst>
            <a:outerShdw blurRad="50800" dist="38100" dir="2700000" algn="tl" rotWithShape="0">
              <a:prstClr val="black">
                <a:alpha val="40000"/>
              </a:prstClr>
            </a:outerShdw>
          </a:effectLst>
        </p:spPr>
        <p:txBody>
          <a:bodyPr>
            <a:noAutofit/>
          </a:bodyPr>
          <a:lstStyle/>
          <a:p>
            <a:pPr algn="l"/>
            <a:r>
              <a:rPr lang="en-CA" sz="4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TABERNACLE’S FORESHADOW</a:t>
            </a:r>
          </a:p>
        </p:txBody>
      </p:sp>
      <p:pic>
        <p:nvPicPr>
          <p:cNvPr id="8" name="Picture 7" descr="A close up of a logo&#10;&#10;Description automatically generated">
            <a:extLst>
              <a:ext uri="{FF2B5EF4-FFF2-40B4-BE49-F238E27FC236}">
                <a16:creationId xmlns:a16="http://schemas.microsoft.com/office/drawing/2014/main" id="{B3BC9C1A-125D-4D09-A492-E78EF3E0F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67" y="217557"/>
            <a:ext cx="1041400" cy="1041400"/>
          </a:xfrm>
          <a:prstGeom prst="rect">
            <a:avLst/>
          </a:prstGeom>
        </p:spPr>
      </p:pic>
      <p:sp>
        <p:nvSpPr>
          <p:cNvPr id="9" name="Subtitle 2">
            <a:extLst>
              <a:ext uri="{FF2B5EF4-FFF2-40B4-BE49-F238E27FC236}">
                <a16:creationId xmlns:a16="http://schemas.microsoft.com/office/drawing/2014/main" id="{79D279E7-CCF6-44A7-A09E-4AD1C2988743}"/>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 GOD’S SALVATION</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The tabernacle was a visual and experiential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parable</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 to the Israelites, reminding them of God’s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salvation</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99902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3662BDC7-50C1-43F5-8157-839906C6A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2">
            <a:extLst>
              <a:ext uri="{FF2B5EF4-FFF2-40B4-BE49-F238E27FC236}">
                <a16:creationId xmlns:a16="http://schemas.microsoft.com/office/drawing/2014/main" id="{9B203C9C-5F3B-4678-B022-CE0B358E71C8}"/>
              </a:ext>
            </a:extLst>
          </p:cNvPr>
          <p:cNvSpPr>
            <a:spLocks noGrp="1"/>
          </p:cNvSpPr>
          <p:nvPr>
            <p:ph type="subTitle" idx="1"/>
          </p:nvPr>
        </p:nvSpPr>
        <p:spPr>
          <a:xfrm>
            <a:off x="429207" y="4089291"/>
            <a:ext cx="2973303" cy="2395951"/>
          </a:xfrm>
          <a:effectLst>
            <a:outerShdw blurRad="50800" dist="38100" dir="2700000" algn="tl" rotWithShape="0">
              <a:prstClr val="black">
                <a:alpha val="40000"/>
              </a:prstClr>
            </a:outerShdw>
          </a:effectLst>
        </p:spPr>
        <p:txBody>
          <a:bodyPr>
            <a:noAutofit/>
          </a:bodyPr>
          <a:lstStyle/>
          <a:p>
            <a:pPr algn="l">
              <a:spcAft>
                <a:spcPts val="1800"/>
              </a:spcAft>
            </a:pP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MOVING THROUGH THE STORY OF GOD’S SALVATION</a:t>
            </a:r>
            <a:endPar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872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432906"/>
            <a:ext cx="10681251" cy="1705112"/>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2. SACRIFICES</a:t>
            </a:r>
          </a:p>
        </p:txBody>
      </p:sp>
      <p:pic>
        <p:nvPicPr>
          <p:cNvPr id="4" name="Picture 3" descr="A close up of a logo&#10;&#10;Description automatically generated">
            <a:extLst>
              <a:ext uri="{FF2B5EF4-FFF2-40B4-BE49-F238E27FC236}">
                <a16:creationId xmlns:a16="http://schemas.microsoft.com/office/drawing/2014/main" id="{9C5762F7-F292-4197-B303-F6A86D1AE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928" y="2407478"/>
            <a:ext cx="3306143" cy="3306143"/>
          </a:xfrm>
          <a:prstGeom prst="rect">
            <a:avLst/>
          </a:prstGeom>
        </p:spPr>
      </p:pic>
    </p:spTree>
    <p:extLst>
      <p:ext uri="{BB962C8B-B14F-4D97-AF65-F5344CB8AC3E}">
        <p14:creationId xmlns:p14="http://schemas.microsoft.com/office/powerpoint/2010/main" val="5799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1334052"/>
            <a:ext cx="10248348" cy="4944576"/>
          </a:xfrm>
          <a:effectLst>
            <a:outerShdw blurRad="50800" dist="38100" dir="2700000" algn="tl" rotWithShape="0">
              <a:prstClr val="black">
                <a:alpha val="40000"/>
              </a:prstClr>
            </a:outerShdw>
          </a:effectLst>
        </p:spPr>
        <p:txBody>
          <a:bodyPr>
            <a:noAutofit/>
          </a:body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“Sacrifice in the Bible, however, is the bloody reality of a bellowing animal being butchered on an altar. Imagine the sensory overload of this experience—the violent resistance of the animal, the spurting of blood, the feel of pulling the animal apart, the smell of its burning flesh and bones. Imagine the emotional and spiritual impact of offering this sacrifice, knowing that it was your sin that made this death necessary. And imagine the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frustration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in knowing that you’ll be back tomorrow or next week </a:t>
            </a:r>
            <a:r>
              <a:rPr lang="en-CA" sz="3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because you will sin again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(Nancy Guthrie)</a:t>
            </a:r>
          </a:p>
        </p:txBody>
      </p:sp>
      <p:pic>
        <p:nvPicPr>
          <p:cNvPr id="5" name="Picture 4" descr="A close up of a logo&#10;&#10;Description automatically generated">
            <a:extLst>
              <a:ext uri="{FF2B5EF4-FFF2-40B4-BE49-F238E27FC236}">
                <a16:creationId xmlns:a16="http://schemas.microsoft.com/office/drawing/2014/main" id="{88EAAF99-648B-4167-9E33-B618AF827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321" y="282714"/>
            <a:ext cx="967408" cy="967408"/>
          </a:xfrm>
          <a:prstGeom prst="rect">
            <a:avLst/>
          </a:prstGeom>
        </p:spPr>
      </p:pic>
    </p:spTree>
    <p:extLst>
      <p:ext uri="{BB962C8B-B14F-4D97-AF65-F5344CB8AC3E}">
        <p14:creationId xmlns:p14="http://schemas.microsoft.com/office/powerpoint/2010/main" val="34271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6"/>
            <a:ext cx="9510644" cy="1104349"/>
          </a:xfrm>
          <a:effectLst>
            <a:outerShdw blurRad="50800" dist="38100" dir="2700000" algn="tl" rotWithShape="0">
              <a:prstClr val="black">
                <a:alpha val="40000"/>
              </a:prstClr>
            </a:outerShdw>
          </a:effectLst>
        </p:spPr>
        <p:txBody>
          <a:bodyPr>
            <a:no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2. SACRIFICES</a:t>
            </a:r>
          </a:p>
        </p:txBody>
      </p:sp>
      <p:pic>
        <p:nvPicPr>
          <p:cNvPr id="6" name="Picture 5" descr="A close up of a logo&#10;&#10;Description automatically generated">
            <a:extLst>
              <a:ext uri="{FF2B5EF4-FFF2-40B4-BE49-F238E27FC236}">
                <a16:creationId xmlns:a16="http://schemas.microsoft.com/office/drawing/2014/main" id="{06280BFA-FBA2-4A19-90F4-BC9719235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
        <p:nvSpPr>
          <p:cNvPr id="9" name="Subtitle 2">
            <a:extLst>
              <a:ext uri="{FF2B5EF4-FFF2-40B4-BE49-F238E27FC236}">
                <a16:creationId xmlns:a16="http://schemas.microsoft.com/office/drawing/2014/main" id="{79D062EA-338F-4145-B9CD-546D384ABAF2}"/>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spcAft>
                <a:spcPts val="1800"/>
              </a:spcAft>
            </a:pP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Who here has been confused by OT sacrifices?</a:t>
            </a:r>
          </a:p>
        </p:txBody>
      </p:sp>
    </p:spTree>
    <p:extLst>
      <p:ext uri="{BB962C8B-B14F-4D97-AF65-F5344CB8AC3E}">
        <p14:creationId xmlns:p14="http://schemas.microsoft.com/office/powerpoint/2010/main" val="227009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6"/>
            <a:ext cx="9510644" cy="1104349"/>
          </a:xfrm>
          <a:effectLst>
            <a:outerShdw blurRad="50800" dist="38100" dir="2700000" algn="tl" rotWithShape="0">
              <a:prstClr val="black">
                <a:alpha val="40000"/>
              </a:prstClr>
            </a:outerShdw>
          </a:effectLst>
        </p:spPr>
        <p:txBody>
          <a:bodyPr>
            <a:no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2. SACRIFICES</a:t>
            </a:r>
          </a:p>
        </p:txBody>
      </p:sp>
      <p:pic>
        <p:nvPicPr>
          <p:cNvPr id="6" name="Picture 5" descr="A close up of a logo&#10;&#10;Description automatically generated">
            <a:extLst>
              <a:ext uri="{FF2B5EF4-FFF2-40B4-BE49-F238E27FC236}">
                <a16:creationId xmlns:a16="http://schemas.microsoft.com/office/drawing/2014/main" id="{06280BFA-FBA2-4A19-90F4-BC9719235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
        <p:nvSpPr>
          <p:cNvPr id="9" name="Subtitle 2">
            <a:extLst>
              <a:ext uri="{FF2B5EF4-FFF2-40B4-BE49-F238E27FC236}">
                <a16:creationId xmlns:a16="http://schemas.microsoft.com/office/drawing/2014/main" id="{79D062EA-338F-4145-B9CD-546D384ABAF2}"/>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 we need to know about sacrifices in the OT?</a:t>
            </a:r>
          </a:p>
        </p:txBody>
      </p:sp>
    </p:spTree>
    <p:extLst>
      <p:ext uri="{BB962C8B-B14F-4D97-AF65-F5344CB8AC3E}">
        <p14:creationId xmlns:p14="http://schemas.microsoft.com/office/powerpoint/2010/main" val="84240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GOALS</a:t>
            </a:r>
          </a:p>
        </p:txBody>
      </p:sp>
      <p:sp>
        <p:nvSpPr>
          <p:cNvPr id="6" name="Subtitle 2">
            <a:extLst>
              <a:ext uri="{FF2B5EF4-FFF2-40B4-BE49-F238E27FC236}">
                <a16:creationId xmlns:a16="http://schemas.microsoft.com/office/drawing/2014/main" id="{685CCA2B-89B4-4E45-A34B-C142E656DACC}"/>
              </a:ext>
            </a:extLst>
          </p:cNvPr>
          <p:cNvSpPr>
            <a:spLocks noGrp="1"/>
          </p:cNvSpPr>
          <p:nvPr>
            <p:ph type="subTitle" idx="1"/>
          </p:nvPr>
        </p:nvSpPr>
        <p:spPr>
          <a:xfrm>
            <a:off x="856974" y="1707927"/>
            <a:ext cx="10248348" cy="2054851"/>
          </a:xfrm>
          <a:effectLst>
            <a:outerShdw blurRad="50800" dist="38100" dir="2700000" algn="tl" rotWithShape="0">
              <a:prstClr val="black">
                <a:alpha val="40000"/>
              </a:prstClr>
            </a:outerShdw>
          </a:effectLst>
        </p:spPr>
        <p:txBody>
          <a:bodyPr>
            <a:noAutofit/>
          </a:bodyPr>
          <a:lstStyle/>
          <a:p>
            <a:r>
              <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CLASS</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understand how the Law of Moses points to Christ and how it is relevant to us today.</a:t>
            </a:r>
          </a:p>
        </p:txBody>
      </p:sp>
    </p:spTree>
    <p:extLst>
      <p:ext uri="{BB962C8B-B14F-4D97-AF65-F5344CB8AC3E}">
        <p14:creationId xmlns:p14="http://schemas.microsoft.com/office/powerpoint/2010/main" val="1409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6"/>
            <a:ext cx="9510644" cy="1104349"/>
          </a:xfrm>
          <a:effectLst>
            <a:outerShdw blurRad="50800" dist="38100" dir="2700000" algn="tl" rotWithShape="0">
              <a:prstClr val="black">
                <a:alpha val="40000"/>
              </a:prstClr>
            </a:outerShdw>
          </a:effectLst>
        </p:spPr>
        <p:txBody>
          <a:bodyPr>
            <a:no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2. SACRIFICES</a:t>
            </a:r>
          </a:p>
        </p:txBody>
      </p:sp>
      <p:pic>
        <p:nvPicPr>
          <p:cNvPr id="6" name="Picture 5" descr="A close up of a logo&#10;&#10;Description automatically generated">
            <a:extLst>
              <a:ext uri="{FF2B5EF4-FFF2-40B4-BE49-F238E27FC236}">
                <a16:creationId xmlns:a16="http://schemas.microsoft.com/office/drawing/2014/main" id="{06280BFA-FBA2-4A19-90F4-BC9719235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
        <p:nvSpPr>
          <p:cNvPr id="9" name="Subtitle 2">
            <a:extLst>
              <a:ext uri="{FF2B5EF4-FFF2-40B4-BE49-F238E27FC236}">
                <a16:creationId xmlns:a16="http://schemas.microsoft.com/office/drawing/2014/main" id="{79D062EA-338F-4145-B9CD-546D384ABAF2}"/>
              </a:ext>
            </a:extLst>
          </p:cNvPr>
          <p:cNvSpPr>
            <a:spLocks noGrp="1"/>
          </p:cNvSpPr>
          <p:nvPr>
            <p:ph type="subTitle" idx="1"/>
          </p:nvPr>
        </p:nvSpPr>
        <p:spPr>
          <a:xfrm>
            <a:off x="853049" y="2023165"/>
            <a:ext cx="10248348" cy="4501322"/>
          </a:xfrm>
          <a:effectLst>
            <a:outerShdw blurRad="50800" dist="38100" dir="2700000" algn="tl" rotWithShape="0">
              <a:prstClr val="black">
                <a:alpha val="40000"/>
              </a:prstClr>
            </a:outerShdw>
          </a:effectLst>
        </p:spPr>
        <p:txBody>
          <a:bodyPr>
            <a:noAutofit/>
          </a:bodyPr>
          <a:lstStyle/>
          <a:p>
            <a:pPr algn="l">
              <a:spcAft>
                <a:spcPts val="1800"/>
              </a:spcAft>
            </a:pP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Why do we need to know about sacrifices in the OT?</a:t>
            </a:r>
          </a:p>
          <a:p>
            <a:pPr lvl="0" algn="l">
              <a:spcAft>
                <a:spcPts val="1800"/>
              </a:spcAft>
            </a:pP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We should do so because they help us to understand how the work of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Christ</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 saves us from our sin since each sacrifice points to a different aspect of Christ’s </a:t>
            </a:r>
            <a:r>
              <a:rPr lang="en-CA" sz="28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sacrifice</a:t>
            </a:r>
            <a:r>
              <a:rPr lang="en-CA" sz="2800" dirty="0">
                <a:solidFill>
                  <a:prstClr val="white"/>
                </a:solidFill>
                <a:latin typeface="Open Sans" panose="020B0606030504020204" pitchFamily="34" charset="0"/>
                <a:ea typeface="Open Sans" panose="020B0606030504020204" pitchFamily="34" charset="0"/>
                <a:cs typeface="Open Sans" panose="020B0606030504020204" pitchFamily="34" charset="0"/>
              </a:rPr>
              <a:t> of himself.</a:t>
            </a:r>
          </a:p>
        </p:txBody>
      </p:sp>
    </p:spTree>
    <p:extLst>
      <p:ext uri="{BB962C8B-B14F-4D97-AF65-F5344CB8AC3E}">
        <p14:creationId xmlns:p14="http://schemas.microsoft.com/office/powerpoint/2010/main" val="7586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594070"/>
            <a:ext cx="10248348" cy="3684557"/>
          </a:xfrm>
          <a:effectLst>
            <a:outerShdw blurRad="50800" dist="38100" dir="2700000" algn="tl" rotWithShape="0">
              <a:prstClr val="black">
                <a:alpha val="40000"/>
              </a:prstClr>
            </a:outerShdw>
          </a:effectLst>
        </p:spPr>
        <p:txBody>
          <a:bodyPr>
            <a:noAutofit/>
          </a:bodyPr>
          <a:lstStyle/>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Different to pagan sacrifices</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Israel had no commandments for human sacrifice, unlike </a:t>
            </a:r>
            <a:r>
              <a:rPr lang="en-CA" sz="3200" b="1" dirty="0" err="1">
                <a:solidFill>
                  <a:schemeClr val="accent4"/>
                </a:solidFill>
                <a:latin typeface="Open Sans" panose="020B0606030504020204" pitchFamily="34" charset="0"/>
                <a:ea typeface="Open Sans" panose="020B0606030504020204" pitchFamily="34" charset="0"/>
                <a:cs typeface="Open Sans" panose="020B0606030504020204" pitchFamily="34" charset="0"/>
              </a:rPr>
              <a:t>Molech</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and other pagan gods.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sacrificial system for Israel was a gracious gift of God to show them His provision for dealing with their sins.</a:t>
            </a:r>
            <a:endPar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88EAAF99-648B-4167-9E33-B618AF827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500" y="514256"/>
            <a:ext cx="1793327" cy="1793327"/>
          </a:xfrm>
          <a:prstGeom prst="rect">
            <a:avLst/>
          </a:prstGeom>
        </p:spPr>
      </p:pic>
    </p:spTree>
    <p:extLst>
      <p:ext uri="{BB962C8B-B14F-4D97-AF65-F5344CB8AC3E}">
        <p14:creationId xmlns:p14="http://schemas.microsoft.com/office/powerpoint/2010/main" val="31170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00760E-78B2-49CB-9269-1C1B2186A762}"/>
              </a:ext>
            </a:extLst>
          </p:cNvPr>
          <p:cNvSpPr>
            <a:spLocks noGrp="1"/>
          </p:cNvSpPr>
          <p:nvPr>
            <p:ph type="ctrTitle"/>
          </p:nvPr>
        </p:nvSpPr>
        <p:spPr>
          <a:xfrm>
            <a:off x="1141507" y="351345"/>
            <a:ext cx="9510644" cy="1104349"/>
          </a:xfrm>
          <a:effectLst>
            <a:outerShdw blurRad="50800" dist="38100" dir="2700000" algn="tl" rotWithShape="0">
              <a:prstClr val="black">
                <a:alpha val="40000"/>
              </a:prstClr>
            </a:outerShdw>
          </a:effectLst>
        </p:spPr>
        <p:txBody>
          <a:bodyPr>
            <a:noAutofit/>
          </a:bodyPr>
          <a:lstStyle/>
          <a:p>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ATONEMENT</a:t>
            </a:r>
          </a:p>
        </p:txBody>
      </p:sp>
    </p:spTree>
    <p:extLst>
      <p:ext uri="{BB962C8B-B14F-4D97-AF65-F5344CB8AC3E}">
        <p14:creationId xmlns:p14="http://schemas.microsoft.com/office/powerpoint/2010/main" val="40621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77782"/>
            <a:ext cx="10248348" cy="4791239"/>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act by which God and man are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brought together</a:t>
            </a:r>
            <a:r>
              <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in personal relationship. The term is derived from Anglo-Saxon words meaning “making at one,” hence “at-one-</a:t>
            </a:r>
            <a:r>
              <a:rPr lang="en-CA"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ment</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It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presupposes a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separation</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or alienation that needs to be overcome if human beings are to know God and have fellowship with him.” </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(Baker Encyclopedia of the Bible, p.231)</a:t>
            </a:r>
          </a:p>
        </p:txBody>
      </p:sp>
      <p:sp>
        <p:nvSpPr>
          <p:cNvPr id="4" name="Title 1">
            <a:extLst>
              <a:ext uri="{FF2B5EF4-FFF2-40B4-BE49-F238E27FC236}">
                <a16:creationId xmlns:a16="http://schemas.microsoft.com/office/drawing/2014/main" id="{FC00760E-78B2-49CB-9269-1C1B2186A762}"/>
              </a:ext>
            </a:extLst>
          </p:cNvPr>
          <p:cNvSpPr>
            <a:spLocks noGrp="1"/>
          </p:cNvSpPr>
          <p:nvPr>
            <p:ph type="ctrTitle"/>
          </p:nvPr>
        </p:nvSpPr>
        <p:spPr>
          <a:xfrm>
            <a:off x="1141507" y="351345"/>
            <a:ext cx="9510644" cy="1104349"/>
          </a:xfrm>
          <a:effectLst>
            <a:outerShdw blurRad="50800" dist="38100" dir="2700000" algn="tl" rotWithShape="0">
              <a:prstClr val="black">
                <a:alpha val="40000"/>
              </a:prstClr>
            </a:outerShdw>
          </a:effectLst>
        </p:spPr>
        <p:txBody>
          <a:bodyPr>
            <a:noAutofit/>
          </a:bodyPr>
          <a:lstStyle/>
          <a:p>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ATONEMENT</a:t>
            </a:r>
          </a:p>
        </p:txBody>
      </p:sp>
    </p:spTree>
    <p:extLst>
      <p:ext uri="{BB962C8B-B14F-4D97-AF65-F5344CB8AC3E}">
        <p14:creationId xmlns:p14="http://schemas.microsoft.com/office/powerpoint/2010/main" val="157980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295811"/>
            <a:ext cx="10248348" cy="4273210"/>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biblical concept of atonement cannot be understood except in the context of the </a:t>
            </a:r>
            <a:r>
              <a:rPr lang="en-CA" sz="3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wrath</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God against sin</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(Holman Illustrated Bible Dictionary, p.139)</a:t>
            </a:r>
          </a:p>
        </p:txBody>
      </p:sp>
      <p:sp>
        <p:nvSpPr>
          <p:cNvPr id="4" name="Title 1">
            <a:extLst>
              <a:ext uri="{FF2B5EF4-FFF2-40B4-BE49-F238E27FC236}">
                <a16:creationId xmlns:a16="http://schemas.microsoft.com/office/drawing/2014/main" id="{FC00760E-78B2-49CB-9269-1C1B2186A762}"/>
              </a:ext>
            </a:extLst>
          </p:cNvPr>
          <p:cNvSpPr>
            <a:spLocks noGrp="1"/>
          </p:cNvSpPr>
          <p:nvPr>
            <p:ph type="ctrTitle"/>
          </p:nvPr>
        </p:nvSpPr>
        <p:spPr>
          <a:xfrm>
            <a:off x="1141507" y="351345"/>
            <a:ext cx="9510644" cy="1104349"/>
          </a:xfrm>
          <a:effectLst>
            <a:outerShdw blurRad="50800" dist="38100" dir="2700000" algn="tl" rotWithShape="0">
              <a:prstClr val="black">
                <a:alpha val="40000"/>
              </a:prstClr>
            </a:outerShdw>
          </a:effectLst>
        </p:spPr>
        <p:txBody>
          <a:bodyPr>
            <a:noAutofit/>
          </a:bodyPr>
          <a:lstStyle/>
          <a:p>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ATONEMENT</a:t>
            </a:r>
          </a:p>
        </p:txBody>
      </p:sp>
    </p:spTree>
    <p:extLst>
      <p:ext uri="{BB962C8B-B14F-4D97-AF65-F5344CB8AC3E}">
        <p14:creationId xmlns:p14="http://schemas.microsoft.com/office/powerpoint/2010/main" val="162389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295811"/>
            <a:ext cx="10248348" cy="4273210"/>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Only atonement fulfills God’s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JUSTICE</a:t>
            </a: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while </a:t>
            </a:r>
            <a:r>
              <a:rPr lang="en-CA" sz="36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the same time </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allowing Him </a:t>
            </a: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show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MERCY</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sinners.</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FC00760E-78B2-49CB-9269-1C1B2186A762}"/>
              </a:ext>
            </a:extLst>
          </p:cNvPr>
          <p:cNvSpPr>
            <a:spLocks noGrp="1"/>
          </p:cNvSpPr>
          <p:nvPr>
            <p:ph type="ctrTitle"/>
          </p:nvPr>
        </p:nvSpPr>
        <p:spPr>
          <a:xfrm>
            <a:off x="1141507" y="351345"/>
            <a:ext cx="9510644" cy="1104349"/>
          </a:xfrm>
          <a:effectLst>
            <a:outerShdw blurRad="50800" dist="38100" dir="2700000" algn="tl" rotWithShape="0">
              <a:prstClr val="black">
                <a:alpha val="40000"/>
              </a:prstClr>
            </a:outerShdw>
          </a:effectLst>
        </p:spPr>
        <p:txBody>
          <a:bodyPr>
            <a:noAutofit/>
          </a:bodyPr>
          <a:lstStyle/>
          <a:p>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ATONEMENT</a:t>
            </a:r>
          </a:p>
        </p:txBody>
      </p:sp>
    </p:spTree>
    <p:extLst>
      <p:ext uri="{BB962C8B-B14F-4D97-AF65-F5344CB8AC3E}">
        <p14:creationId xmlns:p14="http://schemas.microsoft.com/office/powerpoint/2010/main" val="328011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557274" y="397103"/>
            <a:ext cx="10742413" cy="1255096"/>
          </a:xfrm>
          <a:effectLst>
            <a:outerShdw blurRad="50800" dist="38100" dir="2700000" algn="tl" rotWithShape="0">
              <a:prstClr val="black">
                <a:alpha val="40000"/>
              </a:prstClr>
            </a:outerShdw>
          </a:effectLst>
        </p:spPr>
        <p:txBody>
          <a:bodyPr>
            <a:normAutofit/>
          </a:bodyPr>
          <a:lstStyle/>
          <a:p>
            <a:pPr algn="l"/>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ATONEMENT IS:</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2280112"/>
            <a:ext cx="10284578" cy="4767711"/>
          </a:xfrm>
          <a:effectLst>
            <a:outerShdw blurRad="50800" dist="38100" dir="2700000" algn="tl" rotWithShape="0">
              <a:prstClr val="black">
                <a:alpha val="40000"/>
              </a:prstClr>
            </a:outerShdw>
          </a:effectLst>
        </p:spPr>
        <p:txBody>
          <a:bodyPr>
            <a:noAutofit/>
          </a:bodyPr>
          <a:lstStyle/>
          <a:p>
            <a:pPr marL="514350" indent="-514350" algn="l">
              <a:spcAft>
                <a:spcPts val="1200"/>
              </a:spcAft>
              <a:buFont typeface="Arial" panose="020B0604020202020204" pitchFamily="34" charset="0"/>
              <a:buChar char="•"/>
            </a:pP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PENAL</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meaning it dealt with the penalty of sin.</a:t>
            </a:r>
          </a:p>
          <a:p>
            <a:pPr marL="514350" indent="-514350" algn="l">
              <a:spcAft>
                <a:spcPts val="1200"/>
              </a:spcAft>
              <a:buFont typeface="Arial" panose="020B0604020202020204" pitchFamily="34" charset="0"/>
              <a:buChar char="•"/>
            </a:pP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SACRIFICIAL</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meaning it involved the sacrifice of something.</a:t>
            </a:r>
          </a:p>
          <a:p>
            <a:pPr marL="514350" indent="-514350" algn="l">
              <a:spcAft>
                <a:spcPts val="1200"/>
              </a:spcAft>
              <a:buFont typeface="Arial" panose="020B0604020202020204" pitchFamily="34" charset="0"/>
              <a:buChar char="•"/>
            </a:pP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SUBSTITUTIONARY</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meaning it was an innocent substitute taking the place of the guilty.</a:t>
            </a:r>
          </a:p>
        </p:txBody>
      </p:sp>
    </p:spTree>
    <p:extLst>
      <p:ext uri="{BB962C8B-B14F-4D97-AF65-F5344CB8AC3E}">
        <p14:creationId xmlns:p14="http://schemas.microsoft.com/office/powerpoint/2010/main" val="14843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851437"/>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You can divide the sacrifices into 2 categories:</a:t>
            </a:r>
          </a:p>
          <a:p>
            <a:pPr marL="514350" indent="-51435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VOLUNTARY</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 Burnt, grain and peace offerings</a:t>
            </a:r>
          </a:p>
          <a:p>
            <a:pPr marL="514350" indent="-51435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MANDATORY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Sin &amp; trespass offerings</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47599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You can divide the sacrifices into 2 categories:</a:t>
            </a:r>
          </a:p>
          <a:p>
            <a:pPr marL="514350" indent="-51435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VOLUNTARY</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 Burnt, Grain and Peace offerings</a:t>
            </a:r>
          </a:p>
          <a:p>
            <a:pPr marL="514350" indent="-51435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MANDATORY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Sin &amp; Trespass offerings</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
        <p:nvSpPr>
          <p:cNvPr id="5" name="Subtitle 2">
            <a:extLst>
              <a:ext uri="{FF2B5EF4-FFF2-40B4-BE49-F238E27FC236}">
                <a16:creationId xmlns:a16="http://schemas.microsoft.com/office/drawing/2014/main" id="{00AEA6E9-06C3-4055-9169-14658E885F91}"/>
              </a:ext>
            </a:extLst>
          </p:cNvPr>
          <p:cNvSpPr txBox="1">
            <a:spLocks/>
          </p:cNvSpPr>
          <p:nvPr/>
        </p:nvSpPr>
        <p:spPr>
          <a:xfrm>
            <a:off x="819426" y="4160633"/>
            <a:ext cx="10248348" cy="2321889"/>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The sacrifices were a way of saying:</a:t>
            </a:r>
          </a:p>
          <a:p>
            <a:pPr marL="514350" indent="-51435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THANK YOU</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 Grain and Peace offerings</a:t>
            </a:r>
          </a:p>
          <a:p>
            <a:pPr marL="514350" indent="-514350" algn="l">
              <a:buFont typeface="Arial" panose="020B0604020202020204" pitchFamily="34" charset="0"/>
              <a:buChar char="•"/>
            </a:pP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I’M SORRY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Burnt, Sin &amp; Trespass offerings</a:t>
            </a:r>
          </a:p>
        </p:txBody>
      </p:sp>
    </p:spTree>
    <p:extLst>
      <p:ext uri="{BB962C8B-B14F-4D97-AF65-F5344CB8AC3E}">
        <p14:creationId xmlns:p14="http://schemas.microsoft.com/office/powerpoint/2010/main" val="148669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 BURNT OFFERING (Lev. 1)</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was the most important sacrifice. It was offered once every morning and once every evening at most of Israel’s festivals.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It was a voluntary act of worship expressing devotion to God and used for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atonement</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unintentional sins.</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243243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78295"/>
            <a:ext cx="10588486" cy="1104349"/>
          </a:xfrm>
          <a:effectLst>
            <a:outerShdw blurRad="50800" dist="38100" dir="2700000" algn="tl" rotWithShape="0">
              <a:prstClr val="black">
                <a:alpha val="40000"/>
              </a:prstClr>
            </a:outerShdw>
          </a:effectLst>
        </p:spPr>
        <p:txBody>
          <a:bodyPr>
            <a:normAutofit/>
          </a:bodyPr>
          <a:lstStyle/>
          <a:p>
            <a:pPr algn="l"/>
            <a:r>
              <a:rPr lang="en-CA" sz="72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GOALS</a:t>
            </a:r>
          </a:p>
        </p:txBody>
      </p:sp>
      <p:sp>
        <p:nvSpPr>
          <p:cNvPr id="6" name="Subtitle 2">
            <a:extLst>
              <a:ext uri="{FF2B5EF4-FFF2-40B4-BE49-F238E27FC236}">
                <a16:creationId xmlns:a16="http://schemas.microsoft.com/office/drawing/2014/main" id="{685CCA2B-89B4-4E45-A34B-C142E656DACC}"/>
              </a:ext>
            </a:extLst>
          </p:cNvPr>
          <p:cNvSpPr>
            <a:spLocks noGrp="1"/>
          </p:cNvSpPr>
          <p:nvPr>
            <p:ph type="subTitle" idx="1"/>
          </p:nvPr>
        </p:nvSpPr>
        <p:spPr>
          <a:xfrm>
            <a:off x="856974" y="1707927"/>
            <a:ext cx="10248348" cy="2054851"/>
          </a:xfrm>
          <a:effectLst>
            <a:outerShdw blurRad="50800" dist="38100" dir="2700000" algn="tl" rotWithShape="0">
              <a:prstClr val="black">
                <a:alpha val="40000"/>
              </a:prstClr>
            </a:outerShdw>
          </a:effectLst>
        </p:spPr>
        <p:txBody>
          <a:bodyPr>
            <a:noAutofit/>
          </a:bodyPr>
          <a:lstStyle/>
          <a:p>
            <a:r>
              <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CLASS</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To understand how the Law of Moses points to Christ and how it is relevant to us today.</a:t>
            </a:r>
          </a:p>
        </p:txBody>
      </p:sp>
      <p:sp>
        <p:nvSpPr>
          <p:cNvPr id="7" name="Subtitle 2">
            <a:extLst>
              <a:ext uri="{FF2B5EF4-FFF2-40B4-BE49-F238E27FC236}">
                <a16:creationId xmlns:a16="http://schemas.microsoft.com/office/drawing/2014/main" id="{A6CE773A-3DAE-49A3-BAB1-2209FE4DE9B7}"/>
              </a:ext>
            </a:extLst>
          </p:cNvPr>
          <p:cNvSpPr txBox="1">
            <a:spLocks/>
          </p:cNvSpPr>
          <p:nvPr/>
        </p:nvSpPr>
        <p:spPr>
          <a:xfrm>
            <a:off x="856974" y="3762778"/>
            <a:ext cx="10248348" cy="186804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4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SESSION 2</a:t>
            </a:r>
            <a:endPar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Understanding how the Torah (Law) functioned within the OT Covenant with Israel and what it foreshadowed. This session will focus on the laws about the </a:t>
            </a:r>
            <a:r>
              <a:rPr lang="en-CA"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worship of Israel</a:t>
            </a:r>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19406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 BURNT OFFERING (Lev. 1)</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Worshipper lays his hand on the animal’s head.</a:t>
            </a: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Kills the animal.</a:t>
            </a: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Priests sprinkle &amp; throw blood.</a:t>
            </a: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whole sacrifice is burnt up.</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322671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 BURNT OFFERING (Lev. 1)</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PURPOSE: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communicated that atonement was being made solely to God and the destruction that sin requires.</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130112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B. GRAIN OFFERING (Lev. 2)</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“Along with the burnt offering, offered twice each day, was the grain offering of fine flour, oil, frankincense, and salt, which expressed gratitude to God and served as a way of asking the Lord to remember the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offerer</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with favor (Lev. 2).”</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(Nancy Guthrie)</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1440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B. GRAIN OFFERING (Lev. 2)</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Accompanied by a drink offering of wine poured on the altar (cf. Num. 15:4-5).</a:t>
            </a: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Priests given some of the offering and had to eat it within the tabernacle court.</a:t>
            </a: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Worshipper didn’t eat it.</a:t>
            </a:r>
          </a:p>
          <a:p>
            <a:pPr marL="457200" indent="-457200" algn="l">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idea is to give back a portion of what God provided.</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38511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B. GRAIN OFFERING (Lev. 2)</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PURPOSE: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 express thanks for God’s provision and unmerited favour/grace to the person making the sacrifice.</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97828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 PEACE/FELLOWSHIP OFFERING (Lev. 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was more than just a sacrifice - it was a festive meal. The worshipper was even allowed to bring family and friends along to spend a couple days enjoying the feast in the presence of God at the tabernacle. </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77919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 PEACE/FELLOWSHIP OFFERING (Lev. 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priest shall dip his finger in the blood and </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sprinkle part of the blood seven times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the Lord in front of the veil of the sanctuary. And the priest shall </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put some of the blood on the horns of the altar</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fragrant incense before the Lord that is in the tent of meeting, and all </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rest of the blood of the bull he shall pour out at the base of the altar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 burnt offering that is at the entrance of the tent of meeting. (Lev. 4:6–7)</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282458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 PEACE/FELLOWSHIP OFFERING (Lev. 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life of the flesh is in the blood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I have given it for you on the altar </a:t>
            </a:r>
            <a:r>
              <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 make atonement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your souls, for it is the blood that makes atonement by the life.”</a:t>
            </a: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(Leviticus 17:11)</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18047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 PEACE/FELLOWSHIP OFFERING (Lev. 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Blood everywhere</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All this visual imagery of blood told the Israelites in a vivid way that the price of sin required their life - “the wages of sin is death” (cf. Rom. 6:23) - but God provided a substitute to die in their place, that they might live.</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135841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 PEACE/FELLOWSHIP OFFERING (Lev. 3)</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PURPOSE: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 show the worshipper the joy of restored fellowship with God through His provision for atonement.</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53284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191962"/>
            <a:ext cx="10588486" cy="1104349"/>
          </a:xfrm>
          <a:effectLst>
            <a:outerShdw blurRad="50800" dist="38100" dir="2700000" algn="tl" rotWithShape="0">
              <a:prstClr val="black">
                <a:alpha val="40000"/>
              </a:prstClr>
            </a:outerShdw>
          </a:effectLst>
        </p:spPr>
        <p:txBody>
          <a:bodyPr>
            <a:noAutofit/>
          </a:bodyPr>
          <a:lstStyle/>
          <a:p>
            <a:pPr algn="r"/>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2</a:t>
            </a:r>
            <a:r>
              <a:rPr lang="en-CA" baseline="30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nd</a:t>
            </a:r>
            <a:r>
              <a:rPr lang="en-CA"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 READING ASSIGNMENT</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644351"/>
            <a:ext cx="10248348" cy="4716692"/>
          </a:xfrm>
          <a:effectLst>
            <a:outerShdw blurRad="50800" dist="38100" dir="2700000" algn="tl" rotWithShape="0">
              <a:prstClr val="black">
                <a:alpha val="40000"/>
              </a:prstClr>
            </a:outerShdw>
          </a:effectLst>
        </p:spPr>
        <p:txBody>
          <a:bodyPr>
            <a:noAutofit/>
          </a:bodyPr>
          <a:lstStyle/>
          <a:p>
            <a:r>
              <a:rPr lang="en-CA" sz="4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Exodus 40, Leviticus 4-7 &amp; 16-17</a:t>
            </a:r>
            <a:endPar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does God's covenant relationship with us relate to the Laws that He gives to us today?</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Exodus 40, what stands out to you at the end of the chapter?</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From Leviticus 4-7 &amp; 16-17, if you lived in ancient Israel, how would these laws make you feel? How do you imagine the sight of all these things impacting you?</a:t>
            </a:r>
          </a:p>
        </p:txBody>
      </p:sp>
    </p:spTree>
    <p:extLst>
      <p:ext uri="{BB962C8B-B14F-4D97-AF65-F5344CB8AC3E}">
        <p14:creationId xmlns:p14="http://schemas.microsoft.com/office/powerpoint/2010/main" val="4916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 GUILT/SIN OFFERING (Lev. 4)</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is sometimes seen as an atonement for unintentional sin (cf. Lev. 4:2-3 &amp; 20) or as a guilt offering, removing the consequences for a lack of perfection (cf. Lev. 4:13-14 &amp; 22-23).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It contained elements of a Burnt offering, and elements of a peace offering. However, unlike the peace offering, the meal was not shared by the one offering the sacrifice.</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27136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248348"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D. GUILT/SIN OFFERING (Lev. 4)</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PURPOSE</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not only to atone for sins, but also to purify oneself for re-entering God’s presence.</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397109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492574"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E. TRESPASS/RESTITUTION OFFERING (Lev. 5)</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offering required something beyond sacrifice - it required restitution to be made. The guilty sinner had to confess their sin publicly, offer the blood sacrifice, and also make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full restitution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of what was defrauded </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plus an additional twenty percent</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(cf. Lev. 5:16-17).</a:t>
            </a:r>
            <a:endPar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39788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Types of Sacrifices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492574" cy="1533385"/>
          </a:xfrm>
          <a:effectLst>
            <a:outerShdw blurRad="50800" dist="38100" dir="2700000" algn="tl" rotWithShape="0">
              <a:prstClr val="black">
                <a:alpha val="40000"/>
              </a:prstClr>
            </a:outerShdw>
          </a:effectLst>
        </p:spPr>
        <p:txBody>
          <a:bodyPr>
            <a:noAutofit/>
          </a:bodyPr>
          <a:lstStyle/>
          <a:p>
            <a:pPr algn="l"/>
            <a:r>
              <a:rPr lang="en-CA" sz="36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E. TRESPASS/RESTITUTION OFFERING (Lev. 5)</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PURPOSE: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it showed that true repentance cost something dear to the sinner.</a:t>
            </a:r>
          </a:p>
        </p:txBody>
      </p:sp>
      <p:pic>
        <p:nvPicPr>
          <p:cNvPr id="6" name="Picture 5" descr="A close up of a logo&#10;&#10;Description automatically generated">
            <a:extLst>
              <a:ext uri="{FF2B5EF4-FFF2-40B4-BE49-F238E27FC236}">
                <a16:creationId xmlns:a16="http://schemas.microsoft.com/office/drawing/2014/main" id="{33FB8D26-13E1-466B-ADC1-054D4D158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94" y="282714"/>
            <a:ext cx="967408" cy="967408"/>
          </a:xfrm>
          <a:prstGeom prst="rect">
            <a:avLst/>
          </a:prstGeom>
        </p:spPr>
      </p:pic>
    </p:spTree>
    <p:extLst>
      <p:ext uri="{BB962C8B-B14F-4D97-AF65-F5344CB8AC3E}">
        <p14:creationId xmlns:p14="http://schemas.microsoft.com/office/powerpoint/2010/main" val="27619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130525"/>
            <a:ext cx="10588486" cy="1588193"/>
          </a:xfrm>
          <a:effectLst>
            <a:outerShdw blurRad="50800" dist="38100" dir="2700000" algn="tl" rotWithShape="0">
              <a:prstClr val="black">
                <a:alpha val="40000"/>
              </a:prstClr>
            </a:outerShdw>
          </a:effectLst>
        </p:spPr>
        <p:txBody>
          <a:bodyPr>
            <a:no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GOOD NEWS OF SACRIFICES</a:t>
            </a:r>
          </a:p>
        </p:txBody>
      </p:sp>
      <p:pic>
        <p:nvPicPr>
          <p:cNvPr id="4" name="Picture 3" descr="A close up of a logo&#10;&#10;Description automatically generated">
            <a:extLst>
              <a:ext uri="{FF2B5EF4-FFF2-40B4-BE49-F238E27FC236}">
                <a16:creationId xmlns:a16="http://schemas.microsoft.com/office/drawing/2014/main" id="{4A5EACB1-53F8-4A26-9046-DC584DECD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676" y="897004"/>
            <a:ext cx="2570647" cy="2570647"/>
          </a:xfrm>
          <a:prstGeom prst="rect">
            <a:avLst/>
          </a:prstGeom>
        </p:spPr>
      </p:pic>
    </p:spTree>
    <p:extLst>
      <p:ext uri="{BB962C8B-B14F-4D97-AF65-F5344CB8AC3E}">
        <p14:creationId xmlns:p14="http://schemas.microsoft.com/office/powerpoint/2010/main" val="24354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784861" y="3021496"/>
            <a:ext cx="10441167" cy="47189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“Now the appearance of the glory of the Lord was like a devouring fire on the top of the mountain in the sight of the people of Israel.”</a:t>
            </a:r>
          </a:p>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24:17)</a:t>
            </a:r>
          </a:p>
        </p:txBody>
      </p:sp>
      <p:pic>
        <p:nvPicPr>
          <p:cNvPr id="6" name="Picture 5" descr="A close up of a logo&#10;&#10;Description automatically generated">
            <a:extLst>
              <a:ext uri="{FF2B5EF4-FFF2-40B4-BE49-F238E27FC236}">
                <a16:creationId xmlns:a16="http://schemas.microsoft.com/office/drawing/2014/main" id="{6009EF36-8470-4182-A5E5-5E056B687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938" y="945597"/>
            <a:ext cx="1422125" cy="1422125"/>
          </a:xfrm>
          <a:prstGeom prst="rect">
            <a:avLst/>
          </a:prstGeom>
        </p:spPr>
      </p:pic>
    </p:spTree>
    <p:extLst>
      <p:ext uri="{BB962C8B-B14F-4D97-AF65-F5344CB8AC3E}">
        <p14:creationId xmlns:p14="http://schemas.microsoft.com/office/powerpoint/2010/main" val="282589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784861" y="1594678"/>
            <a:ext cx="10441167" cy="614576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“Imagine the expense of taking the best animal in your herd down to the temple in Jerusalem just to be burnt up. That was the animal that would have produced the best offspring, and it wasn’t easy to give up. Imagine the time burden, especially if you didn’t live in Jerusalem. You would have to travel and find a place to stay. Imagine the emotional or spiritual burden as you made this trek, knowing that you would have to identify and confess your sin to the priest in offering your sacrifice…”</a:t>
            </a: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03869A6F-FCA8-4694-A9B8-235FD79C5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016" y="309484"/>
            <a:ext cx="1143967" cy="1143967"/>
          </a:xfrm>
          <a:prstGeom prst="rect">
            <a:avLst/>
          </a:prstGeom>
        </p:spPr>
      </p:pic>
    </p:spTree>
    <p:extLst>
      <p:ext uri="{BB962C8B-B14F-4D97-AF65-F5344CB8AC3E}">
        <p14:creationId xmlns:p14="http://schemas.microsoft.com/office/powerpoint/2010/main" val="5483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784861" y="1594678"/>
            <a:ext cx="10441167" cy="614576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But also imagine the burden rolling away. When you slit that animal’s throat and watched it burn, and the priest declared your sin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forgiven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imagine the sense of relief you felt. You would think,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It should be me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I am the one who deserves to die. But this innocent animal has become my </a:t>
            </a:r>
            <a:r>
              <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substitute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This animal has died so I can live.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was good news.”</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(Nancy Guthrie)</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03869A6F-FCA8-4694-A9B8-235FD79C5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016" y="309484"/>
            <a:ext cx="1143967" cy="1143967"/>
          </a:xfrm>
          <a:prstGeom prst="rect">
            <a:avLst/>
          </a:prstGeom>
        </p:spPr>
      </p:pic>
    </p:spTree>
    <p:extLst>
      <p:ext uri="{BB962C8B-B14F-4D97-AF65-F5344CB8AC3E}">
        <p14:creationId xmlns:p14="http://schemas.microsoft.com/office/powerpoint/2010/main" val="309905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2981741"/>
            <a:ext cx="10588486" cy="2659268"/>
          </a:xfrm>
          <a:effectLst>
            <a:outerShdw blurRad="50800" dist="38100" dir="2700000" algn="tl" rotWithShape="0">
              <a:prstClr val="black">
                <a:alpha val="40000"/>
              </a:prstClr>
            </a:outerShdw>
          </a:effectLst>
        </p:spPr>
        <p:txBody>
          <a:bodyPr>
            <a:noAutofit/>
          </a:bodyPr>
          <a:lstStyle/>
          <a:p>
            <a: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VIDEO</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Sacrifice &amp; Atonement</a:t>
            </a:r>
            <a:b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40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(6:00)</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81D608E-0A9D-4197-BB9C-DA736423E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5" y="974198"/>
            <a:ext cx="2128890" cy="1830845"/>
          </a:xfrm>
          <a:prstGeom prst="rect">
            <a:avLst/>
          </a:prstGeom>
        </p:spPr>
      </p:pic>
    </p:spTree>
    <p:extLst>
      <p:ext uri="{BB962C8B-B14F-4D97-AF65-F5344CB8AC3E}">
        <p14:creationId xmlns:p14="http://schemas.microsoft.com/office/powerpoint/2010/main" val="11032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acrifice and Atonement">
            <a:hlinkClick r:id="" action="ppaction://media"/>
            <a:extLst>
              <a:ext uri="{FF2B5EF4-FFF2-40B4-BE49-F238E27FC236}">
                <a16:creationId xmlns:a16="http://schemas.microsoft.com/office/drawing/2014/main" id="{DF00611B-B425-4A11-AE48-83AD3810D891}"/>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7172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1" y="432905"/>
            <a:ext cx="10588486" cy="2902889"/>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STOP &amp; PRAY</a:t>
            </a:r>
            <a:b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dirty="0">
                <a:solidFill>
                  <a:schemeClr val="accent4"/>
                </a:solidFill>
                <a:latin typeface="Open Sans" panose="020B0606030504020204" pitchFamily="34" charset="0"/>
                <a:ea typeface="Open Sans" panose="020B0606030504020204" pitchFamily="34" charset="0"/>
                <a:cs typeface="Open Sans" panose="020B0606030504020204" pitchFamily="34" charset="0"/>
              </a:rPr>
              <a:t>(Psalm 119:18)</a:t>
            </a:r>
            <a:endParaRPr lang="en-CA" sz="80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close up of a logo&#10;&#10;Description automatically generated">
            <a:extLst>
              <a:ext uri="{FF2B5EF4-FFF2-40B4-BE49-F238E27FC236}">
                <a16:creationId xmlns:a16="http://schemas.microsoft.com/office/drawing/2014/main" id="{1CAE688B-7E38-4D74-9DE5-6FAB050A7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954" y="3522207"/>
            <a:ext cx="2389968" cy="2389968"/>
          </a:xfrm>
          <a:prstGeom prst="rect">
            <a:avLst/>
          </a:prstGeom>
        </p:spPr>
      </p:pic>
    </p:spTree>
    <p:extLst>
      <p:ext uri="{BB962C8B-B14F-4D97-AF65-F5344CB8AC3E}">
        <p14:creationId xmlns:p14="http://schemas.microsoft.com/office/powerpoint/2010/main" val="258471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047435"/>
            <a:ext cx="10588486" cy="1664251"/>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3. FEASTS</a:t>
            </a:r>
            <a:endParaRPr lang="en-CA" sz="8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A close up of a logo&#10;&#10;Description automatically generated">
            <a:extLst>
              <a:ext uri="{FF2B5EF4-FFF2-40B4-BE49-F238E27FC236}">
                <a16:creationId xmlns:a16="http://schemas.microsoft.com/office/drawing/2014/main" id="{91218BFC-628D-441C-9087-AE88BF94B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602" y="1146314"/>
            <a:ext cx="2836796" cy="2836796"/>
          </a:xfrm>
          <a:prstGeom prst="rect">
            <a:avLst/>
          </a:prstGeom>
        </p:spPr>
      </p:pic>
    </p:spTree>
    <p:extLst>
      <p:ext uri="{BB962C8B-B14F-4D97-AF65-F5344CB8AC3E}">
        <p14:creationId xmlns:p14="http://schemas.microsoft.com/office/powerpoint/2010/main" val="181484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789043" y="194367"/>
            <a:ext cx="9510644" cy="940906"/>
          </a:xfrm>
          <a:effectLst>
            <a:outerShdw blurRad="50800" dist="38100" dir="2700000" algn="tl" rotWithShape="0">
              <a:prstClr val="black">
                <a:alpha val="40000"/>
              </a:prstClr>
            </a:outerShdw>
          </a:effectLst>
        </p:spPr>
        <p:txBody>
          <a:bodyPr>
            <a:no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7 Feasts</a:t>
            </a:r>
            <a:endParaRPr lang="en-CA" sz="3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8685"/>
            <a:ext cx="10492574" cy="1533385"/>
          </a:xfrm>
          <a:effectLst>
            <a:outerShdw blurRad="50800" dist="38100" dir="2700000" algn="tl" rotWithShape="0">
              <a:prstClr val="black">
                <a:alpha val="40000"/>
              </a:prstClr>
            </a:outerShdw>
          </a:effectLst>
        </p:spPr>
        <p:txBody>
          <a:bodyPr>
            <a:noAutofit/>
          </a:bodyPr>
          <a:lstStyle/>
          <a:p>
            <a:pPr algn="l"/>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feasts tell the story of who Israel was, who God was to them and where He was taking them.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are also helpful to us in reminding us of God’s salvation - past and future.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feasts often began and ended with a “Sabbath rest,” and the Jews were commanded to not do any customary work on those days. These Sabbaths point us to the ultimate Sabbath rest, which is found only in Jesus Christ.</a:t>
            </a:r>
          </a:p>
        </p:txBody>
      </p:sp>
      <p:pic>
        <p:nvPicPr>
          <p:cNvPr id="5" name="Picture 4" descr="A close up of a logo&#10;&#10;Description automatically generated">
            <a:extLst>
              <a:ext uri="{FF2B5EF4-FFF2-40B4-BE49-F238E27FC236}">
                <a16:creationId xmlns:a16="http://schemas.microsoft.com/office/drawing/2014/main" id="{D6901C85-E682-4F24-8428-2BE7E1C26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16" y="194367"/>
            <a:ext cx="978455" cy="978455"/>
          </a:xfrm>
          <a:prstGeom prst="rect">
            <a:avLst/>
          </a:prstGeom>
        </p:spPr>
      </p:pic>
    </p:spTree>
    <p:extLst>
      <p:ext uri="{BB962C8B-B14F-4D97-AF65-F5344CB8AC3E}">
        <p14:creationId xmlns:p14="http://schemas.microsoft.com/office/powerpoint/2010/main" val="370473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1. Feast of </a:t>
            </a:r>
            <a:r>
              <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PASSOVER</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4817"/>
            <a:ext cx="9528313" cy="442622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Reminds them of redemption from slavery in Egypt. It was the time when the Passover Lamb was offered as an atonement to cover them from death (see Exodus 12). The Lord’s Supper was a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passover</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meal.</a:t>
            </a:r>
            <a:endPar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252630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2. Feast of Unleavened Bread</a:t>
            </a:r>
            <a:endPar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4817"/>
            <a:ext cx="9528313" cy="442622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Immediately followed Passover and reminded them of the time when they ate no bread in hastily preparing for their Exodus from slavery. Later, yeast is associated with evil (cf. 1 Cor. 5:6-8; Gal. 5:9) - so signifying removal of evil &amp; sin.</a:t>
            </a:r>
            <a:endPar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343319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3. Feast of First Fruits</a:t>
            </a:r>
            <a:endPar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4817"/>
            <a:ext cx="9528313" cy="442622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Took place at the beginning of the harvest season on the ‘third day’ of Passover and expressed gratitude and dependence on God for provision. Reminds us of Christ being the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firstfruit</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of resurrection (cf. 1 Cor. 15:20) - being raised to life on the third day.</a:t>
            </a:r>
            <a:endPar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327566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4. Feast of Weeks/Pentecost</a:t>
            </a:r>
            <a:endPar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4817"/>
            <a:ext cx="9528313" cy="442622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50 days after the feast of First Fruits, (Pentecost - from Greek meaning ‘fiftieth’) it focused on gratitude for God sending the harvest. In the NT, Pentecost signals the sending of the Holy Spirit 50 days after Jesus’ resurrection and we see then the harvest beginning with 3000 souls (cf. Acts 2) and continuing even until today.</a:t>
            </a:r>
            <a:endPar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167965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5. Feast of Trumpets</a:t>
            </a:r>
            <a:endPar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4817"/>
            <a:ext cx="9528313" cy="442622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was a day of trumpet blast (cf. Num. 29:1) to commemorate the end of the agricultural and festival year and entering of a sacred season and was a solemn day of rest. In the NT, this feast is associated with the Second Coming of Christ (cf. 1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Thes</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4:16), and the eternal rest we will enter into then.</a:t>
            </a:r>
            <a:endPar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18772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6. The Day of Atonement</a:t>
            </a:r>
            <a:endPar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934817"/>
            <a:ext cx="9528313" cy="4426226"/>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10 days after the Feast of Trumpets, this was the one day the high priest could enter the Holy of Holies to make atonement for Israel’s sins. There was to be a reckoning of the sins of the people (on the Day of Atonement). </a:t>
            </a:r>
          </a:p>
          <a:p>
            <a:pPr algn="l"/>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We will look at and discuss this feast in our breakout session.</a:t>
            </a:r>
            <a:endPar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127900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1523999" y="446156"/>
            <a:ext cx="9735931" cy="887896"/>
          </a:xfrm>
          <a:effectLst>
            <a:outerShdw blurRad="50800" dist="38100" dir="2700000" algn="tl" rotWithShape="0">
              <a:prstClr val="black">
                <a:alpha val="40000"/>
              </a:prstClr>
            </a:outerShdw>
          </a:effectLst>
        </p:spPr>
        <p:txBody>
          <a:bodyPr>
            <a:normAutofit fontScale="90000"/>
          </a:bodyPr>
          <a:lstStyle/>
          <a:p>
            <a:pPr algn="l"/>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7. Feast of Tabernacles/Booths</a:t>
            </a:r>
            <a:endParaRPr lang="en-CA" sz="4800" u="sng"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856974" y="1707142"/>
            <a:ext cx="9528313" cy="4653901"/>
          </a:xfrm>
          <a:effectLst>
            <a:outerShdw blurRad="50800" dist="38100" dir="2700000" algn="tl" rotWithShape="0">
              <a:prstClr val="black">
                <a:alpha val="40000"/>
              </a:prstClr>
            </a:outerShdw>
          </a:effectLst>
        </p:spPr>
        <p:txBody>
          <a:bodyPr>
            <a:noAutofit/>
          </a:bodyPr>
          <a:lstStyle/>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5 days after the Day of Atonement, for seven days, the Israelites were to present offerings to God and live in tents or booths to remind them of their time in the wilderness when God ‘</a:t>
            </a:r>
            <a:r>
              <a:rPr lang="en-CA" sz="2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tabernacled</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with them. </a:t>
            </a:r>
          </a:p>
          <a:p>
            <a:pPr algn="l"/>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feast was to be a week long celebration where God commanded them to “rejoice before the Lord”! (cf. Lev. 23:40-41) </a:t>
            </a:r>
          </a:p>
        </p:txBody>
      </p:sp>
      <p:pic>
        <p:nvPicPr>
          <p:cNvPr id="5" name="Picture 4" descr="A close up of a logo&#10;&#10;Description automatically generated">
            <a:extLst>
              <a:ext uri="{FF2B5EF4-FFF2-40B4-BE49-F238E27FC236}">
                <a16:creationId xmlns:a16="http://schemas.microsoft.com/office/drawing/2014/main" id="{7DDBEA98-A45E-4859-9FD0-2E0A406E5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44" y="400876"/>
            <a:ext cx="978455" cy="978455"/>
          </a:xfrm>
          <a:prstGeom prst="rect">
            <a:avLst/>
          </a:prstGeom>
        </p:spPr>
      </p:pic>
    </p:spTree>
    <p:extLst>
      <p:ext uri="{BB962C8B-B14F-4D97-AF65-F5344CB8AC3E}">
        <p14:creationId xmlns:p14="http://schemas.microsoft.com/office/powerpoint/2010/main" val="362208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91218BFC-628D-441C-9087-AE88BF94B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073" y="977562"/>
            <a:ext cx="2377854" cy="2377854"/>
          </a:xfrm>
          <a:prstGeom prst="rect">
            <a:avLst/>
          </a:prstGeom>
        </p:spPr>
      </p:pic>
      <p:sp>
        <p:nvSpPr>
          <p:cNvPr id="6" name="Subtitle 2">
            <a:extLst>
              <a:ext uri="{FF2B5EF4-FFF2-40B4-BE49-F238E27FC236}">
                <a16:creationId xmlns:a16="http://schemas.microsoft.com/office/drawing/2014/main" id="{497F4711-7F39-47E7-AA58-7C54C95B17D6}"/>
              </a:ext>
            </a:extLst>
          </p:cNvPr>
          <p:cNvSpPr txBox="1">
            <a:spLocks/>
          </p:cNvSpPr>
          <p:nvPr/>
        </p:nvSpPr>
        <p:spPr>
          <a:xfrm>
            <a:off x="784861" y="3802804"/>
            <a:ext cx="10441167" cy="3937641"/>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feasts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ordered</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yearly cycle of Israel’s life with constant reminders of God’s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salvation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both what He had done and what He is going to do. </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111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859459"/>
            <a:ext cx="10681251" cy="1165566"/>
          </a:xfrm>
          <a:effectLst>
            <a:outerShdw blurRad="50800" dist="38100" dir="2700000" algn="tl" rotWithShape="0">
              <a:prstClr val="black">
                <a:alpha val="40000"/>
              </a:prstClr>
            </a:outerShdw>
          </a:effectLst>
        </p:spPr>
        <p:txBody>
          <a:bodyPr>
            <a:noAutofit/>
          </a:bodyPr>
          <a:lstStyle/>
          <a:p>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CLASS ROADMAP</a:t>
            </a:r>
          </a:p>
        </p:txBody>
      </p:sp>
      <p:pic>
        <p:nvPicPr>
          <p:cNvPr id="5" name="Picture 4" descr="A close up of a logo&#10;&#10;Description automatically generated">
            <a:extLst>
              <a:ext uri="{FF2B5EF4-FFF2-40B4-BE49-F238E27FC236}">
                <a16:creationId xmlns:a16="http://schemas.microsoft.com/office/drawing/2014/main" id="{AC99D702-1021-461F-9FE6-DBFB91B8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184" y="2167580"/>
            <a:ext cx="3276445" cy="3368185"/>
          </a:xfrm>
          <a:prstGeom prst="rect">
            <a:avLst/>
          </a:prstGeom>
        </p:spPr>
      </p:pic>
    </p:spTree>
    <p:extLst>
      <p:ext uri="{BB962C8B-B14F-4D97-AF65-F5344CB8AC3E}">
        <p14:creationId xmlns:p14="http://schemas.microsoft.com/office/powerpoint/2010/main" val="30814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2531165" y="2681736"/>
            <a:ext cx="8859078" cy="1293746"/>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4. PRIESTS</a:t>
            </a:r>
          </a:p>
        </p:txBody>
      </p:sp>
      <p:pic>
        <p:nvPicPr>
          <p:cNvPr id="3" name="Picture 2">
            <a:extLst>
              <a:ext uri="{FF2B5EF4-FFF2-40B4-BE49-F238E27FC236}">
                <a16:creationId xmlns:a16="http://schemas.microsoft.com/office/drawing/2014/main" id="{B6857754-ED46-4E22-9C02-3B10D99AD78F}"/>
              </a:ext>
            </a:extLst>
          </p:cNvPr>
          <p:cNvPicPr>
            <a:picLocks noChangeAspect="1"/>
          </p:cNvPicPr>
          <p:nvPr/>
        </p:nvPicPr>
        <p:blipFill>
          <a:blip r:embed="rId3"/>
          <a:stretch>
            <a:fillRect/>
          </a:stretch>
        </p:blipFill>
        <p:spPr>
          <a:xfrm>
            <a:off x="1078940" y="391218"/>
            <a:ext cx="2300364" cy="6078805"/>
          </a:xfrm>
          <a:prstGeom prst="rect">
            <a:avLst/>
          </a:prstGeom>
        </p:spPr>
      </p:pic>
    </p:spTree>
    <p:extLst>
      <p:ext uri="{BB962C8B-B14F-4D97-AF65-F5344CB8AC3E}">
        <p14:creationId xmlns:p14="http://schemas.microsoft.com/office/powerpoint/2010/main" val="10503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2531165" y="561388"/>
            <a:ext cx="8859078" cy="1293746"/>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4. PRIESTS</a:t>
            </a:r>
          </a:p>
        </p:txBody>
      </p:sp>
      <p:pic>
        <p:nvPicPr>
          <p:cNvPr id="3" name="Picture 2">
            <a:extLst>
              <a:ext uri="{FF2B5EF4-FFF2-40B4-BE49-F238E27FC236}">
                <a16:creationId xmlns:a16="http://schemas.microsoft.com/office/drawing/2014/main" id="{B6857754-ED46-4E22-9C02-3B10D99AD78F}"/>
              </a:ext>
            </a:extLst>
          </p:cNvPr>
          <p:cNvPicPr>
            <a:picLocks noChangeAspect="1"/>
          </p:cNvPicPr>
          <p:nvPr/>
        </p:nvPicPr>
        <p:blipFill>
          <a:blip r:embed="rId3"/>
          <a:stretch>
            <a:fillRect/>
          </a:stretch>
        </p:blipFill>
        <p:spPr>
          <a:xfrm>
            <a:off x="1078940" y="391218"/>
            <a:ext cx="2300364" cy="6078805"/>
          </a:xfrm>
          <a:prstGeom prst="rect">
            <a:avLst/>
          </a:prstGeom>
        </p:spPr>
      </p:pic>
      <p:sp>
        <p:nvSpPr>
          <p:cNvPr id="4" name="Subtitle 2">
            <a:extLst>
              <a:ext uri="{FF2B5EF4-FFF2-40B4-BE49-F238E27FC236}">
                <a16:creationId xmlns:a16="http://schemas.microsoft.com/office/drawing/2014/main" id="{8A8C92A2-26B1-447C-90BF-AC31BF16ECBF}"/>
              </a:ext>
            </a:extLst>
          </p:cNvPr>
          <p:cNvSpPr txBox="1">
            <a:spLocks/>
          </p:cNvSpPr>
          <p:nvPr/>
        </p:nvSpPr>
        <p:spPr>
          <a:xfrm>
            <a:off x="3935896" y="2288210"/>
            <a:ext cx="7290132" cy="545223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Priests were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mediators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between God and people.</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667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2531165" y="561388"/>
            <a:ext cx="8859078" cy="1293746"/>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4. PRIESTS</a:t>
            </a:r>
          </a:p>
        </p:txBody>
      </p:sp>
      <p:pic>
        <p:nvPicPr>
          <p:cNvPr id="3" name="Picture 2">
            <a:extLst>
              <a:ext uri="{FF2B5EF4-FFF2-40B4-BE49-F238E27FC236}">
                <a16:creationId xmlns:a16="http://schemas.microsoft.com/office/drawing/2014/main" id="{B6857754-ED46-4E22-9C02-3B10D99AD78F}"/>
              </a:ext>
            </a:extLst>
          </p:cNvPr>
          <p:cNvPicPr>
            <a:picLocks noChangeAspect="1"/>
          </p:cNvPicPr>
          <p:nvPr/>
        </p:nvPicPr>
        <p:blipFill>
          <a:blip r:embed="rId3"/>
          <a:stretch>
            <a:fillRect/>
          </a:stretch>
        </p:blipFill>
        <p:spPr>
          <a:xfrm>
            <a:off x="1078940" y="391218"/>
            <a:ext cx="2300364" cy="6078805"/>
          </a:xfrm>
          <a:prstGeom prst="rect">
            <a:avLst/>
          </a:prstGeom>
        </p:spPr>
      </p:pic>
      <p:sp>
        <p:nvSpPr>
          <p:cNvPr id="4" name="Subtitle 2">
            <a:extLst>
              <a:ext uri="{FF2B5EF4-FFF2-40B4-BE49-F238E27FC236}">
                <a16:creationId xmlns:a16="http://schemas.microsoft.com/office/drawing/2014/main" id="{8A8C92A2-26B1-447C-90BF-AC31BF16ECBF}"/>
              </a:ext>
            </a:extLst>
          </p:cNvPr>
          <p:cNvSpPr txBox="1">
            <a:spLocks/>
          </p:cNvSpPr>
          <p:nvPr/>
        </p:nvSpPr>
        <p:spPr>
          <a:xfrm>
            <a:off x="3935896" y="2288210"/>
            <a:ext cx="7290132" cy="545223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Priests were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mediators</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between God and people.</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inadequacy and failures of Israel’s priests should have made them long for what the priests pointed to…</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401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887667"/>
            <a:ext cx="10441167" cy="2063517"/>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t>
            </a:r>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EAD: Leviticus 9 &amp; 10</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was Aaron’s offering accepted? (see 9:1-7)</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was the offering of Nadab and Abihu not accepted? (see. 10:1-3)</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lesson(s) do we learn from these stories about our worship of God?</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1542313" y="481990"/>
            <a:ext cx="9847929"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GROUP DISCUSSIONS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F355A9F8-EF23-4958-8006-0CFD541E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18" y="315630"/>
            <a:ext cx="946189" cy="946189"/>
          </a:xfrm>
          <a:prstGeom prst="rect">
            <a:avLst/>
          </a:prstGeom>
        </p:spPr>
      </p:pic>
    </p:spTree>
    <p:extLst>
      <p:ext uri="{BB962C8B-B14F-4D97-AF65-F5344CB8AC3E}">
        <p14:creationId xmlns:p14="http://schemas.microsoft.com/office/powerpoint/2010/main" val="212126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047435"/>
            <a:ext cx="10588486" cy="1664251"/>
          </a:xfrm>
          <a:effectLst>
            <a:outerShdw blurRad="50800" dist="38100" dir="2700000" algn="tl" rotWithShape="0">
              <a:prstClr val="black">
                <a:alpha val="40000"/>
              </a:prstClr>
            </a:outerShdw>
          </a:effectLst>
        </p:spPr>
        <p:txBody>
          <a:bodyPr>
            <a:noAutofit/>
          </a:bodyPr>
          <a:lstStyle/>
          <a:p>
            <a:r>
              <a:rPr lang="en-CA" sz="8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5. PURITY</a:t>
            </a:r>
            <a:endParaRPr lang="en-CA" sz="8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CC5F4189-72CF-4E21-8ECC-697919C73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827" y="915090"/>
            <a:ext cx="3132345" cy="3132345"/>
          </a:xfrm>
          <a:prstGeom prst="rect">
            <a:avLst/>
          </a:prstGeom>
        </p:spPr>
      </p:pic>
    </p:spTree>
    <p:extLst>
      <p:ext uri="{BB962C8B-B14F-4D97-AF65-F5344CB8AC3E}">
        <p14:creationId xmlns:p14="http://schemas.microsoft.com/office/powerpoint/2010/main" val="42661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2363305"/>
            <a:ext cx="10441167" cy="373531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signify and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foreshadow</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way in which God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cleanses</a:t>
            </a:r>
            <a:r>
              <a:rPr lang="en-CA"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sin.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They show that a renewed or recreated people are characterized by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renewed behaviour</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behaviour conforming to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God’s order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separating</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them from sin. A close look at the classification of things into categories of holy, clean, and unclean shows a pattern of this order… death is associated with sin and disorder. Hence, </a:t>
            </a:r>
            <a:r>
              <a:rPr lang="en-CA" sz="28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things associated with death or producing disorder are also unclean</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(Poythress, 81)</a:t>
            </a:r>
          </a:p>
        </p:txBody>
      </p:sp>
      <p:pic>
        <p:nvPicPr>
          <p:cNvPr id="4" name="Picture 3" descr="A close up of a logo&#10;&#10;Description automatically generated">
            <a:extLst>
              <a:ext uri="{FF2B5EF4-FFF2-40B4-BE49-F238E27FC236}">
                <a16:creationId xmlns:a16="http://schemas.microsoft.com/office/drawing/2014/main" id="{CEA5C2DC-9534-4F17-B684-7F842266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53" y="573494"/>
            <a:ext cx="1417293" cy="1417293"/>
          </a:xfrm>
          <a:prstGeom prst="rect">
            <a:avLst/>
          </a:prstGeom>
        </p:spPr>
      </p:pic>
    </p:spTree>
    <p:extLst>
      <p:ext uri="{BB962C8B-B14F-4D97-AF65-F5344CB8AC3E}">
        <p14:creationId xmlns:p14="http://schemas.microsoft.com/office/powerpoint/2010/main" val="8214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2363305"/>
            <a:ext cx="10441167" cy="373531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THEY TEACH US</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we cannot stroll into a Holy God’s presence haphazardly. His people must be set apart (holy) from all other people in every area of life.</a:t>
            </a:r>
          </a:p>
        </p:txBody>
      </p:sp>
      <p:pic>
        <p:nvPicPr>
          <p:cNvPr id="4" name="Picture 3" descr="A close up of a logo&#10;&#10;Description automatically generated">
            <a:extLst>
              <a:ext uri="{FF2B5EF4-FFF2-40B4-BE49-F238E27FC236}">
                <a16:creationId xmlns:a16="http://schemas.microsoft.com/office/drawing/2014/main" id="{CEA5C2DC-9534-4F17-B684-7F842266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53" y="573494"/>
            <a:ext cx="1417293" cy="1417293"/>
          </a:xfrm>
          <a:prstGeom prst="rect">
            <a:avLst/>
          </a:prstGeom>
        </p:spPr>
      </p:pic>
    </p:spTree>
    <p:extLst>
      <p:ext uri="{BB962C8B-B14F-4D97-AF65-F5344CB8AC3E}">
        <p14:creationId xmlns:p14="http://schemas.microsoft.com/office/powerpoint/2010/main" val="3562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2363305"/>
            <a:ext cx="10441167" cy="373531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 the OT, salvation had not come in its final form of Christ’s sacrifice on the Cross.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So, the OT shadows did not actually cleanse from the curse of sin but pointed forward to what would. </a:t>
            </a:r>
          </a:p>
        </p:txBody>
      </p:sp>
      <p:pic>
        <p:nvPicPr>
          <p:cNvPr id="4" name="Picture 3" descr="A close up of a logo&#10;&#10;Description automatically generated">
            <a:extLst>
              <a:ext uri="{FF2B5EF4-FFF2-40B4-BE49-F238E27FC236}">
                <a16:creationId xmlns:a16="http://schemas.microsoft.com/office/drawing/2014/main" id="{CEA5C2DC-9534-4F17-B684-7F842266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53" y="573494"/>
            <a:ext cx="1417293" cy="1417293"/>
          </a:xfrm>
          <a:prstGeom prst="rect">
            <a:avLst/>
          </a:prstGeom>
        </p:spPr>
      </p:pic>
    </p:spTree>
    <p:extLst>
      <p:ext uri="{BB962C8B-B14F-4D97-AF65-F5344CB8AC3E}">
        <p14:creationId xmlns:p14="http://schemas.microsoft.com/office/powerpoint/2010/main" val="24537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2645087"/>
            <a:ext cx="10441167" cy="3453529"/>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“Hence, it was appropriate that the need for cleansing the heart be expressed in external ways through food distinctions. It was appropriate also that these distinctions be related to separation from the curse of Genesis 3.”</a:t>
            </a:r>
          </a:p>
          <a:p>
            <a:r>
              <a:rPr lang="en-CA" dirty="0">
                <a:solidFill>
                  <a:schemeClr val="bg1"/>
                </a:solidFill>
                <a:latin typeface="Open Sans" panose="020B0606030504020204" pitchFamily="34" charset="0"/>
                <a:ea typeface="Open Sans" panose="020B0606030504020204" pitchFamily="34" charset="0"/>
                <a:cs typeface="Open Sans" panose="020B0606030504020204" pitchFamily="34" charset="0"/>
              </a:rPr>
              <a:t>(Vern Poythress)</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CEA5C2DC-9534-4F17-B684-7F842266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353" y="573494"/>
            <a:ext cx="1417293" cy="1417293"/>
          </a:xfrm>
          <a:prstGeom prst="rect">
            <a:avLst/>
          </a:prstGeom>
        </p:spPr>
      </p:pic>
    </p:spTree>
    <p:extLst>
      <p:ext uri="{BB962C8B-B14F-4D97-AF65-F5344CB8AC3E}">
        <p14:creationId xmlns:p14="http://schemas.microsoft.com/office/powerpoint/2010/main" val="157367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3061081"/>
            <a:ext cx="10441167" cy="3453529"/>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The purity laws show us that God’s holiness affects </a:t>
            </a:r>
            <a:r>
              <a:rPr lang="en-CA" sz="3200" b="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ALL</a:t>
            </a:r>
            <a:r>
              <a:rPr lang="en-CA" sz="3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areas of life: </a:t>
            </a: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separation from evil and things associated with sin and death, care for the poor, sexual integrity, social justice, </a:t>
            </a:r>
            <a:r>
              <a:rPr lang="en-CA" sz="3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etc</a:t>
            </a:r>
            <a:endParaRPr lang="en-CA"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close up of a logo&#10;&#10;Description automatically generated">
            <a:extLst>
              <a:ext uri="{FF2B5EF4-FFF2-40B4-BE49-F238E27FC236}">
                <a16:creationId xmlns:a16="http://schemas.microsoft.com/office/drawing/2014/main" id="{CEA5C2DC-9534-4F17-B684-7F842266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936" y="812886"/>
            <a:ext cx="1836127" cy="1836127"/>
          </a:xfrm>
          <a:prstGeom prst="rect">
            <a:avLst/>
          </a:prstGeom>
        </p:spPr>
      </p:pic>
    </p:spTree>
    <p:extLst>
      <p:ext uri="{BB962C8B-B14F-4D97-AF65-F5344CB8AC3E}">
        <p14:creationId xmlns:p14="http://schemas.microsoft.com/office/powerpoint/2010/main" val="16298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693218" y="2130982"/>
            <a:ext cx="10248348" cy="4147646"/>
          </a:xfrm>
          <a:effectLst>
            <a:outerShdw blurRad="50800" dist="38100" dir="2700000" algn="tl" rotWithShape="0">
              <a:prstClr val="black">
                <a:alpha val="40000"/>
              </a:prstClr>
            </a:outerShdw>
          </a:effectLst>
        </p:spPr>
        <p:txBody>
          <a:bodyPr>
            <a:noAutofit/>
          </a:body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pattern established in the Mosaic covenant, which is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redemption followed by obedience</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functions as a type or pattern for New Testament believers… Such grateful obedience, under both the Mosaic covenant and the new covenant established by Jesus Christ, is </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not legalistic</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for there is no idea that such obedience earns or merits salvation under either the old covenant or the new.”</a:t>
            </a:r>
          </a:p>
          <a:p>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(Tom Schreiner, 40 Questions about Christians and Biblical Law, </a:t>
            </a:r>
            <a:r>
              <a:rPr lang="en-CA"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pg</a:t>
            </a:r>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26)</a:t>
            </a:r>
          </a:p>
        </p:txBody>
      </p:sp>
      <p:pic>
        <p:nvPicPr>
          <p:cNvPr id="6" name="Picture 5" descr="A close up of a logo&#10;&#10;Description automatically generated">
            <a:extLst>
              <a:ext uri="{FF2B5EF4-FFF2-40B4-BE49-F238E27FC236}">
                <a16:creationId xmlns:a16="http://schemas.microsoft.com/office/drawing/2014/main" id="{6611E7E9-FBFC-467A-BD7D-88488644A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107" y="523727"/>
            <a:ext cx="1198570" cy="1196173"/>
          </a:xfrm>
          <a:prstGeom prst="rect">
            <a:avLst/>
          </a:prstGeom>
        </p:spPr>
      </p:pic>
    </p:spTree>
    <p:extLst>
      <p:ext uri="{BB962C8B-B14F-4D97-AF65-F5344CB8AC3E}">
        <p14:creationId xmlns:p14="http://schemas.microsoft.com/office/powerpoint/2010/main" val="366024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58519" y="3583036"/>
            <a:ext cx="10441167" cy="237355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60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DAY OF ATONEMENT</a:t>
            </a:r>
          </a:p>
        </p:txBody>
      </p:sp>
      <p:pic>
        <p:nvPicPr>
          <p:cNvPr id="3" name="Picture 2" descr="A close up of a logo&#10;&#10;Description automatically generated">
            <a:extLst>
              <a:ext uri="{FF2B5EF4-FFF2-40B4-BE49-F238E27FC236}">
                <a16:creationId xmlns:a16="http://schemas.microsoft.com/office/drawing/2014/main" id="{F26EC118-2F0A-4BB2-9434-A886F3F8C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311" y="823586"/>
            <a:ext cx="2451378" cy="2451378"/>
          </a:xfrm>
          <a:prstGeom prst="rect">
            <a:avLst/>
          </a:prstGeom>
        </p:spPr>
      </p:pic>
    </p:spTree>
    <p:extLst>
      <p:ext uri="{BB962C8B-B14F-4D97-AF65-F5344CB8AC3E}">
        <p14:creationId xmlns:p14="http://schemas.microsoft.com/office/powerpoint/2010/main" val="278587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563471"/>
            <a:ext cx="10441167" cy="238771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a:t>
            </a:r>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EAD: Leviticus 16</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stands out to you about this ceremony apart from the others?</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some strange things you noticed in the text?</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 you think the Israelites would have felt during this ceremony?</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Why is the Day of Atonement important for us today?</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1542313" y="481990"/>
            <a:ext cx="9847929"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GROUP DISCUSSIONS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F355A9F8-EF23-4958-8006-0CFD541E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18" y="315630"/>
            <a:ext cx="946189" cy="946189"/>
          </a:xfrm>
          <a:prstGeom prst="rect">
            <a:avLst/>
          </a:prstGeom>
        </p:spPr>
      </p:pic>
    </p:spTree>
    <p:extLst>
      <p:ext uri="{BB962C8B-B14F-4D97-AF65-F5344CB8AC3E}">
        <p14:creationId xmlns:p14="http://schemas.microsoft.com/office/powerpoint/2010/main" val="3938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19274" y="435615"/>
            <a:ext cx="10441167" cy="566300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3200" b="1"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THE DAY OF ATONEMENT</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High priest enters the Holy of Holies to make atonement on behalf of the people.</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2 goats - one is killed, the other is the ‘scapegoat’. These represent the 2 aspects of Atonement: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propitiation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 where wrath is appeased, and </a:t>
            </a:r>
            <a:r>
              <a:rPr lang="en-CA"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expiation</a:t>
            </a: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 where guilt is sent away.</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7 time sprinkling of blood signifying complete covering of sin</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Imputation of sins</a:t>
            </a:r>
          </a:p>
          <a:p>
            <a:pPr marL="457200" indent="-457200" algn="l">
              <a:buFont typeface="Arial" panose="020B0604020202020204" pitchFamily="34" charset="0"/>
              <a:buChar char="•"/>
            </a:pPr>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Done once a year - symbolizing the once-for-all sacrifice to come</a:t>
            </a:r>
          </a:p>
        </p:txBody>
      </p:sp>
    </p:spTree>
    <p:extLst>
      <p:ext uri="{BB962C8B-B14F-4D97-AF65-F5344CB8AC3E}">
        <p14:creationId xmlns:p14="http://schemas.microsoft.com/office/powerpoint/2010/main" val="13968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563471"/>
            <a:ext cx="10441167" cy="238771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 will make my dwelling among you, and my soul shall not abhor you. And I will walk among you and will be your God, and you shall be my people.” (Lev. 26:11)</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Note that God’s dwelling with His people in the tabernacle was meant to be a sort of restoration of Eden - where God ‘walks among His people’.</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FINAL COMMENTS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810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563471"/>
            <a:ext cx="10441167" cy="238771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Yet for all that, when they are in the land of their enemies, I will not spurn them, neither will I abhor them so as to destroy them utterly and break my covenant with them, for I am the Lord their God. But I will for their sake remember the covenant with their forefathers, whom I brought out of the land of Egypt in the sight of the nations, that I might be their God: I am the Lord.” (Lev. 26:44-45)</a:t>
            </a:r>
          </a:p>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God promises to be faithful even though they are unfaithful.</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FINAL COMMENTS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549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E5C7B7E-FC57-44BD-86E0-B0670EEFB56F}"/>
              </a:ext>
            </a:extLst>
          </p:cNvPr>
          <p:cNvSpPr txBox="1">
            <a:spLocks/>
          </p:cNvSpPr>
          <p:nvPr/>
        </p:nvSpPr>
        <p:spPr>
          <a:xfrm>
            <a:off x="875417" y="1563471"/>
            <a:ext cx="10441167" cy="238771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At the beginning of the book of Numbers - God speaks to Moses from </a:t>
            </a:r>
            <a:r>
              <a:rPr lang="en-CA" sz="3200" b="1" i="1" u="sng" dirty="0">
                <a:solidFill>
                  <a:schemeClr val="accent4"/>
                </a:solidFill>
                <a:latin typeface="Open Sans" panose="020B0606030504020204" pitchFamily="34" charset="0"/>
                <a:ea typeface="Open Sans" panose="020B0606030504020204" pitchFamily="34" charset="0"/>
                <a:cs typeface="Open Sans" panose="020B0606030504020204" pitchFamily="34" charset="0"/>
              </a:rPr>
              <a:t>IN</a:t>
            </a:r>
            <a:r>
              <a:rPr lang="en-CA" sz="3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the tent. </a:t>
            </a:r>
          </a:p>
          <a:p>
            <a:endPar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CA"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book of Leviticus worked! Now God’s people have access into His presence - and that is the story we’re going to look at more in next week’s session...</a:t>
            </a:r>
          </a:p>
        </p:txBody>
      </p:sp>
      <p:sp>
        <p:nvSpPr>
          <p:cNvPr id="8" name="Title 1">
            <a:extLst>
              <a:ext uri="{FF2B5EF4-FFF2-40B4-BE49-F238E27FC236}">
                <a16:creationId xmlns:a16="http://schemas.microsoft.com/office/drawing/2014/main" id="{E63A8747-50BD-4E6A-8D49-9D2BD8B093FC}"/>
              </a:ext>
            </a:extLst>
          </p:cNvPr>
          <p:cNvSpPr>
            <a:spLocks noGrp="1"/>
          </p:cNvSpPr>
          <p:nvPr>
            <p:ph type="ctrTitle"/>
          </p:nvPr>
        </p:nvSpPr>
        <p:spPr>
          <a:xfrm>
            <a:off x="753497" y="481990"/>
            <a:ext cx="10636745" cy="915120"/>
          </a:xfrm>
          <a:effectLst>
            <a:outerShdw blurRad="50800" dist="38100" dir="2700000" algn="tl" rotWithShape="0">
              <a:prstClr val="black">
                <a:alpha val="40000"/>
              </a:prstClr>
            </a:outerShdw>
          </a:effectLst>
        </p:spPr>
        <p:txBody>
          <a:bodyPr>
            <a:noAutofit/>
          </a:bodyPr>
          <a:lstStyle/>
          <a:p>
            <a:r>
              <a:rPr lang="en-CA" sz="6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FINAL COMMENTS</a:t>
            </a:r>
            <a:endParaRPr lang="en-CA" sz="54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2471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75515"/>
            <a:ext cx="10588486" cy="943104"/>
          </a:xfrm>
          <a:effectLst>
            <a:outerShdw blurRad="50800" dist="38100" dir="2700000" algn="tl" rotWithShape="0">
              <a:prstClr val="black">
                <a:alpha val="40000"/>
              </a:prstClr>
            </a:outerShdw>
          </a:effectLst>
        </p:spPr>
        <p:txBody>
          <a:bodyPr>
            <a:norm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ASSIGNMENTS FOR SESSION 3</a:t>
            </a:r>
          </a:p>
        </p:txBody>
      </p:sp>
      <p:sp>
        <p:nvSpPr>
          <p:cNvPr id="3" name="Subtitle 2">
            <a:extLst>
              <a:ext uri="{FF2B5EF4-FFF2-40B4-BE49-F238E27FC236}">
                <a16:creationId xmlns:a16="http://schemas.microsoft.com/office/drawing/2014/main" id="{39B37E27-FBA3-4F65-8DAF-A9A040EFA406}"/>
              </a:ext>
            </a:extLst>
          </p:cNvPr>
          <p:cNvSpPr>
            <a:spLocks noGrp="1"/>
          </p:cNvSpPr>
          <p:nvPr>
            <p:ph type="subTitle" idx="1"/>
          </p:nvPr>
        </p:nvSpPr>
        <p:spPr>
          <a:xfrm>
            <a:off x="950081" y="1583599"/>
            <a:ext cx="10960665" cy="4898886"/>
          </a:xfrm>
          <a:effectLst>
            <a:outerShdw blurRad="50800" dist="38100" dir="2700000" algn="tl" rotWithShape="0">
              <a:prstClr val="black">
                <a:alpha val="40000"/>
              </a:prstClr>
            </a:outerShdw>
          </a:effectLst>
        </p:spPr>
        <p:txBody>
          <a:bodyPr>
            <a:noAutofit/>
          </a:bodyPr>
          <a:lstStyle/>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READ</a:t>
            </a:r>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 </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Numbers 11, 14 &amp; 16</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Deuteronomy 9-11</a:t>
            </a:r>
          </a:p>
          <a:p>
            <a:pPr algn="l"/>
            <a:endPar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WATCH</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Book of Numbers</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Temple</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NCC Q15: Since no one can keep the law, what is its purpose?</a:t>
            </a:r>
          </a:p>
          <a:p>
            <a:pPr algn="l"/>
            <a:r>
              <a:rPr lang="en-CA"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(Video links are in your email)</a:t>
            </a:r>
          </a:p>
          <a:p>
            <a:pPr algn="l"/>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67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375515"/>
            <a:ext cx="10588486" cy="943104"/>
          </a:xfrm>
          <a:effectLst>
            <a:outerShdw blurRad="50800" dist="38100" dir="2700000" algn="tl" rotWithShape="0">
              <a:prstClr val="black">
                <a:alpha val="40000"/>
              </a:prstClr>
            </a:outerShdw>
          </a:effectLst>
        </p:spPr>
        <p:txBody>
          <a:bodyPr>
            <a:normAutofit/>
          </a:bodyPr>
          <a:lstStyle/>
          <a:p>
            <a:r>
              <a:rPr lang="en-CA" sz="54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ASSIGNMENTS FOR SESSION 3</a:t>
            </a:r>
          </a:p>
        </p:txBody>
      </p:sp>
      <p:sp>
        <p:nvSpPr>
          <p:cNvPr id="4" name="Subtitle 2">
            <a:extLst>
              <a:ext uri="{FF2B5EF4-FFF2-40B4-BE49-F238E27FC236}">
                <a16:creationId xmlns:a16="http://schemas.microsoft.com/office/drawing/2014/main" id="{02069B24-4C19-44BC-93D9-49102A5541B3}"/>
              </a:ext>
            </a:extLst>
          </p:cNvPr>
          <p:cNvSpPr txBox="1">
            <a:spLocks/>
          </p:cNvSpPr>
          <p:nvPr/>
        </p:nvSpPr>
        <p:spPr>
          <a:xfrm>
            <a:off x="871232" y="1503070"/>
            <a:ext cx="10360584" cy="4979415"/>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4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ASK</a:t>
            </a:r>
            <a:endParaRPr lang="en-CA" sz="2800" dirty="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some similarities you noticed in the stories of the people’s rebellions in Numbers 11, 14, &amp; 16?</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would it have felt to be Moses in these situations?</a:t>
            </a:r>
          </a:p>
          <a:p>
            <a:pPr marL="457200" indent="-457200" algn="l" fontAlgn="base">
              <a:buFont typeface="Arial" panose="020B0604020202020204" pitchFamily="34" charset="0"/>
              <a:buChar char="•"/>
            </a:pP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What do you notice about this retelling of the story of Exodus in Deuteronomy 9-11? What repeated words, phrases or themes stand out to you?</a:t>
            </a:r>
          </a:p>
        </p:txBody>
      </p:sp>
    </p:spTree>
    <p:extLst>
      <p:ext uri="{BB962C8B-B14F-4D97-AF65-F5344CB8AC3E}">
        <p14:creationId xmlns:p14="http://schemas.microsoft.com/office/powerpoint/2010/main" val="32114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624FEC0-DB3C-49A3-B057-9EAA9950FF63}"/>
              </a:ext>
            </a:extLst>
          </p:cNvPr>
          <p:cNvSpPr txBox="1">
            <a:spLocks/>
          </p:cNvSpPr>
          <p:nvPr/>
        </p:nvSpPr>
        <p:spPr>
          <a:xfrm>
            <a:off x="875417" y="4377635"/>
            <a:ext cx="10441167" cy="141879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28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Recommended Resource:</a:t>
            </a:r>
          </a:p>
          <a:p>
            <a:r>
              <a:rPr lang="en-CA"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The Lamb of God: Seeing Jesus in Exodus, Leviticus, Numbers, and Deuteronomy </a:t>
            </a: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by Nancy Guthrie</a:t>
            </a:r>
          </a:p>
        </p:txBody>
      </p:sp>
      <p:pic>
        <p:nvPicPr>
          <p:cNvPr id="1026" name="Picture 2" descr="Image result for The Lamb of God: Seeing Jesus in Exodus, Leviticus, Numbers, and Deuteronomy by Nancy Guthrie">
            <a:extLst>
              <a:ext uri="{FF2B5EF4-FFF2-40B4-BE49-F238E27FC236}">
                <a16:creationId xmlns:a16="http://schemas.microsoft.com/office/drawing/2014/main" id="{3B7C8B28-FFBE-44D7-B0A2-FA7DEE2FB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578" y="875818"/>
            <a:ext cx="1938844" cy="294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17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53166" y="3520339"/>
            <a:ext cx="10588486" cy="2048475"/>
          </a:xfrm>
          <a:effectLst>
            <a:outerShdw blurRad="50800" dist="38100" dir="2700000" algn="tl" rotWithShape="0">
              <a:prstClr val="black">
                <a:alpha val="40000"/>
              </a:prstClr>
            </a:outerShdw>
          </a:effectLst>
        </p:spPr>
        <p:txBody>
          <a:bodyPr>
            <a:noAutofit/>
          </a:bodyPr>
          <a:lstStyle/>
          <a:p>
            <a:r>
              <a:rPr lang="en-CA" sz="13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Q &amp; A</a:t>
            </a:r>
          </a:p>
        </p:txBody>
      </p:sp>
      <p:pic>
        <p:nvPicPr>
          <p:cNvPr id="4" name="Picture 3" descr="A close up of a logo&#10;&#10;Description automatically generated">
            <a:extLst>
              <a:ext uri="{FF2B5EF4-FFF2-40B4-BE49-F238E27FC236}">
                <a16:creationId xmlns:a16="http://schemas.microsoft.com/office/drawing/2014/main" id="{A4497887-38A6-4DAC-84DD-CBC4E5782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195" y="1076222"/>
            <a:ext cx="2153611" cy="2153611"/>
          </a:xfrm>
          <a:prstGeom prst="rect">
            <a:avLst/>
          </a:prstGeom>
        </p:spPr>
      </p:pic>
    </p:spTree>
    <p:extLst>
      <p:ext uri="{BB962C8B-B14F-4D97-AF65-F5344CB8AC3E}">
        <p14:creationId xmlns:p14="http://schemas.microsoft.com/office/powerpoint/2010/main" val="64893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711200" y="94189"/>
            <a:ext cx="10681251" cy="1165566"/>
          </a:xfrm>
          <a:effectLst>
            <a:outerShdw blurRad="50800" dist="38100" dir="2700000" algn="tl" rotWithShape="0">
              <a:prstClr val="black">
                <a:alpha val="40000"/>
              </a:prstClr>
            </a:outerShdw>
          </a:effectLst>
        </p:spPr>
        <p:txBody>
          <a:bodyPr>
            <a:noAutofit/>
          </a:bodyPr>
          <a:lstStyle/>
          <a:p>
            <a:r>
              <a:rPr lang="en-CA" sz="48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Where we are in today’s session</a:t>
            </a:r>
          </a:p>
        </p:txBody>
      </p:sp>
      <p:pic>
        <p:nvPicPr>
          <p:cNvPr id="5" name="Picture 4" descr="A close up of a logo&#10;&#10;Description automatically generated">
            <a:extLst>
              <a:ext uri="{FF2B5EF4-FFF2-40B4-BE49-F238E27FC236}">
                <a16:creationId xmlns:a16="http://schemas.microsoft.com/office/drawing/2014/main" id="{AC99D702-1021-461F-9FE6-DBFB91B88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22" y="1319897"/>
            <a:ext cx="1647949" cy="1694091"/>
          </a:xfrm>
          <a:prstGeom prst="rect">
            <a:avLst/>
          </a:prstGeom>
        </p:spPr>
      </p:pic>
      <p:sp>
        <p:nvSpPr>
          <p:cNvPr id="4" name="Subtitle 2">
            <a:extLst>
              <a:ext uri="{FF2B5EF4-FFF2-40B4-BE49-F238E27FC236}">
                <a16:creationId xmlns:a16="http://schemas.microsoft.com/office/drawing/2014/main" id="{80AB3AFF-5E5B-4677-9BD5-9FA8D441589D}"/>
              </a:ext>
            </a:extLst>
          </p:cNvPr>
          <p:cNvSpPr txBox="1">
            <a:spLocks/>
          </p:cNvSpPr>
          <p:nvPr/>
        </p:nvSpPr>
        <p:spPr>
          <a:xfrm>
            <a:off x="2706674" y="1706360"/>
            <a:ext cx="8572234" cy="255168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the end of Exodus:</a:t>
            </a:r>
            <a:endParaRPr lang="en-CA"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“Then the cloud covered the tent of meeting, and the glory of the Lord filled the tabernacle. And Moses was not able to enter the tent of meeting because the cloud settled on it, and the glory of the Lord filled the tabernacle.”</a:t>
            </a:r>
            <a:b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(Exodus 40:34-35)</a:t>
            </a:r>
          </a:p>
        </p:txBody>
      </p:sp>
    </p:spTree>
    <p:extLst>
      <p:ext uri="{BB962C8B-B14F-4D97-AF65-F5344CB8AC3E}">
        <p14:creationId xmlns:p14="http://schemas.microsoft.com/office/powerpoint/2010/main" val="38214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2254-BF6B-4E45-A074-4667A7A64F49}"/>
              </a:ext>
            </a:extLst>
          </p:cNvPr>
          <p:cNvSpPr>
            <a:spLocks noGrp="1"/>
          </p:cNvSpPr>
          <p:nvPr>
            <p:ph type="ctrTitle"/>
          </p:nvPr>
        </p:nvSpPr>
        <p:spPr>
          <a:xfrm>
            <a:off x="801757" y="4611757"/>
            <a:ext cx="10588486" cy="1858205"/>
          </a:xfrm>
          <a:effectLst>
            <a:outerShdw blurRad="50800" dist="38100" dir="2700000" algn="tl" rotWithShape="0">
              <a:prstClr val="black">
                <a:alpha val="40000"/>
              </a:prstClr>
            </a:outerShdw>
          </a:effectLst>
        </p:spPr>
        <p:txBody>
          <a:bodyPr>
            <a:noAutofit/>
          </a:bodyPr>
          <a:lstStyle/>
          <a:p>
            <a:r>
              <a:rPr lang="en-CA"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Thanks for coming!</a:t>
            </a:r>
            <a:br>
              <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CA" sz="80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rPr>
              <a:t>YOU ARE LOVED</a:t>
            </a:r>
            <a:endParaRPr lang="en-CA" sz="9600" dirty="0">
              <a:solidFill>
                <a:schemeClr val="accent4"/>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9503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3866</Words>
  <Application>Microsoft Office PowerPoint</Application>
  <PresentationFormat>Widescreen</PresentationFormat>
  <Paragraphs>279</Paragraphs>
  <Slides>90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Calibri</vt:lpstr>
      <vt:lpstr>Calibri Light</vt:lpstr>
      <vt:lpstr>Open Sans</vt:lpstr>
      <vt:lpstr>Open Sans Extrabold</vt:lpstr>
      <vt:lpstr>Office Theme</vt:lpstr>
      <vt:lpstr>SESSION 2 THE TORAH (Part 1)</vt:lpstr>
      <vt:lpstr>CLASS SESSIONS</vt:lpstr>
      <vt:lpstr>GOALS</vt:lpstr>
      <vt:lpstr>GOALS</vt:lpstr>
      <vt:lpstr>2nd READING ASSIGNMENT</vt:lpstr>
      <vt:lpstr>STOP &amp; PRAY (Psalm 119:18)</vt:lpstr>
      <vt:lpstr>CLASS ROADMAP</vt:lpstr>
      <vt:lpstr>PowerPoint Presentation</vt:lpstr>
      <vt:lpstr>Where we are in today’s session</vt:lpstr>
      <vt:lpstr>Where we are in today’s session</vt:lpstr>
      <vt:lpstr>VIDEO The Book of Leviticus (6:30)</vt:lpstr>
      <vt:lpstr>PowerPoint Presentation</vt:lpstr>
      <vt:lpstr>1. THE TABERNACLE &amp; TEMPLE</vt:lpstr>
      <vt:lpstr>PowerPoint Presentation</vt:lpstr>
      <vt:lpstr>PowerPoint Presentation</vt:lpstr>
      <vt:lpstr>1. THE TABERNACLE &amp; TEMPLE</vt:lpstr>
      <vt:lpstr>1. THE TABERNACLE &amp; TEMPLE</vt:lpstr>
      <vt:lpstr>1. THE TABERNACLE &amp; TEMPLE</vt:lpstr>
      <vt:lpstr>THE TABERNACLE’S FORESHADOW</vt:lpstr>
      <vt:lpstr>THE TABERNACLE’S FORESHADOW</vt:lpstr>
      <vt:lpstr>PowerPoint Presentation</vt:lpstr>
      <vt:lpstr>THE TABERNACLE’S FORESHADOW</vt:lpstr>
      <vt:lpstr>THE TABERNACLE’S FORESHADOW</vt:lpstr>
      <vt:lpstr>THE TABERNACLE’S FORESHADOW</vt:lpstr>
      <vt:lpstr>PowerPoint Presentation</vt:lpstr>
      <vt:lpstr>2. SACRIFICES</vt:lpstr>
      <vt:lpstr>PowerPoint Presentation</vt:lpstr>
      <vt:lpstr>2. SACRIFICES</vt:lpstr>
      <vt:lpstr>2. SACRIFICES</vt:lpstr>
      <vt:lpstr>2. SACRIFICES</vt:lpstr>
      <vt:lpstr>PowerPoint Presentation</vt:lpstr>
      <vt:lpstr>ATONEMENT</vt:lpstr>
      <vt:lpstr>ATONEMENT</vt:lpstr>
      <vt:lpstr>ATONEMENT</vt:lpstr>
      <vt:lpstr>ATONEMENT</vt:lpstr>
      <vt:lpstr>ATONEMENT IS: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Types of Sacrifices</vt:lpstr>
      <vt:lpstr>THE GOOD NEWS OF SACRIFICES</vt:lpstr>
      <vt:lpstr>PowerPoint Presentation</vt:lpstr>
      <vt:lpstr>PowerPoint Presentation</vt:lpstr>
      <vt:lpstr>PowerPoint Presentation</vt:lpstr>
      <vt:lpstr>VIDEO Sacrifice &amp; Atonement (6:00)</vt:lpstr>
      <vt:lpstr>PowerPoint Presentation</vt:lpstr>
      <vt:lpstr>3. FEASTS</vt:lpstr>
      <vt:lpstr>The 7 Feasts</vt:lpstr>
      <vt:lpstr>1. Feast of PASSOVER</vt:lpstr>
      <vt:lpstr>2. Feast of Unleavened Bread</vt:lpstr>
      <vt:lpstr>3. Feast of First Fruits</vt:lpstr>
      <vt:lpstr>4. Feast of Weeks/Pentecost</vt:lpstr>
      <vt:lpstr>5. Feast of Trumpets</vt:lpstr>
      <vt:lpstr>6. The Day of Atonement</vt:lpstr>
      <vt:lpstr>7. Feast of Tabernacles/Booths</vt:lpstr>
      <vt:lpstr>PowerPoint Presentation</vt:lpstr>
      <vt:lpstr>4. PRIESTS</vt:lpstr>
      <vt:lpstr>4. PRIESTS</vt:lpstr>
      <vt:lpstr>4. PRIESTS</vt:lpstr>
      <vt:lpstr>GROUP DISCUSSIONS</vt:lpstr>
      <vt:lpstr>5. PURITY</vt:lpstr>
      <vt:lpstr>PowerPoint Presentation</vt:lpstr>
      <vt:lpstr>PowerPoint Presentation</vt:lpstr>
      <vt:lpstr>PowerPoint Presentation</vt:lpstr>
      <vt:lpstr>PowerPoint Presentation</vt:lpstr>
      <vt:lpstr>PowerPoint Presentation</vt:lpstr>
      <vt:lpstr>PowerPoint Presentation</vt:lpstr>
      <vt:lpstr>GROUP DISCUSSIONS</vt:lpstr>
      <vt:lpstr>PowerPoint Presentation</vt:lpstr>
      <vt:lpstr>FINAL COMMENTS</vt:lpstr>
      <vt:lpstr>FINAL COMMENTS</vt:lpstr>
      <vt:lpstr>FINAL COMMENTS</vt:lpstr>
      <vt:lpstr>ASSIGNMENTS FOR SESSION 3</vt:lpstr>
      <vt:lpstr>ASSIGNMENTS FOR SESSION 3</vt:lpstr>
      <vt:lpstr>PowerPoint Presentation</vt:lpstr>
      <vt:lpstr>Q &amp; A</vt:lpstr>
      <vt:lpstr>Thanks for coming! YOU ARE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&amp; Graphics</dc:creator>
  <cp:lastModifiedBy>Media &amp; Graphics</cp:lastModifiedBy>
  <cp:revision>50</cp:revision>
  <dcterms:created xsi:type="dcterms:W3CDTF">2019-10-09T13:41:56Z</dcterms:created>
  <dcterms:modified xsi:type="dcterms:W3CDTF">2019-10-16T22:42:03Z</dcterms:modified>
</cp:coreProperties>
</file>