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336" r:id="rId3"/>
    <p:sldId id="328" r:id="rId4"/>
    <p:sldId id="256" r:id="rId5"/>
    <p:sldId id="274" r:id="rId6"/>
    <p:sldId id="396" r:id="rId7"/>
    <p:sldId id="279" r:id="rId8"/>
    <p:sldId id="275" r:id="rId9"/>
    <p:sldId id="289" r:id="rId10"/>
    <p:sldId id="409" r:id="rId11"/>
    <p:sldId id="410" r:id="rId12"/>
    <p:sldId id="286" r:id="rId13"/>
    <p:sldId id="397" r:id="rId14"/>
    <p:sldId id="399" r:id="rId15"/>
    <p:sldId id="398" r:id="rId16"/>
    <p:sldId id="400" r:id="rId17"/>
    <p:sldId id="401" r:id="rId18"/>
    <p:sldId id="402" r:id="rId19"/>
    <p:sldId id="403" r:id="rId20"/>
    <p:sldId id="404" r:id="rId21"/>
    <p:sldId id="405" r:id="rId22"/>
    <p:sldId id="406" r:id="rId23"/>
    <p:sldId id="344" r:id="rId24"/>
    <p:sldId id="407" r:id="rId25"/>
    <p:sldId id="408" r:id="rId26"/>
    <p:sldId id="411" r:id="rId27"/>
    <p:sldId id="325" r:id="rId28"/>
    <p:sldId id="412" r:id="rId29"/>
    <p:sldId id="345" r:id="rId30"/>
    <p:sldId id="415" r:id="rId31"/>
    <p:sldId id="416" r:id="rId32"/>
    <p:sldId id="419" r:id="rId33"/>
    <p:sldId id="417" r:id="rId34"/>
    <p:sldId id="452" r:id="rId35"/>
    <p:sldId id="260" r:id="rId36"/>
    <p:sldId id="420" r:id="rId37"/>
    <p:sldId id="421" r:id="rId38"/>
    <p:sldId id="418" r:id="rId39"/>
    <p:sldId id="422" r:id="rId40"/>
    <p:sldId id="423" r:id="rId41"/>
    <p:sldId id="424" r:id="rId42"/>
    <p:sldId id="425" r:id="rId43"/>
    <p:sldId id="426" r:id="rId44"/>
    <p:sldId id="427" r:id="rId45"/>
    <p:sldId id="429" r:id="rId46"/>
    <p:sldId id="430" r:id="rId47"/>
    <p:sldId id="387" r:id="rId48"/>
    <p:sldId id="431" r:id="rId49"/>
    <p:sldId id="432" r:id="rId50"/>
    <p:sldId id="433" r:id="rId51"/>
    <p:sldId id="389" r:id="rId52"/>
    <p:sldId id="390" r:id="rId53"/>
    <p:sldId id="434" r:id="rId54"/>
    <p:sldId id="435" r:id="rId55"/>
    <p:sldId id="436" r:id="rId56"/>
    <p:sldId id="437" r:id="rId57"/>
    <p:sldId id="438" r:id="rId58"/>
    <p:sldId id="439" r:id="rId59"/>
    <p:sldId id="440" r:id="rId60"/>
    <p:sldId id="441" r:id="rId61"/>
    <p:sldId id="442" r:id="rId62"/>
    <p:sldId id="443" r:id="rId63"/>
    <p:sldId id="444" r:id="rId64"/>
    <p:sldId id="446" r:id="rId65"/>
    <p:sldId id="447" r:id="rId66"/>
    <p:sldId id="448" r:id="rId67"/>
    <p:sldId id="391" r:id="rId68"/>
    <p:sldId id="449" r:id="rId69"/>
    <p:sldId id="450" r:id="rId70"/>
    <p:sldId id="451" r:id="rId71"/>
    <p:sldId id="308" r:id="rId72"/>
    <p:sldId id="323" r:id="rId73"/>
    <p:sldId id="33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62" d="100"/>
          <a:sy n="162" d="100"/>
        </p:scale>
        <p:origin x="10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50BD-D584-434F-AAD4-64AC94939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D8BA291-0FF4-4D63-90D1-5C96E042A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26363FB-78CA-47BD-BD94-AA12124F4D4E}"/>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5" name="Footer Placeholder 4">
            <a:extLst>
              <a:ext uri="{FF2B5EF4-FFF2-40B4-BE49-F238E27FC236}">
                <a16:creationId xmlns:a16="http://schemas.microsoft.com/office/drawing/2014/main" id="{E7303C29-CD6B-44DD-AC34-7FF622AF61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0EEB8A-1C7F-4AC4-9B3B-BB73374D9879}"/>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9986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0649-0164-4353-9B0B-984723174A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8B6058-4141-4A56-A7B1-8F20434C9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98C6EF-540B-4607-9BEF-D9782847AB05}"/>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5" name="Footer Placeholder 4">
            <a:extLst>
              <a:ext uri="{FF2B5EF4-FFF2-40B4-BE49-F238E27FC236}">
                <a16:creationId xmlns:a16="http://schemas.microsoft.com/office/drawing/2014/main" id="{A6CDFAC1-58A1-4CE0-8A3A-19E4FC7264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2B3A86-2C2B-44A9-92F0-0D5D5A211988}"/>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4530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7D759-9BE6-4CA8-AE45-539056E4D8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2C3F15-4629-40F4-8FE7-5455157C2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9CCF1C-9221-45FA-8AEE-CC814F1A0B6C}"/>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5" name="Footer Placeholder 4">
            <a:extLst>
              <a:ext uri="{FF2B5EF4-FFF2-40B4-BE49-F238E27FC236}">
                <a16:creationId xmlns:a16="http://schemas.microsoft.com/office/drawing/2014/main" id="{9030140C-D272-40A2-A4D0-220201E759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2AE6E2-1327-40A4-8D27-2D03D6CABF65}"/>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84415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4B42-B0F1-4F5C-BD8D-438022E339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E3537D-8F81-4062-AA64-0F4B9B8D9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9AD259-3458-4CBB-8E1A-354DEDEFE6EE}"/>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5" name="Footer Placeholder 4">
            <a:extLst>
              <a:ext uri="{FF2B5EF4-FFF2-40B4-BE49-F238E27FC236}">
                <a16:creationId xmlns:a16="http://schemas.microsoft.com/office/drawing/2014/main" id="{BB773710-23E4-4295-85B7-DDCD6E7968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2A44FC-4606-4578-AA1F-ADF6EC6768A2}"/>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050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57A-67A7-4D22-8D81-7C1E4DF6A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888713-5250-4FAF-93AA-4B97230E1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C09AD-E961-490F-BC93-12B56DC65E58}"/>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5" name="Footer Placeholder 4">
            <a:extLst>
              <a:ext uri="{FF2B5EF4-FFF2-40B4-BE49-F238E27FC236}">
                <a16:creationId xmlns:a16="http://schemas.microsoft.com/office/drawing/2014/main" id="{F80B75D5-78BB-4333-8367-F9F47BEB3C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96C4D8-B5B7-40CD-8818-F321F78F099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28080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5F8F-1665-47CF-B731-60C3DF0CA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42DEA8D-3EF7-402C-8476-026EBF29A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B9696C6-FE72-49AC-86F9-A3551048FF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5D27CC-D775-45B3-8818-B88D16F93FEA}"/>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6" name="Footer Placeholder 5">
            <a:extLst>
              <a:ext uri="{FF2B5EF4-FFF2-40B4-BE49-F238E27FC236}">
                <a16:creationId xmlns:a16="http://schemas.microsoft.com/office/drawing/2014/main" id="{938F3AE0-BFC0-4B4D-AB05-C895D3CE24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8545D2-C626-49F0-A5F5-2C978EE37B8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9601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523A-866A-47CE-978F-5867F591D2A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507E10-A832-40C7-8772-CEF6522AF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04BAE-42E7-4C0E-8D35-F7016FA4D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8C9648-8985-427D-A104-432E9B9A5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EA809-E510-4CB8-A401-C196DA9EB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C11A99-9A1D-45BD-9710-29C243EC3431}"/>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8" name="Footer Placeholder 7">
            <a:extLst>
              <a:ext uri="{FF2B5EF4-FFF2-40B4-BE49-F238E27FC236}">
                <a16:creationId xmlns:a16="http://schemas.microsoft.com/office/drawing/2014/main" id="{41A4BA34-0ABC-4818-9F02-DF720825F4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E206692-BCBD-47E1-8C9F-E953064A48A6}"/>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414573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2C30-0DE7-4632-918F-BC7EC338FE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9890E33-98D6-4D3D-BB3F-4791C16C877D}"/>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4" name="Footer Placeholder 3">
            <a:extLst>
              <a:ext uri="{FF2B5EF4-FFF2-40B4-BE49-F238E27FC236}">
                <a16:creationId xmlns:a16="http://schemas.microsoft.com/office/drawing/2014/main" id="{6C4DC191-0D49-40F3-AF01-ECC1EC99071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61C5585-3081-4D54-BCD2-AA91C127F420}"/>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39535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7DC3C-AC86-45B1-95B2-7D6701750EAA}"/>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3" name="Footer Placeholder 2">
            <a:extLst>
              <a:ext uri="{FF2B5EF4-FFF2-40B4-BE49-F238E27FC236}">
                <a16:creationId xmlns:a16="http://schemas.microsoft.com/office/drawing/2014/main" id="{B7159D3C-0294-4C3D-BDF9-9D0B12BF08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B09EA01-6F8F-4D98-8F5F-DB89D0D83C31}"/>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96252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21E3-D485-4D7F-8ACD-7E427478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B9E8211-FBE6-4742-B123-482408CA8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DEDA1C9-F14F-4547-B790-9CAC2A2F1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31C8E-AA04-43B9-BBC3-5E00442B5FC3}"/>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6" name="Footer Placeholder 5">
            <a:extLst>
              <a:ext uri="{FF2B5EF4-FFF2-40B4-BE49-F238E27FC236}">
                <a16:creationId xmlns:a16="http://schemas.microsoft.com/office/drawing/2014/main" id="{0417AC31-023F-4FB7-916C-683433D327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E49127-6357-4104-8E8B-2EE871CADB9F}"/>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6200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27F6-C530-46FC-83F5-B5ABC4588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849B96-2009-440A-995D-7CE3754D2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62C2FEE-5ED1-40E4-82F0-B1D1E6F52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4A9F0-28AF-4494-A9AD-DDE85F893F81}"/>
              </a:ext>
            </a:extLst>
          </p:cNvPr>
          <p:cNvSpPr>
            <a:spLocks noGrp="1"/>
          </p:cNvSpPr>
          <p:nvPr>
            <p:ph type="dt" sz="half" idx="10"/>
          </p:nvPr>
        </p:nvSpPr>
        <p:spPr/>
        <p:txBody>
          <a:bodyPr/>
          <a:lstStyle/>
          <a:p>
            <a:fld id="{2553144C-E3B8-4B57-9048-1C22FF87EF6B}" type="datetimeFigureOut">
              <a:rPr lang="en-CA" smtClean="0"/>
              <a:t>2019-10-23</a:t>
            </a:fld>
            <a:endParaRPr lang="en-CA"/>
          </a:p>
        </p:txBody>
      </p:sp>
      <p:sp>
        <p:nvSpPr>
          <p:cNvPr id="6" name="Footer Placeholder 5">
            <a:extLst>
              <a:ext uri="{FF2B5EF4-FFF2-40B4-BE49-F238E27FC236}">
                <a16:creationId xmlns:a16="http://schemas.microsoft.com/office/drawing/2014/main" id="{99F81A47-1446-4111-A30F-96D7ABC66E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96957B-025F-443A-8A07-1B85C9A439EC}"/>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0262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5262F-0677-422F-B03B-12B3B5DC7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1BA93A-527B-46C9-911F-79EF9C4A8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E2A1DA-2A8D-41C5-A358-BCE20C976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3144C-E3B8-4B57-9048-1C22FF87EF6B}" type="datetimeFigureOut">
              <a:rPr lang="en-CA" smtClean="0"/>
              <a:t>2019-10-23</a:t>
            </a:fld>
            <a:endParaRPr lang="en-CA"/>
          </a:p>
        </p:txBody>
      </p:sp>
      <p:sp>
        <p:nvSpPr>
          <p:cNvPr id="5" name="Footer Placeholder 4">
            <a:extLst>
              <a:ext uri="{FF2B5EF4-FFF2-40B4-BE49-F238E27FC236}">
                <a16:creationId xmlns:a16="http://schemas.microsoft.com/office/drawing/2014/main" id="{6AE56BD8-9052-4A54-A5D6-9B6359A17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660D73-FA46-4E03-93F4-E0C2DC73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BD240-1C62-434C-9523-8632814D70F8}" type="slidenum">
              <a:rPr lang="en-CA" smtClean="0"/>
              <a:t>‹#›</a:t>
            </a:fld>
            <a:endParaRPr lang="en-CA"/>
          </a:p>
        </p:txBody>
      </p:sp>
    </p:spTree>
    <p:extLst>
      <p:ext uri="{BB962C8B-B14F-4D97-AF65-F5344CB8AC3E}">
        <p14:creationId xmlns:p14="http://schemas.microsoft.com/office/powerpoint/2010/main" val="61527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ideo" Target="https://player.vimeo.com/video/193580602?app_id=122963" TargetMode="External"/><Relationship Id="rId4" Type="http://schemas.openxmlformats.org/officeDocument/2006/relationships/image" Target="../media/image20.jpe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3CPjWd4MUXs?start=42&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SESSION 3</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TORAH (Part 2)</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780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310296"/>
            <a:ext cx="10785838" cy="3968332"/>
          </a:xfrm>
          <a:effectLst>
            <a:outerShdw blurRad="50800" dist="38100" dir="2700000" algn="tl" rotWithShape="0">
              <a:prstClr val="black">
                <a:alpha val="40000"/>
              </a:prstClr>
            </a:outerShdw>
          </a:effectLst>
        </p:spPr>
        <p:txBody>
          <a:bodyPr>
            <a:noAutofit/>
          </a:bodyPr>
          <a:lstStyle/>
          <a:p>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 do Christians ‘pick and choose’ laws?</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8EA066B9-22E1-415A-860E-32FB898B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694" y="627545"/>
            <a:ext cx="1342612" cy="1342612"/>
          </a:xfrm>
          <a:prstGeom prst="rect">
            <a:avLst/>
          </a:prstGeom>
        </p:spPr>
      </p:pic>
    </p:spTree>
    <p:extLst>
      <p:ext uri="{BB962C8B-B14F-4D97-AF65-F5344CB8AC3E}">
        <p14:creationId xmlns:p14="http://schemas.microsoft.com/office/powerpoint/2010/main" val="25180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310296"/>
            <a:ext cx="10785838" cy="3968332"/>
          </a:xfrm>
          <a:effectLst>
            <a:outerShdw blurRad="50800" dist="38100" dir="2700000" algn="tl" rotWithShape="0">
              <a:prstClr val="black">
                <a:alpha val="40000"/>
              </a:prstClr>
            </a:outerShdw>
          </a:effectLst>
        </p:spPr>
        <p:txBody>
          <a:bodyPr>
            <a:noAutofit/>
          </a:bodyPr>
          <a:lstStyle/>
          <a:p>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 do Christians ‘pick and choose’ laws?</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main reason why Christians ‘pick and choose’ is because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BIBLE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itself teaches us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HOW</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do so. </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8EA066B9-22E1-415A-860E-32FB898B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694" y="627545"/>
            <a:ext cx="1342612" cy="1342612"/>
          </a:xfrm>
          <a:prstGeom prst="rect">
            <a:avLst/>
          </a:prstGeom>
        </p:spPr>
      </p:pic>
    </p:spTree>
    <p:extLst>
      <p:ext uri="{BB962C8B-B14F-4D97-AF65-F5344CB8AC3E}">
        <p14:creationId xmlns:p14="http://schemas.microsoft.com/office/powerpoint/2010/main" val="185692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700696"/>
            <a:ext cx="10248348" cy="4823791"/>
          </a:xfrm>
          <a:effectLst>
            <a:outerShdw blurRad="50800" dist="38100" dir="2700000" algn="tl" rotWithShape="0">
              <a:prstClr val="black">
                <a:alpha val="40000"/>
              </a:prstClr>
            </a:outerShdw>
          </a:effectLst>
        </p:spPr>
        <p:txBody>
          <a:bodyPr>
            <a:noAutofit/>
          </a:bodyPr>
          <a:lstStyle/>
          <a:p>
            <a:pPr algn="l">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Chapter 19 of both the Westminster Confession of Faith (WCF) and the Second London Baptist Confession (1689 SLBC) contain sections on the Law of God which show us these 3 categories of law:</a:t>
            </a: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2617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700696"/>
            <a:ext cx="10248348" cy="4823791"/>
          </a:xfrm>
          <a:effectLst>
            <a:outerShdw blurRad="50800" dist="38100" dir="2700000" algn="tl" rotWithShape="0">
              <a:prstClr val="black">
                <a:alpha val="40000"/>
              </a:prstClr>
            </a:outerShdw>
          </a:effectLst>
        </p:spPr>
        <p:txBody>
          <a:bodyPr>
            <a:noAutofit/>
          </a:bodyPr>
          <a:lstStyle/>
          <a:p>
            <a:pPr algn="l">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Chapter 19 of both the Westminster Confession of Faith (WCF) and the Second London Baptist Confession (1689 SLBC) contain sections on the Law of God which show us these 3 categories of law:</a:t>
            </a:r>
          </a:p>
          <a:p>
            <a:pPr marL="514350" indent="-514350" algn="l">
              <a:spcAft>
                <a:spcPts val="1800"/>
              </a:spcAft>
              <a:buFont typeface="+mj-lt"/>
              <a:buAutoNum type="arabicPeriod"/>
            </a:pPr>
            <a:r>
              <a:rPr lang="en-CA" sz="54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MORAL</a:t>
            </a:r>
            <a:r>
              <a:rPr lang="en-CA" sz="5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5643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700696"/>
            <a:ext cx="10248348" cy="4823791"/>
          </a:xfrm>
          <a:effectLst>
            <a:outerShdw blurRad="50800" dist="38100" dir="2700000" algn="tl" rotWithShape="0">
              <a:prstClr val="black">
                <a:alpha val="40000"/>
              </a:prstClr>
            </a:outerShdw>
          </a:effectLst>
        </p:spPr>
        <p:txBody>
          <a:bodyPr>
            <a:noAutofit/>
          </a:bodyPr>
          <a:lstStyle/>
          <a:p>
            <a:pPr algn="l">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Chapter 19 of both the Westminster Confession of Faith (WCF) and the Second London Baptist Confession (1689 SLBC) contain sections on the Law of God which show us these 3 categories of law:</a:t>
            </a:r>
          </a:p>
          <a:p>
            <a:pPr marL="514350" indent="-514350" algn="l">
              <a:spcAft>
                <a:spcPts val="1800"/>
              </a:spcAft>
              <a:buFont typeface="+mj-lt"/>
              <a:buAutoNum type="arabicPeriod"/>
            </a:pPr>
            <a:r>
              <a:rPr lang="en-CA" sz="54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MORAL</a:t>
            </a:r>
            <a:r>
              <a:rPr lang="en-CA" sz="5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marL="514350" indent="-514350" algn="l">
              <a:spcAft>
                <a:spcPts val="1800"/>
              </a:spcAft>
              <a:buFont typeface="+mj-lt"/>
              <a:buAutoNum type="arabicPeriod"/>
            </a:pPr>
            <a:r>
              <a:rPr lang="en-CA" sz="54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CEREMONIAL</a:t>
            </a:r>
            <a:r>
              <a:rPr lang="en-CA" sz="5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112853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700696"/>
            <a:ext cx="10248348" cy="4823791"/>
          </a:xfrm>
          <a:effectLst>
            <a:outerShdw blurRad="50800" dist="38100" dir="2700000" algn="tl" rotWithShape="0">
              <a:prstClr val="black">
                <a:alpha val="40000"/>
              </a:prstClr>
            </a:outerShdw>
          </a:effectLst>
        </p:spPr>
        <p:txBody>
          <a:bodyPr>
            <a:noAutofit/>
          </a:bodyPr>
          <a:lstStyle/>
          <a:p>
            <a:pPr algn="l">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Chapter 19 of both the Westminster Confession of Faith (WCF) and the Second London Baptist Confession (1689 SLBC) contain sections on the Law of God which show us these 3 categories of law:</a:t>
            </a:r>
          </a:p>
          <a:p>
            <a:pPr marL="514350" indent="-514350" algn="l">
              <a:spcAft>
                <a:spcPts val="1800"/>
              </a:spcAft>
              <a:buFont typeface="+mj-lt"/>
              <a:buAutoNum type="arabicPeriod"/>
            </a:pPr>
            <a:r>
              <a:rPr lang="en-CA" sz="54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MORAL</a:t>
            </a:r>
            <a:r>
              <a:rPr lang="en-CA" sz="5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marL="514350" indent="-514350" algn="l">
              <a:spcAft>
                <a:spcPts val="1800"/>
              </a:spcAft>
              <a:buFont typeface="+mj-lt"/>
              <a:buAutoNum type="arabicPeriod"/>
            </a:pPr>
            <a:r>
              <a:rPr lang="en-CA" sz="54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CEREMONIAL</a:t>
            </a:r>
            <a:r>
              <a:rPr lang="en-CA" sz="5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marL="514350" indent="-514350" algn="l">
              <a:spcAft>
                <a:spcPts val="1800"/>
              </a:spcAft>
              <a:buFont typeface="+mj-lt"/>
              <a:buAutoNum type="arabicPeriod"/>
            </a:pPr>
            <a:r>
              <a:rPr lang="en-CA" sz="54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CIVIL</a:t>
            </a:r>
            <a:r>
              <a:rPr lang="en-CA" sz="5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endParaRPr lang="en-CA"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362528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640426"/>
            <a:ext cx="10248348" cy="4884061"/>
          </a:xfrm>
          <a:effectLst>
            <a:outerShdw blurRad="50800" dist="38100" dir="2700000" algn="tl" rotWithShape="0">
              <a:prstClr val="black">
                <a:alpha val="40000"/>
              </a:prstClr>
            </a:outerShdw>
          </a:effectLst>
        </p:spPr>
        <p:txBody>
          <a:bodyPr>
            <a:noAutofit/>
          </a:body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MORAL</a:t>
            </a: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algn="l">
              <a:spcAft>
                <a:spcPts val="1800"/>
              </a:spcAft>
            </a:pP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1689 SLBC – Chapter 19.2</a:t>
            </a:r>
          </a:p>
          <a:p>
            <a:pPr>
              <a:spcAft>
                <a:spcPts val="18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same law that was first written in the heart of man continued to be a perfect rule of righteousness after the fall, and was delivered by God upon Mount Sinai, in the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Ten Commandments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written in two tables, the four first containing our duty towards God, and the other six, our duty to man.”</a:t>
            </a:r>
          </a:p>
          <a:p>
            <a:pPr>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(cf. Romans 2:14, 15; Deuteronomy 10:4)</a:t>
            </a:r>
            <a:endParaRPr lang="en-CA" sz="44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pic>
        <p:nvPicPr>
          <p:cNvPr id="5" name="Picture 4" descr="A close up of a logo&#10;&#10;Description automatically generated">
            <a:extLst>
              <a:ext uri="{FF2B5EF4-FFF2-40B4-BE49-F238E27FC236}">
                <a16:creationId xmlns:a16="http://schemas.microsoft.com/office/drawing/2014/main" id="{87DC24C8-04AA-45B0-8E0B-39A3A56D1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957" y="1700694"/>
            <a:ext cx="1329870" cy="1329870"/>
          </a:xfrm>
          <a:prstGeom prst="rect">
            <a:avLst/>
          </a:prstGeom>
        </p:spPr>
      </p:pic>
    </p:spTree>
    <p:extLst>
      <p:ext uri="{BB962C8B-B14F-4D97-AF65-F5344CB8AC3E}">
        <p14:creationId xmlns:p14="http://schemas.microsoft.com/office/powerpoint/2010/main" val="42902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640426"/>
            <a:ext cx="10248348" cy="4884061"/>
          </a:xfrm>
          <a:effectLst>
            <a:outerShdw blurRad="50800" dist="38100" dir="2700000" algn="tl" rotWithShape="0">
              <a:prstClr val="black">
                <a:alpha val="40000"/>
              </a:prstClr>
            </a:outerShdw>
          </a:effectLst>
        </p:spPr>
        <p:txBody>
          <a:bodyPr>
            <a:noAutofit/>
          </a:body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CEREMONIAL</a:t>
            </a: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algn="l">
              <a:spcAft>
                <a:spcPts val="1800"/>
              </a:spcAft>
            </a:pP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1689 SLBC – Chapter 19.3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(paraphrased)</a:t>
            </a:r>
            <a:endPar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“Besides this law (commonly called moral) God was pleased to give to the people of Israel </a:t>
            </a: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ceremonial laws</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containing several typical ordinances, partly of worship, </a:t>
            </a: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prefiguring Christ</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his graces, actions, sufferings, and benefits; and partly giving various instructions of moral duties, all these ceremonial laws were appointed only to the time of Christ’s first coming, and are now by Jesus Christ (the true Messiah and only law-giver) </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abrogated</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taken away</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spcAft>
                <a:spcPts val="1800"/>
              </a:spcAft>
            </a:pPr>
            <a:r>
              <a:rPr lang="en-CA"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(cf. Hebrews 10:1; Colossians 2:17; 1 Corinthians 5:7; Colossians 2:14, 16, 17; Ephesians 2:14, 16 )</a:t>
            </a:r>
            <a:endPar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pic>
        <p:nvPicPr>
          <p:cNvPr id="6" name="Picture 5" descr="A close up of a logo&#10;&#10;Description automatically generated">
            <a:extLst>
              <a:ext uri="{FF2B5EF4-FFF2-40B4-BE49-F238E27FC236}">
                <a16:creationId xmlns:a16="http://schemas.microsoft.com/office/drawing/2014/main" id="{B0C9EF48-37F1-4D00-9987-CC5D4F3C9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909" y="1728037"/>
            <a:ext cx="1268758" cy="1268758"/>
          </a:xfrm>
          <a:prstGeom prst="rect">
            <a:avLst/>
          </a:prstGeom>
        </p:spPr>
      </p:pic>
    </p:spTree>
    <p:extLst>
      <p:ext uri="{BB962C8B-B14F-4D97-AF65-F5344CB8AC3E}">
        <p14:creationId xmlns:p14="http://schemas.microsoft.com/office/powerpoint/2010/main" val="425159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640426"/>
            <a:ext cx="10248348" cy="4884061"/>
          </a:xfrm>
          <a:effectLst>
            <a:outerShdw blurRad="50800" dist="38100" dir="2700000" algn="tl" rotWithShape="0">
              <a:prstClr val="black">
                <a:alpha val="40000"/>
              </a:prstClr>
            </a:outerShdw>
          </a:effectLst>
        </p:spPr>
        <p:txBody>
          <a:bodyPr>
            <a:noAutofit/>
          </a:body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CEREMONIAL</a:t>
            </a: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algn="l">
              <a:spcAft>
                <a:spcPts val="18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These laws served to protect against the danger of the Jews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assimilating</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into surrounding pagan cultures.</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229814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640426"/>
            <a:ext cx="10248348" cy="4884061"/>
          </a:xfrm>
          <a:effectLst>
            <a:outerShdw blurRad="50800" dist="38100" dir="2700000" algn="tl" rotWithShape="0">
              <a:prstClr val="black">
                <a:alpha val="40000"/>
              </a:prstClr>
            </a:outerShdw>
          </a:effectLst>
        </p:spPr>
        <p:txBody>
          <a:bodyPr>
            <a:noAutofit/>
          </a:body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CEREMONIAL</a:t>
            </a: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algn="l">
              <a:spcAft>
                <a:spcPts val="18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These laws served to protect against the danger of the Jews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assimilating</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into surrounding pagan cultures.</a:t>
            </a:r>
          </a:p>
          <a:p>
            <a:pPr algn="l">
              <a:spcAft>
                <a:spcPts val="18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B. Christ does not ‘break the law’ - rather 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fulfills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what its original purpose was. </a:t>
            </a: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289317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78295"/>
            <a:ext cx="10588486" cy="1104349"/>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GOALS</a:t>
            </a:r>
          </a:p>
        </p:txBody>
      </p:sp>
      <p:sp>
        <p:nvSpPr>
          <p:cNvPr id="6" name="Subtitle 2">
            <a:extLst>
              <a:ext uri="{FF2B5EF4-FFF2-40B4-BE49-F238E27FC236}">
                <a16:creationId xmlns:a16="http://schemas.microsoft.com/office/drawing/2014/main" id="{685CCA2B-89B4-4E45-A34B-C142E656DACC}"/>
              </a:ext>
            </a:extLst>
          </p:cNvPr>
          <p:cNvSpPr>
            <a:spLocks noGrp="1"/>
          </p:cNvSpPr>
          <p:nvPr>
            <p:ph type="subTitle" idx="1"/>
          </p:nvPr>
        </p:nvSpPr>
        <p:spPr>
          <a:xfrm>
            <a:off x="856974" y="1620803"/>
            <a:ext cx="10248348" cy="2141975"/>
          </a:xfrm>
          <a:effectLst>
            <a:outerShdw blurRad="50800" dist="38100" dir="2700000" algn="tl" rotWithShape="0">
              <a:prstClr val="black">
                <a:alpha val="40000"/>
              </a:prstClr>
            </a:outerShdw>
          </a:effectLst>
        </p:spPr>
        <p:txBody>
          <a:bodyPr>
            <a:noAutofit/>
          </a:bodyPr>
          <a:lstStyle/>
          <a:p>
            <a:r>
              <a:rPr lang="en-CA" sz="4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CLASS</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To understand how the Law of Moses points to Christ and how it is relevant to us today.</a:t>
            </a:r>
          </a:p>
        </p:txBody>
      </p:sp>
      <p:sp>
        <p:nvSpPr>
          <p:cNvPr id="7" name="Subtitle 2">
            <a:extLst>
              <a:ext uri="{FF2B5EF4-FFF2-40B4-BE49-F238E27FC236}">
                <a16:creationId xmlns:a16="http://schemas.microsoft.com/office/drawing/2014/main" id="{A6CE773A-3DAE-49A3-BAB1-2209FE4DE9B7}"/>
              </a:ext>
            </a:extLst>
          </p:cNvPr>
          <p:cNvSpPr txBox="1">
            <a:spLocks/>
          </p:cNvSpPr>
          <p:nvPr/>
        </p:nvSpPr>
        <p:spPr>
          <a:xfrm>
            <a:off x="856974" y="3641902"/>
            <a:ext cx="10248348" cy="198892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4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SESSION 3</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Understanding the 3 major categories of law, and how Numbers and Deuteronomy tell the continuing narrative of Israel’s journey to the Promised Land, and God’s covenant with them.</a:t>
            </a:r>
          </a:p>
        </p:txBody>
      </p:sp>
    </p:spTree>
    <p:extLst>
      <p:ext uri="{BB962C8B-B14F-4D97-AF65-F5344CB8AC3E}">
        <p14:creationId xmlns:p14="http://schemas.microsoft.com/office/powerpoint/2010/main" val="319406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640426"/>
            <a:ext cx="10248348" cy="4884061"/>
          </a:xfrm>
          <a:effectLst>
            <a:outerShdw blurRad="50800" dist="38100" dir="2700000" algn="tl" rotWithShape="0">
              <a:prstClr val="black">
                <a:alpha val="40000"/>
              </a:prstClr>
            </a:outerShdw>
          </a:effectLst>
        </p:spPr>
        <p:txBody>
          <a:bodyPr>
            <a:noAutofit/>
          </a:body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CEREMONIAL</a:t>
            </a: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algn="l">
              <a:spcAft>
                <a:spcPts val="18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These laws served to protect against the danger of the Jews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assimilating</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into surrounding pagan cultures.</a:t>
            </a:r>
          </a:p>
          <a:p>
            <a:pPr algn="l">
              <a:spcAft>
                <a:spcPts val="18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B. Christ does not ‘break the law’ - rather 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fulfills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what its original purpose was.</a:t>
            </a:r>
          </a:p>
          <a:p>
            <a:pPr algn="l">
              <a:spcAft>
                <a:spcPts val="1800"/>
              </a:spcAft>
            </a:pP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ceremonial law teaches us principles about worship of God, and Christian living.</a:t>
            </a: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32746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640426"/>
            <a:ext cx="10248348" cy="4884061"/>
          </a:xfrm>
          <a:effectLst>
            <a:outerShdw blurRad="50800" dist="38100" dir="2700000" algn="tl" rotWithShape="0">
              <a:prstClr val="black">
                <a:alpha val="40000"/>
              </a:prstClr>
            </a:outerShdw>
          </a:effectLst>
        </p:spPr>
        <p:txBody>
          <a:bodyPr>
            <a:noAutofit/>
          </a:body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CIVIL</a:t>
            </a: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algn="l">
              <a:spcAft>
                <a:spcPts val="1800"/>
              </a:spcAft>
            </a:pP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1689 SLBC – Chapter 19.4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(paraphrased)</a:t>
            </a:r>
            <a:endPar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“To them also he gave various judicial laws, which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expired</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together with the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OT nation of Israel</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(not obliging any now by virtue of that institution) their general value to us only being of moral use.”</a:t>
            </a:r>
          </a:p>
          <a:p>
            <a:pPr>
              <a:spcAft>
                <a:spcPts val="1800"/>
              </a:spcAft>
            </a:pPr>
            <a:r>
              <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(cf. 1 Corinthians 9:8-10 )</a:t>
            </a:r>
            <a:endParaRPr lang="en-CA" sz="1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pic>
        <p:nvPicPr>
          <p:cNvPr id="8" name="Picture 7" descr="A close up of a logo&#10;&#10;Description automatically generated">
            <a:extLst>
              <a:ext uri="{FF2B5EF4-FFF2-40B4-BE49-F238E27FC236}">
                <a16:creationId xmlns:a16="http://schemas.microsoft.com/office/drawing/2014/main" id="{321D8198-D11F-4B85-A62B-803486535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659" y="1639690"/>
            <a:ext cx="1323368" cy="1323368"/>
          </a:xfrm>
          <a:prstGeom prst="rect">
            <a:avLst/>
          </a:prstGeom>
        </p:spPr>
      </p:pic>
    </p:spTree>
    <p:extLst>
      <p:ext uri="{BB962C8B-B14F-4D97-AF65-F5344CB8AC3E}">
        <p14:creationId xmlns:p14="http://schemas.microsoft.com/office/powerpoint/2010/main" val="17583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1640426"/>
            <a:ext cx="10248348" cy="4884061"/>
          </a:xfrm>
          <a:effectLst>
            <a:outerShdw blurRad="50800" dist="38100" dir="2700000" algn="tl" rotWithShape="0">
              <a:prstClr val="black">
                <a:alpha val="40000"/>
              </a:prstClr>
            </a:outerShdw>
          </a:effectLst>
        </p:spPr>
        <p:txBody>
          <a:bodyPr>
            <a:noAutofit/>
          </a:body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 </a:t>
            </a:r>
            <a:r>
              <a:rPr lang="en-CA" sz="40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CIVIL</a:t>
            </a: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Law</a:t>
            </a:r>
          </a:p>
          <a:p>
            <a:pPr algn="l">
              <a:spcAft>
                <a:spcPts val="18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Israel’s civil laws are no longer in effect today because unlike the OT, God’s people are no longer defined by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national</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or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ethnic</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boundaries.</a:t>
            </a:r>
            <a:endPar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568174" y="278295"/>
            <a:ext cx="9965635"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THREEFOLD DIVISION OF THE LAW</a:t>
            </a:r>
          </a:p>
        </p:txBody>
      </p:sp>
      <p:pic>
        <p:nvPicPr>
          <p:cNvPr id="4" name="Picture 3" descr="A close up of a logo&#10;&#10;Description automatically generated">
            <a:extLst>
              <a:ext uri="{FF2B5EF4-FFF2-40B4-BE49-F238E27FC236}">
                <a16:creationId xmlns:a16="http://schemas.microsoft.com/office/drawing/2014/main" id="{0DAF8398-6321-46FB-9320-3A09D048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5" y="333042"/>
            <a:ext cx="813424" cy="811798"/>
          </a:xfrm>
          <a:prstGeom prst="rect">
            <a:avLst/>
          </a:prstGeom>
        </p:spPr>
      </p:pic>
    </p:spTree>
    <p:extLst>
      <p:ext uri="{BB962C8B-B14F-4D97-AF65-F5344CB8AC3E}">
        <p14:creationId xmlns:p14="http://schemas.microsoft.com/office/powerpoint/2010/main" val="291910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460640"/>
            <a:ext cx="10785838" cy="3817988"/>
          </a:xfrm>
          <a:effectLst>
            <a:outerShdw blurRad="50800" dist="38100" dir="2700000" algn="tl" rotWithShape="0">
              <a:prstClr val="black">
                <a:alpha val="40000"/>
              </a:prstClr>
            </a:outerShdw>
          </a:effectLst>
        </p:spPr>
        <p:txBody>
          <a:bodyPr>
            <a:noAutofit/>
          </a:bodyPr>
          <a:lstStyle/>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Christ fulfills what Israel was supposed to be.</a:t>
            </a: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is the </a:t>
            </a:r>
            <a:r>
              <a:rPr lang="en-C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True Israel</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we are </a:t>
            </a:r>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in</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Christ - grafted in to God’s people.</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(see Eph. 2:19; 3:6; Rom. 4:16; 8:14-16; 9:8; 11:17-24; Gal 3:29; 4:28; 6:16)</a:t>
            </a: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laws are abrogated because of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fulfillment</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of them. However, these laws do have some value in shaping how we think about civil laws today and what values are useful in forming a just society – such as fair recompense for work.</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(e.g. 1 Cor. 9:8-10 )</a:t>
            </a:r>
          </a:p>
        </p:txBody>
      </p:sp>
      <p:pic>
        <p:nvPicPr>
          <p:cNvPr id="5" name="Picture 4" descr="A close up of a logo&#10;&#10;Description automatically generated">
            <a:extLst>
              <a:ext uri="{FF2B5EF4-FFF2-40B4-BE49-F238E27FC236}">
                <a16:creationId xmlns:a16="http://schemas.microsoft.com/office/drawing/2014/main" id="{39FDAB38-5F4E-49AD-B7AA-BE6DEA2FE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375" y="647318"/>
            <a:ext cx="1538918" cy="1538918"/>
          </a:xfrm>
          <a:prstGeom prst="rect">
            <a:avLst/>
          </a:prstGeom>
        </p:spPr>
      </p:pic>
    </p:spTree>
    <p:extLst>
      <p:ext uri="{BB962C8B-B14F-4D97-AF65-F5344CB8AC3E}">
        <p14:creationId xmlns:p14="http://schemas.microsoft.com/office/powerpoint/2010/main" val="2012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310296"/>
            <a:ext cx="10785838" cy="3968332"/>
          </a:xfrm>
          <a:effectLst>
            <a:outerShdw blurRad="50800" dist="38100" dir="2700000" algn="tl" rotWithShape="0">
              <a:prstClr val="black">
                <a:alpha val="40000"/>
              </a:prstClr>
            </a:outerShdw>
          </a:effectLst>
        </p:spPr>
        <p:txBody>
          <a:bodyPr>
            <a:noAutofit/>
          </a:bodyPr>
          <a:lstStyle/>
          <a:p>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 does the Moral Law still stand?</a:t>
            </a:r>
          </a:p>
        </p:txBody>
      </p:sp>
      <p:pic>
        <p:nvPicPr>
          <p:cNvPr id="4" name="Picture 3" descr="A close up of a logo&#10;&#10;Description automatically generated">
            <a:extLst>
              <a:ext uri="{FF2B5EF4-FFF2-40B4-BE49-F238E27FC236}">
                <a16:creationId xmlns:a16="http://schemas.microsoft.com/office/drawing/2014/main" id="{8EA066B9-22E1-415A-860E-32FB898B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694" y="627545"/>
            <a:ext cx="1342612" cy="1342612"/>
          </a:xfrm>
          <a:prstGeom prst="rect">
            <a:avLst/>
          </a:prstGeom>
        </p:spPr>
      </p:pic>
    </p:spTree>
    <p:extLst>
      <p:ext uri="{BB962C8B-B14F-4D97-AF65-F5344CB8AC3E}">
        <p14:creationId xmlns:p14="http://schemas.microsoft.com/office/powerpoint/2010/main" val="26279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310296"/>
            <a:ext cx="10785838" cy="3968332"/>
          </a:xfrm>
          <a:effectLst>
            <a:outerShdw blurRad="50800" dist="38100" dir="2700000" algn="tl" rotWithShape="0">
              <a:prstClr val="black">
                <a:alpha val="40000"/>
              </a:prstClr>
            </a:outerShdw>
          </a:effectLst>
        </p:spPr>
        <p:txBody>
          <a:bodyPr>
            <a:noAutofit/>
          </a:bodyPr>
          <a:lstStyle/>
          <a:p>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 does the Moral Law still stand?</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Moral law is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forever binding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on all people - Christians and non-Christians. The moral law is never abrogated because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its origin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is in the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character</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nature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of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 Himself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who never changes. </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himself affirms and clarifies the moral law to us.</a:t>
            </a: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(cf. Rom. 13:8-10; Jam. 2:8-12; Matt. 5:17-19; Rom. 3:31)</a:t>
            </a:r>
          </a:p>
        </p:txBody>
      </p:sp>
      <p:pic>
        <p:nvPicPr>
          <p:cNvPr id="4" name="Picture 3" descr="A close up of a logo&#10;&#10;Description automatically generated">
            <a:extLst>
              <a:ext uri="{FF2B5EF4-FFF2-40B4-BE49-F238E27FC236}">
                <a16:creationId xmlns:a16="http://schemas.microsoft.com/office/drawing/2014/main" id="{8EA066B9-22E1-415A-860E-32FB898B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694" y="627545"/>
            <a:ext cx="1342612" cy="1342612"/>
          </a:xfrm>
          <a:prstGeom prst="rect">
            <a:avLst/>
          </a:prstGeom>
        </p:spPr>
      </p:pic>
    </p:spTree>
    <p:extLst>
      <p:ext uri="{BB962C8B-B14F-4D97-AF65-F5344CB8AC3E}">
        <p14:creationId xmlns:p14="http://schemas.microsoft.com/office/powerpoint/2010/main" val="378574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310296"/>
            <a:ext cx="10785838" cy="3968332"/>
          </a:xfrm>
          <a:effectLst>
            <a:outerShdw blurRad="50800" dist="38100" dir="2700000" algn="tl" rotWithShape="0">
              <a:prstClr val="black">
                <a:alpha val="40000"/>
              </a:prstClr>
            </a:outerShdw>
          </a:effectLst>
        </p:spPr>
        <p:txBody>
          <a:bodyPr>
            <a:noAutofit/>
          </a:bodyPr>
          <a:lstStyle/>
          <a:p>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 do Christians ‘pick and choose’ laws?</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main reason why Christians ‘pick and choose’ is because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BIBLE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itself teaches us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HOW</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do so. </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8EA066B9-22E1-415A-860E-32FB898B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694" y="627545"/>
            <a:ext cx="1342612" cy="1342612"/>
          </a:xfrm>
          <a:prstGeom prst="rect">
            <a:avLst/>
          </a:prstGeom>
        </p:spPr>
      </p:pic>
    </p:spTree>
    <p:extLst>
      <p:ext uri="{BB962C8B-B14F-4D97-AF65-F5344CB8AC3E}">
        <p14:creationId xmlns:p14="http://schemas.microsoft.com/office/powerpoint/2010/main" val="29881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53166" y="3963708"/>
            <a:ext cx="10588486" cy="2268340"/>
          </a:xfrm>
          <a:effectLst>
            <a:outerShdw blurRad="50800" dist="38100" dir="2700000" algn="tl" rotWithShape="0">
              <a:prstClr val="black">
                <a:alpha val="40000"/>
              </a:prstClr>
            </a:outerShdw>
          </a:effectLst>
        </p:spPr>
        <p:txBody>
          <a:bodyPr>
            <a:noAutofit/>
          </a:bodyPr>
          <a:lstStyle/>
          <a:p>
            <a:r>
              <a:rPr lang="en-CA" sz="13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Q &amp; A</a:t>
            </a:r>
            <a:br>
              <a:rPr lang="en-CA" sz="13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(15 mins)</a:t>
            </a:r>
          </a:p>
        </p:txBody>
      </p:sp>
      <p:pic>
        <p:nvPicPr>
          <p:cNvPr id="4" name="Picture 3" descr="A close up of a logo&#10;&#10;Description automatically generated">
            <a:extLst>
              <a:ext uri="{FF2B5EF4-FFF2-40B4-BE49-F238E27FC236}">
                <a16:creationId xmlns:a16="http://schemas.microsoft.com/office/drawing/2014/main" id="{A4497887-38A6-4DAC-84DD-CBC4E5782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95" y="1076222"/>
            <a:ext cx="2153611" cy="2153611"/>
          </a:xfrm>
          <a:prstGeom prst="rect">
            <a:avLst/>
          </a:prstGeom>
        </p:spPr>
      </p:pic>
    </p:spTree>
    <p:extLst>
      <p:ext uri="{BB962C8B-B14F-4D97-AF65-F5344CB8AC3E}">
        <p14:creationId xmlns:p14="http://schemas.microsoft.com/office/powerpoint/2010/main" val="64893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859459"/>
            <a:ext cx="10681251" cy="2244792"/>
          </a:xfrm>
          <a:effectLst>
            <a:outerShdw blurRad="50800" dist="38100" dir="2700000" algn="tl" rotWithShape="0">
              <a:prstClr val="black">
                <a:alpha val="40000"/>
              </a:prstClr>
            </a:outerShdw>
          </a:effectLst>
        </p:spPr>
        <p:txBody>
          <a:bodyPr>
            <a:noAutofit/>
          </a:bodyPr>
          <a:lstStyle/>
          <a:p>
            <a:r>
              <a:rPr lang="en-CA" sz="115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NUMBERS</a:t>
            </a:r>
            <a:b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REBELLION &amp; WANDERING</a:t>
            </a:r>
            <a:endParaRPr lang="en-CA" sz="8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D503E143-DF61-4B21-9882-CA026A152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605" y="3348383"/>
            <a:ext cx="2890908" cy="2890908"/>
          </a:xfrm>
          <a:prstGeom prst="rect">
            <a:avLst/>
          </a:prstGeom>
        </p:spPr>
      </p:pic>
    </p:spTree>
    <p:extLst>
      <p:ext uri="{BB962C8B-B14F-4D97-AF65-F5344CB8AC3E}">
        <p14:creationId xmlns:p14="http://schemas.microsoft.com/office/powerpoint/2010/main" val="16208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NUMBERS: Rebellion &amp; Wandering</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book asks:</a:t>
            </a: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Will the new generation be faithful and enter the Land or rebel and fail like their forefathers?</a:t>
            </a:r>
          </a:p>
        </p:txBody>
      </p:sp>
      <p:pic>
        <p:nvPicPr>
          <p:cNvPr id="5" name="Picture 4" descr="A close up of a logo&#10;&#10;Description automatically generated">
            <a:extLst>
              <a:ext uri="{FF2B5EF4-FFF2-40B4-BE49-F238E27FC236}">
                <a16:creationId xmlns:a16="http://schemas.microsoft.com/office/drawing/2014/main" id="{501D824A-8C22-45E1-9A30-607954E7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6" y="256208"/>
            <a:ext cx="962991" cy="962991"/>
          </a:xfrm>
          <a:prstGeom prst="rect">
            <a:avLst/>
          </a:prstGeom>
        </p:spPr>
      </p:pic>
    </p:spTree>
    <p:extLst>
      <p:ext uri="{BB962C8B-B14F-4D97-AF65-F5344CB8AC3E}">
        <p14:creationId xmlns:p14="http://schemas.microsoft.com/office/powerpoint/2010/main" val="138708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191962"/>
            <a:ext cx="10588486" cy="1104349"/>
          </a:xfrm>
          <a:effectLst>
            <a:outerShdw blurRad="50800" dist="38100" dir="2700000" algn="tl" rotWithShape="0">
              <a:prstClr val="black">
                <a:alpha val="40000"/>
              </a:prstClr>
            </a:outerShdw>
          </a:effectLst>
        </p:spPr>
        <p:txBody>
          <a:bodyPr>
            <a:noAutofit/>
          </a:bodyPr>
          <a:lstStyle/>
          <a:p>
            <a:pPr algn="r"/>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3</a:t>
            </a:r>
            <a:r>
              <a:rPr lang="en-CA" baseline="30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rd</a:t>
            </a:r>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 READING ASSIGNMENT</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44351"/>
            <a:ext cx="10248348" cy="4716692"/>
          </a:xfrm>
          <a:effectLst>
            <a:outerShdw blurRad="50800" dist="38100" dir="2700000" algn="tl" rotWithShape="0">
              <a:prstClr val="black">
                <a:alpha val="40000"/>
              </a:prstClr>
            </a:outerShdw>
          </a:effectLst>
        </p:spPr>
        <p:txBody>
          <a:bodyPr>
            <a:noAutofit/>
          </a:bodyPr>
          <a:lstStyle/>
          <a:p>
            <a:r>
              <a:rPr lang="en-CA" sz="4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Num. 11, 14 &amp; 16 and Deut. 9-11</a:t>
            </a:r>
            <a:endPar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31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some similarities you noticed in the stories of the people’s rebellions in Numbers 11, 14, &amp; 16?</a:t>
            </a:r>
          </a:p>
          <a:p>
            <a:pPr marL="457200" indent="-457200" algn="l">
              <a:buFont typeface="Arial" panose="020B0604020202020204" pitchFamily="34" charset="0"/>
              <a:buChar char="•"/>
            </a:pPr>
            <a:r>
              <a:rPr lang="en-CA" sz="31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would it have felt to be Moses in these situations?</a:t>
            </a:r>
          </a:p>
          <a:p>
            <a:pPr marL="457200" indent="-457200" algn="l">
              <a:buFont typeface="Arial" panose="020B0604020202020204" pitchFamily="34" charset="0"/>
              <a:buChar char="•"/>
            </a:pPr>
            <a:r>
              <a:rPr lang="en-CA" sz="31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do you notice about this retelling of the story of Exodus in Deuteronomy 9-11? What repeated words, phrases or themes stand out to you?</a:t>
            </a:r>
          </a:p>
        </p:txBody>
      </p:sp>
    </p:spTree>
    <p:extLst>
      <p:ext uri="{BB962C8B-B14F-4D97-AF65-F5344CB8AC3E}">
        <p14:creationId xmlns:p14="http://schemas.microsoft.com/office/powerpoint/2010/main" val="4916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NUMBERS: Rebellion &amp; Wandering</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book asks:</a:t>
            </a: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Will the new generation be faithful and enter the Land or rebel and fail like their forefathers?</a:t>
            </a:r>
          </a:p>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book shows us:</a:t>
            </a:r>
          </a:p>
          <a:p>
            <a:pPr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God’s ultimate plan of redemption is not tied to a particular generation.</a:t>
            </a:r>
            <a:endPar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501D824A-8C22-45E1-9A30-607954E7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6" y="256208"/>
            <a:ext cx="962991" cy="962991"/>
          </a:xfrm>
          <a:prstGeom prst="rect">
            <a:avLst/>
          </a:prstGeom>
        </p:spPr>
      </p:pic>
    </p:spTree>
    <p:extLst>
      <p:ext uri="{BB962C8B-B14F-4D97-AF65-F5344CB8AC3E}">
        <p14:creationId xmlns:p14="http://schemas.microsoft.com/office/powerpoint/2010/main" val="292374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NUMBERS: Rebellion &amp; Wandering</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dirty="0">
                <a:solidFill>
                  <a:prstClr val="white"/>
                </a:solidFill>
                <a:latin typeface="Open Sans" panose="020B0606030504020204" pitchFamily="34" charset="0"/>
                <a:ea typeface="Open Sans" panose="020B0606030504020204" pitchFamily="34" charset="0"/>
                <a:cs typeface="Open Sans" panose="020B0606030504020204" pitchFamily="34" charset="0"/>
              </a:rPr>
              <a:t>3 major patterns in the narrative:</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 Pattern of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ORGANIZATION</a:t>
            </a:r>
          </a:p>
        </p:txBody>
      </p:sp>
      <p:pic>
        <p:nvPicPr>
          <p:cNvPr id="5" name="Picture 4" descr="A close up of a logo&#10;&#10;Description automatically generated">
            <a:extLst>
              <a:ext uri="{FF2B5EF4-FFF2-40B4-BE49-F238E27FC236}">
                <a16:creationId xmlns:a16="http://schemas.microsoft.com/office/drawing/2014/main" id="{501D824A-8C22-45E1-9A30-607954E7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6" y="256208"/>
            <a:ext cx="962991" cy="962991"/>
          </a:xfrm>
          <a:prstGeom prst="rect">
            <a:avLst/>
          </a:prstGeom>
        </p:spPr>
      </p:pic>
    </p:spTree>
    <p:extLst>
      <p:ext uri="{BB962C8B-B14F-4D97-AF65-F5344CB8AC3E}">
        <p14:creationId xmlns:p14="http://schemas.microsoft.com/office/powerpoint/2010/main" val="15273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104D5788-90C6-4C71-BB66-448CB4BA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72" y="1345647"/>
            <a:ext cx="6563263" cy="3691835"/>
          </a:xfrm>
          <a:prstGeom prst="rect">
            <a:avLst/>
          </a:prstGeom>
        </p:spPr>
      </p:pic>
      <p:pic>
        <p:nvPicPr>
          <p:cNvPr id="13" name="Picture 12" descr="A picture containing floor, rug&#10;&#10;Description automatically generated">
            <a:extLst>
              <a:ext uri="{FF2B5EF4-FFF2-40B4-BE49-F238E27FC236}">
                <a16:creationId xmlns:a16="http://schemas.microsoft.com/office/drawing/2014/main" id="{7D9ED98B-F6D0-433D-B85C-FF658B30C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047" y="821635"/>
            <a:ext cx="3043605" cy="4739861"/>
          </a:xfrm>
          <a:prstGeom prst="rect">
            <a:avLst/>
          </a:prstGeom>
        </p:spPr>
      </p:pic>
      <p:sp>
        <p:nvSpPr>
          <p:cNvPr id="14" name="Subtitle 2">
            <a:extLst>
              <a:ext uri="{FF2B5EF4-FFF2-40B4-BE49-F238E27FC236}">
                <a16:creationId xmlns:a16="http://schemas.microsoft.com/office/drawing/2014/main" id="{0EF8DF0F-F58B-40CD-8D30-ED0D74D5EC99}"/>
              </a:ext>
            </a:extLst>
          </p:cNvPr>
          <p:cNvSpPr>
            <a:spLocks noGrp="1"/>
          </p:cNvSpPr>
          <p:nvPr>
            <p:ph type="subTitle" idx="1"/>
          </p:nvPr>
        </p:nvSpPr>
        <p:spPr>
          <a:xfrm>
            <a:off x="2854127" y="737704"/>
            <a:ext cx="2972412" cy="967409"/>
          </a:xfrm>
          <a:effectLst>
            <a:outerShdw blurRad="50800" dist="38100" dir="2700000" algn="tl" rotWithShape="0">
              <a:prstClr val="black">
                <a:alpha val="40000"/>
              </a:prstClr>
            </a:outerShdw>
          </a:effectLst>
        </p:spPr>
        <p:txBody>
          <a:bodyPr>
            <a:noAutofit/>
          </a:bodyPr>
          <a:lstStyle/>
          <a:p>
            <a:pPr algn="l">
              <a:spcAft>
                <a:spcPts val="1800"/>
              </a:spcAft>
            </a:pPr>
            <a:r>
              <a:rPr lang="en-CA" sz="3200" dirty="0">
                <a:solidFill>
                  <a:prstClr val="white"/>
                </a:solidFill>
                <a:latin typeface="Open Sans" panose="020B0606030504020204" pitchFamily="34" charset="0"/>
                <a:ea typeface="Open Sans" panose="020B0606030504020204" pitchFamily="34" charset="0"/>
                <a:cs typeface="Open Sans" panose="020B0606030504020204" pitchFamily="34" charset="0"/>
              </a:rPr>
              <a:t>Encamped</a:t>
            </a:r>
            <a:endPar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Subtitle 2">
            <a:extLst>
              <a:ext uri="{FF2B5EF4-FFF2-40B4-BE49-F238E27FC236}">
                <a16:creationId xmlns:a16="http://schemas.microsoft.com/office/drawing/2014/main" id="{DA1BB3C0-0FA8-4941-AC57-8DB0B9304F36}"/>
              </a:ext>
            </a:extLst>
          </p:cNvPr>
          <p:cNvSpPr txBox="1">
            <a:spLocks/>
          </p:cNvSpPr>
          <p:nvPr/>
        </p:nvSpPr>
        <p:spPr>
          <a:xfrm>
            <a:off x="1793953" y="5136874"/>
            <a:ext cx="4955821" cy="750957"/>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 at the centre</a:t>
            </a:r>
            <a:endPar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Subtitle 2">
            <a:extLst>
              <a:ext uri="{FF2B5EF4-FFF2-40B4-BE49-F238E27FC236}">
                <a16:creationId xmlns:a16="http://schemas.microsoft.com/office/drawing/2014/main" id="{087B316E-F01B-4756-84CD-119910911BDD}"/>
              </a:ext>
            </a:extLst>
          </p:cNvPr>
          <p:cNvSpPr txBox="1">
            <a:spLocks/>
          </p:cNvSpPr>
          <p:nvPr/>
        </p:nvSpPr>
        <p:spPr>
          <a:xfrm>
            <a:off x="8838057" y="269048"/>
            <a:ext cx="2972412" cy="967409"/>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pPr>
            <a:r>
              <a:rPr lang="en-CA" sz="3200" dirty="0">
                <a:solidFill>
                  <a:prstClr val="white"/>
                </a:solidFill>
                <a:latin typeface="Open Sans" panose="020B0606030504020204" pitchFamily="34" charset="0"/>
                <a:ea typeface="Open Sans" panose="020B0606030504020204" pitchFamily="34" charset="0"/>
                <a:cs typeface="Open Sans" panose="020B0606030504020204" pitchFamily="34" charset="0"/>
              </a:rPr>
              <a:t>Moving</a:t>
            </a:r>
            <a:endPar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Subtitle 2">
            <a:extLst>
              <a:ext uri="{FF2B5EF4-FFF2-40B4-BE49-F238E27FC236}">
                <a16:creationId xmlns:a16="http://schemas.microsoft.com/office/drawing/2014/main" id="{0E4E8BCD-8C8E-47DC-A75E-C5D8B7C884E1}"/>
              </a:ext>
            </a:extLst>
          </p:cNvPr>
          <p:cNvSpPr txBox="1">
            <a:spLocks/>
          </p:cNvSpPr>
          <p:nvPr/>
        </p:nvSpPr>
        <p:spPr>
          <a:xfrm>
            <a:off x="7963414" y="5699262"/>
            <a:ext cx="3292100" cy="67420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 leading</a:t>
            </a:r>
            <a:endPar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62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NUMBERS: Rebellion &amp; Wandering</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dirty="0">
                <a:solidFill>
                  <a:prstClr val="white"/>
                </a:solidFill>
                <a:latin typeface="Open Sans" panose="020B0606030504020204" pitchFamily="34" charset="0"/>
                <a:ea typeface="Open Sans" panose="020B0606030504020204" pitchFamily="34" charset="0"/>
                <a:cs typeface="Open Sans" panose="020B0606030504020204" pitchFamily="34" charset="0"/>
              </a:rPr>
              <a:t>3 major patterns in the narrative:</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 Pattern of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ORGANIZATION</a:t>
            </a:r>
          </a:p>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Pattern of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REBELLION</a:t>
            </a:r>
          </a:p>
        </p:txBody>
      </p:sp>
      <p:pic>
        <p:nvPicPr>
          <p:cNvPr id="5" name="Picture 4" descr="A close up of a logo&#10;&#10;Description automatically generated">
            <a:extLst>
              <a:ext uri="{FF2B5EF4-FFF2-40B4-BE49-F238E27FC236}">
                <a16:creationId xmlns:a16="http://schemas.microsoft.com/office/drawing/2014/main" id="{501D824A-8C22-45E1-9A30-607954E7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6" y="256208"/>
            <a:ext cx="962991" cy="962991"/>
          </a:xfrm>
          <a:prstGeom prst="rect">
            <a:avLst/>
          </a:prstGeom>
        </p:spPr>
      </p:pic>
    </p:spTree>
    <p:extLst>
      <p:ext uri="{BB962C8B-B14F-4D97-AF65-F5344CB8AC3E}">
        <p14:creationId xmlns:p14="http://schemas.microsoft.com/office/powerpoint/2010/main" val="31610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742413"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REBELLION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2276189"/>
            <a:ext cx="10284578" cy="4038273"/>
          </a:xfrm>
          <a:effectLst>
            <a:outerShdw blurRad="50800" dist="38100" dir="2700000" algn="tl" rotWithShape="0">
              <a:prstClr val="black">
                <a:alpha val="40000"/>
              </a:prstClr>
            </a:outerShdw>
          </a:effectLst>
        </p:spPr>
        <p:txBody>
          <a:bodyPr>
            <a:noAutofit/>
          </a:bodyPr>
          <a:lstStyle/>
          <a:p>
            <a:pPr>
              <a:spcAft>
                <a:spcPts val="1200"/>
              </a:spcAft>
            </a:pP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“In fact, apart from the future blessing that God speaks through a pagan prophet, there is hardly a good word about them in the entire narrative.” </a:t>
            </a:r>
          </a:p>
          <a:p>
            <a:pPr>
              <a:spcAft>
                <a:spcPts val="12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(Gordon Fee)</a:t>
            </a:r>
          </a:p>
        </p:txBody>
      </p:sp>
    </p:spTree>
    <p:extLst>
      <p:ext uri="{BB962C8B-B14F-4D97-AF65-F5344CB8AC3E}">
        <p14:creationId xmlns:p14="http://schemas.microsoft.com/office/powerpoint/2010/main" val="167008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742413"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REBELLION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546239"/>
            <a:ext cx="10284578" cy="4768223"/>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Each rebellion involves the death and/or threat of death on a portion of the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first</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generation.</a:t>
            </a:r>
          </a:p>
        </p:txBody>
      </p:sp>
    </p:spTree>
    <p:extLst>
      <p:ext uri="{BB962C8B-B14F-4D97-AF65-F5344CB8AC3E}">
        <p14:creationId xmlns:p14="http://schemas.microsoft.com/office/powerpoint/2010/main" val="148430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742413"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REBELLION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546239"/>
            <a:ext cx="10284578" cy="4768223"/>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Each rebellion involves the death and/or threat of death on a portion of the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first</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generation.</a:t>
            </a:r>
          </a:p>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B. The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laws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between the rebellion stories provide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clarification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about laws they may have </a:t>
            </a:r>
            <a:r>
              <a:rPr lang="en-CA"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transgressed</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or put measures in place to prevent future transgression, and prepare them for </a:t>
            </a:r>
            <a:r>
              <a:rPr lang="en-CA" sz="32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when they enter the land</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09619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742413"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REBELLION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546239"/>
            <a:ext cx="10284578" cy="4768223"/>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 Each rebellion involves the death and/or threat of death on a portion of the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first</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generation.</a:t>
            </a:r>
          </a:p>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B. The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laws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between the rebellion stories provide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clarification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about laws they may have </a:t>
            </a:r>
            <a:r>
              <a:rPr lang="en-CA"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transgressed</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or put measures in place to prevent future transgression, and prepare them for </a:t>
            </a:r>
            <a:r>
              <a:rPr lang="en-CA" sz="32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when they enter the land</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It shows that God is still going to be faithful to His promise despite the people’s failures and rebellion.</a:t>
            </a:r>
          </a:p>
          <a:p>
            <a:pPr algn="l">
              <a:spcAft>
                <a:spcPts val="1200"/>
              </a:spcAft>
            </a:pPr>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41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NUMBERS: Rebellion &amp; Wandering</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dirty="0">
                <a:solidFill>
                  <a:prstClr val="white"/>
                </a:solidFill>
                <a:latin typeface="Open Sans" panose="020B0606030504020204" pitchFamily="34" charset="0"/>
                <a:ea typeface="Open Sans" panose="020B0606030504020204" pitchFamily="34" charset="0"/>
                <a:cs typeface="Open Sans" panose="020B0606030504020204" pitchFamily="34" charset="0"/>
              </a:rPr>
              <a:t>3 major patterns in the narrative:</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 Pattern of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ORGANIZATION</a:t>
            </a:r>
          </a:p>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Pattern of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REBELLION</a:t>
            </a:r>
          </a:p>
          <a:p>
            <a:pPr algn="l">
              <a:spcAft>
                <a:spcPts val="1800"/>
              </a:spcAft>
            </a:pPr>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 Pattern of God’s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SALVATION</a:t>
            </a:r>
          </a:p>
        </p:txBody>
      </p:sp>
      <p:pic>
        <p:nvPicPr>
          <p:cNvPr id="5" name="Picture 4" descr="A close up of a logo&#10;&#10;Description automatically generated">
            <a:extLst>
              <a:ext uri="{FF2B5EF4-FFF2-40B4-BE49-F238E27FC236}">
                <a16:creationId xmlns:a16="http://schemas.microsoft.com/office/drawing/2014/main" id="{501D824A-8C22-45E1-9A30-607954E7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6" y="256208"/>
            <a:ext cx="962991" cy="962991"/>
          </a:xfrm>
          <a:prstGeom prst="rect">
            <a:avLst/>
          </a:prstGeom>
        </p:spPr>
      </p:pic>
    </p:spTree>
    <p:extLst>
      <p:ext uri="{BB962C8B-B14F-4D97-AF65-F5344CB8AC3E}">
        <p14:creationId xmlns:p14="http://schemas.microsoft.com/office/powerpoint/2010/main" val="109110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GOD’S SALVATION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546239"/>
            <a:ext cx="10284578" cy="4768223"/>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ROCK</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20:10-13</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6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5"/>
            <a:ext cx="10588486" cy="2902889"/>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STOP &amp; PRAY</a:t>
            </a:r>
            <a:b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(Psalm 25:4-14)</a:t>
            </a:r>
            <a:endParaRPr lang="en-CA" sz="8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1CAE688B-7E38-4D74-9DE5-6FAB050A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54" y="3522207"/>
            <a:ext cx="2389968" cy="2389968"/>
          </a:xfrm>
          <a:prstGeom prst="rect">
            <a:avLst/>
          </a:prstGeom>
        </p:spPr>
      </p:pic>
    </p:spTree>
    <p:extLst>
      <p:ext uri="{BB962C8B-B14F-4D97-AF65-F5344CB8AC3E}">
        <p14:creationId xmlns:p14="http://schemas.microsoft.com/office/powerpoint/2010/main" val="258471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GOD’S SALVATION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546239"/>
            <a:ext cx="10284578" cy="4768223"/>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ROCK</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20:10-13</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Moses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disobeys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God’s instructions (he was supposed to speak to it) and even puts himself on par with God saying: </a:t>
            </a:r>
          </a:p>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“shall </a:t>
            </a:r>
            <a:r>
              <a:rPr lang="en-CA" sz="3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bring water for you out of this rock?” (20:10) </a:t>
            </a:r>
          </a:p>
          <a:p>
            <a:pPr algn="l">
              <a:spcAft>
                <a:spcPts val="1200"/>
              </a:spcAft>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this Moses is barred from entrance to the Promised Land. </a:t>
            </a:r>
          </a:p>
        </p:txBody>
      </p:sp>
    </p:spTree>
    <p:extLst>
      <p:ext uri="{BB962C8B-B14F-4D97-AF65-F5344CB8AC3E}">
        <p14:creationId xmlns:p14="http://schemas.microsoft.com/office/powerpoint/2010/main" val="18548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GOD’S SALVATION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393185"/>
            <a:ext cx="10284578" cy="4921277"/>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ROCK</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–1 Corinthians 10:1-6</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I do not want you to be unaware, brothers, that our fathers were all under the cloud, and all passed through the sea, and all were baptized into Moses in the cloud and in the sea, and all ate the same spiritual food, and all drank the same spiritual drink. For they drank from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spiritual Rock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followed them, and </a:t>
            </a:r>
            <a:r>
              <a:rPr lang="en-CA" sz="28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Rock was Christ</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Nevertheless, with most of them God was not pleased, for they were overthrown in the wilderness.</a:t>
            </a:r>
          </a:p>
          <a:p>
            <a:pPr algn="l">
              <a:spcAft>
                <a:spcPts val="1200"/>
              </a:spcAft>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Now these things took place as </a:t>
            </a:r>
            <a:r>
              <a:rPr lang="en-CA" sz="28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examples</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for </a:t>
            </a:r>
            <a:r>
              <a:rPr lang="en-CA" sz="28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us</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that we might not desire evil as they did.</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8003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GOD’S SALVATION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546239"/>
            <a:ext cx="10284578" cy="4768223"/>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ROCK</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20:10-13</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B.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SERPENT</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21:4-9</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027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GOD’S SALVATION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546239"/>
            <a:ext cx="10284578" cy="4768223"/>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ROCK</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20:10-13</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B. The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SERPENT</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21:4-9</a:t>
            </a:r>
          </a:p>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C. The Conquering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KING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24:17</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7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PATTERN OF GOD’S SALVATION</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393185"/>
            <a:ext cx="10284578" cy="4921277"/>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C. The Conquering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KING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Numbers 24:17</a:t>
            </a:r>
            <a:endPar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spcAft>
                <a:spcPts val="12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In Balaam’s third oracle, he says that he sees this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kingly figure</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l">
              <a:spcAft>
                <a:spcPts val="12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 star shall come out of Jacob, a scepter shall rise out of Israel” </a:t>
            </a:r>
          </a:p>
          <a:p>
            <a:pPr algn="l">
              <a:spcAft>
                <a:spcPts val="12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will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crush the enemy of God’s people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(cf. Num 24:17). </a:t>
            </a:r>
          </a:p>
          <a:p>
            <a:pPr algn="l">
              <a:spcAft>
                <a:spcPts val="12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directly connected to Jacob’s blessing of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Judah</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Genesis 49</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that the scepter shall never depart from Judah - and one day, the Lion from the tribe of Judah would come.</a:t>
            </a:r>
          </a:p>
        </p:txBody>
      </p:sp>
    </p:spTree>
    <p:extLst>
      <p:ext uri="{BB962C8B-B14F-4D97-AF65-F5344CB8AC3E}">
        <p14:creationId xmlns:p14="http://schemas.microsoft.com/office/powerpoint/2010/main" val="100965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393185"/>
            <a:ext cx="10284578" cy="4921277"/>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How amazing that while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Israel</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is in the camp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complaining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and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murmuring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about God, He is in the hills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protecting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from and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blessing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them through a pagan prophet!?</a:t>
            </a:r>
          </a:p>
        </p:txBody>
      </p:sp>
    </p:spTree>
    <p:extLst>
      <p:ext uri="{BB962C8B-B14F-4D97-AF65-F5344CB8AC3E}">
        <p14:creationId xmlns:p14="http://schemas.microsoft.com/office/powerpoint/2010/main" val="280677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393185"/>
            <a:ext cx="10284578" cy="4921277"/>
          </a:xfrm>
          <a:effectLst>
            <a:outerShdw blurRad="50800" dist="38100" dir="2700000" algn="tl" rotWithShape="0">
              <a:prstClr val="black">
                <a:alpha val="40000"/>
              </a:prstClr>
            </a:outerShdw>
          </a:effectLst>
        </p:spPr>
        <p:txBody>
          <a:bodyPr>
            <a:noAutofit/>
          </a:bodyPr>
          <a:lstStyle/>
          <a:p>
            <a:pPr algn="l">
              <a:spcAft>
                <a:spcPts val="1200"/>
              </a:spcAft>
            </a:pP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How amazing that while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Israel</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is in the camp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complaining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and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murmuring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about God, He is in the hills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protecting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from and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blessing</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them through a pagan prophet!?</a:t>
            </a:r>
          </a:p>
          <a:p>
            <a:pPr algn="l">
              <a:spcAft>
                <a:spcPts val="12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often is that the case for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l">
              <a:spcAft>
                <a:spcPts val="12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we are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too busy complaining</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we don’t see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God’s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protection</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C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blessing</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over us?</a:t>
            </a:r>
          </a:p>
        </p:txBody>
      </p:sp>
    </p:spTree>
    <p:extLst>
      <p:ext uri="{BB962C8B-B14F-4D97-AF65-F5344CB8AC3E}">
        <p14:creationId xmlns:p14="http://schemas.microsoft.com/office/powerpoint/2010/main" val="416966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576896" y="1671821"/>
            <a:ext cx="10953177" cy="227936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t>
            </a:r>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EAD: Numbers 21:4-9 &amp; John 3:5-15</a:t>
            </a:r>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do you notice caused the people to rebel in the incident in Numbers 21:4-9? What do the people accuse God and Moses with?</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odd about God’s provision to cure His judgement against the people’s sin?</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does Jesus use this story from Numbers in his discussion with Nicodemus in John 3? What is the connection?</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1542313" y="595800"/>
            <a:ext cx="9847929"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GROUP DISCUSSIONS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F355A9F8-EF23-4958-8006-0CFD541EE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18" y="429440"/>
            <a:ext cx="946189" cy="946189"/>
          </a:xfrm>
          <a:prstGeom prst="rect">
            <a:avLst/>
          </a:prstGeom>
        </p:spPr>
      </p:pic>
    </p:spTree>
    <p:extLst>
      <p:ext uri="{BB962C8B-B14F-4D97-AF65-F5344CB8AC3E}">
        <p14:creationId xmlns:p14="http://schemas.microsoft.com/office/powerpoint/2010/main" val="3938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NUMBERS: TAKEAWAY</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8" y="1636501"/>
            <a:ext cx="10539669" cy="4887986"/>
          </a:xfrm>
          <a:effectLst>
            <a:outerShdw blurRad="50800" dist="38100" dir="2700000" algn="tl" rotWithShape="0">
              <a:prstClr val="black">
                <a:alpha val="40000"/>
              </a:prstClr>
            </a:outerShdw>
          </a:effectLst>
        </p:spPr>
        <p:txBody>
          <a:bodyPr>
            <a:noAutofit/>
          </a:bodyPr>
          <a:lstStyle/>
          <a:p>
            <a:pPr algn="l">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“Numbers illustrates one of the main themes of the whole Bible. </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sin of the first generation could have led to the end of the story of redemption and the destruction of the people of God. </a:t>
            </a: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But God does not abandon His people even in their rebellion and sin…</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principle actor in Numbers is Yahweh. </a:t>
            </a: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Even under extreme provocation, He keeps His covenant with Israel, guides them through the wilderness and provides for their needs…</a:t>
            </a:r>
          </a:p>
          <a:p>
            <a:pPr algn="l">
              <a:spcAft>
                <a:spcPts val="1800"/>
              </a:spcAft>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Each generation of Christians should place themselves in the position of the new generation of the book of Numbers. God has acted </a:t>
            </a:r>
            <a:r>
              <a:rPr lang="en-CA"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redemptively</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in our midst, and by so doing, he has given our lives meaning and hope. </a:t>
            </a: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Just like the Numbers generation, we are called upon to respond to God’s grace with obedience.</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l">
              <a:spcAft>
                <a:spcPts val="1800"/>
              </a:spcAft>
            </a:pPr>
            <a:r>
              <a:rPr lang="en-CA"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(Longman &amp; Dillard, An Introduction to the Old Testament, pg. 100)</a:t>
            </a:r>
          </a:p>
        </p:txBody>
      </p:sp>
      <p:pic>
        <p:nvPicPr>
          <p:cNvPr id="5" name="Picture 4" descr="A close up of a logo&#10;&#10;Description automatically generated">
            <a:extLst>
              <a:ext uri="{FF2B5EF4-FFF2-40B4-BE49-F238E27FC236}">
                <a16:creationId xmlns:a16="http://schemas.microsoft.com/office/drawing/2014/main" id="{501D824A-8C22-45E1-9A30-607954E7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6" y="256208"/>
            <a:ext cx="962991" cy="962991"/>
          </a:xfrm>
          <a:prstGeom prst="rect">
            <a:avLst/>
          </a:prstGeom>
        </p:spPr>
      </p:pic>
    </p:spTree>
    <p:extLst>
      <p:ext uri="{BB962C8B-B14F-4D97-AF65-F5344CB8AC3E}">
        <p14:creationId xmlns:p14="http://schemas.microsoft.com/office/powerpoint/2010/main" val="19625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859459"/>
            <a:ext cx="10681251" cy="2244792"/>
          </a:xfrm>
          <a:effectLst>
            <a:outerShdw blurRad="50800" dist="38100" dir="2700000" algn="tl" rotWithShape="0">
              <a:prstClr val="black">
                <a:alpha val="40000"/>
              </a:prstClr>
            </a:outerShdw>
          </a:effectLst>
        </p:spPr>
        <p:txBody>
          <a:bodyPr>
            <a:noAutofit/>
          </a:bodyPr>
          <a:lstStyle/>
          <a:p>
            <a: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a:t>
            </a:r>
            <a:b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LISTEN &amp; LOVE</a:t>
            </a:r>
            <a:endParaRPr lang="en-CA" sz="8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88806885-DDDC-4AEF-806A-36F171B8D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552" y="3479798"/>
            <a:ext cx="2518743" cy="2518743"/>
          </a:xfrm>
          <a:prstGeom prst="rect">
            <a:avLst/>
          </a:prstGeom>
        </p:spPr>
      </p:pic>
    </p:spTree>
    <p:extLst>
      <p:ext uri="{BB962C8B-B14F-4D97-AF65-F5344CB8AC3E}">
        <p14:creationId xmlns:p14="http://schemas.microsoft.com/office/powerpoint/2010/main" val="20269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859459"/>
            <a:ext cx="10681251" cy="1165566"/>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CLASS ROADMAP</a:t>
            </a:r>
          </a:p>
        </p:txBody>
      </p:sp>
      <p:pic>
        <p:nvPicPr>
          <p:cNvPr id="5" name="Picture 4" descr="A close up of a logo&#10;&#10;Description automatically generated">
            <a:extLst>
              <a:ext uri="{FF2B5EF4-FFF2-40B4-BE49-F238E27FC236}">
                <a16:creationId xmlns:a16="http://schemas.microsoft.com/office/drawing/2014/main" id="{AC99D702-1021-461F-9FE6-DBFB91B88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184" y="2167580"/>
            <a:ext cx="3276445" cy="3368185"/>
          </a:xfrm>
          <a:prstGeom prst="rect">
            <a:avLst/>
          </a:prstGeom>
        </p:spPr>
      </p:pic>
    </p:spTree>
    <p:extLst>
      <p:ext uri="{BB962C8B-B14F-4D97-AF65-F5344CB8AC3E}">
        <p14:creationId xmlns:p14="http://schemas.microsoft.com/office/powerpoint/2010/main" val="30814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 Listen &amp; Love</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8" y="2378225"/>
            <a:ext cx="10539669" cy="4146262"/>
          </a:xfrm>
          <a:effectLst>
            <a:outerShdw blurRad="50800" dist="38100" dir="2700000" algn="tl" rotWithShape="0">
              <a:prstClr val="black">
                <a:alpha val="40000"/>
              </a:prstClr>
            </a:outerShdw>
          </a:effectLst>
        </p:spPr>
        <p:txBody>
          <a:bodyPr>
            <a:noAutofit/>
          </a:bodyPr>
          <a:lstStyle/>
          <a:p>
            <a:pPr>
              <a:spcAft>
                <a:spcPts val="1800"/>
              </a:spcAft>
            </a:pPr>
            <a:r>
              <a:rPr lang="en-CA"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tone of Deuteronomy was more </a:t>
            </a:r>
            <a:r>
              <a:rPr lang="en-CA"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hortatory</a:t>
            </a:r>
            <a:r>
              <a:rPr lang="en-CA"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than </a:t>
            </a:r>
            <a:r>
              <a:rPr lang="en-CA"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legal</a:t>
            </a:r>
            <a:r>
              <a:rPr lang="en-CA"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 that is, it is more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exhortation</a:t>
            </a:r>
            <a:r>
              <a:rPr lang="en-CA"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than </a:t>
            </a:r>
            <a:r>
              <a:rPr lang="en-CA" sz="40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legislation</a:t>
            </a:r>
            <a:r>
              <a:rPr lang="en-CA"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6" name="Picture 5" descr="A close up of a logo&#10;&#10;Description automatically generated">
            <a:extLst>
              <a:ext uri="{FF2B5EF4-FFF2-40B4-BE49-F238E27FC236}">
                <a16:creationId xmlns:a16="http://schemas.microsoft.com/office/drawing/2014/main" id="{448DD015-5AE8-44A8-B484-9FF8BFBDF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7" y="240816"/>
            <a:ext cx="1013173" cy="1013173"/>
          </a:xfrm>
          <a:prstGeom prst="rect">
            <a:avLst/>
          </a:prstGeom>
        </p:spPr>
      </p:pic>
    </p:spTree>
    <p:extLst>
      <p:ext uri="{BB962C8B-B14F-4D97-AF65-F5344CB8AC3E}">
        <p14:creationId xmlns:p14="http://schemas.microsoft.com/office/powerpoint/2010/main" val="13753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2986517"/>
            <a:ext cx="10441167" cy="220162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“...its provisions tend to be less technical or specific than other codes. Deuteronomy is more interested in the ‘spirit’ than in the ‘letter’ of the law.”</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(Longman &amp; Dillard, An Introduction to the Old Testament, pg. 114)</a:t>
            </a:r>
          </a:p>
        </p:txBody>
      </p:sp>
      <p:pic>
        <p:nvPicPr>
          <p:cNvPr id="6" name="Picture 5" descr="A close up of a logo&#10;&#10;Description automatically generated">
            <a:extLst>
              <a:ext uri="{FF2B5EF4-FFF2-40B4-BE49-F238E27FC236}">
                <a16:creationId xmlns:a16="http://schemas.microsoft.com/office/drawing/2014/main" id="{584DD9E7-6975-47AF-BE54-5DE1861E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499" y="951144"/>
            <a:ext cx="1639002" cy="1639002"/>
          </a:xfrm>
          <a:prstGeom prst="rect">
            <a:avLst/>
          </a:prstGeom>
        </p:spPr>
      </p:pic>
    </p:spTree>
    <p:extLst>
      <p:ext uri="{BB962C8B-B14F-4D97-AF65-F5344CB8AC3E}">
        <p14:creationId xmlns:p14="http://schemas.microsoft.com/office/powerpoint/2010/main" val="23810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89"/>
            <a:ext cx="10636745" cy="4254837"/>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IMPORTANCE OF </a:t>
            </a:r>
            <a:r>
              <a:rPr lang="en-CA" sz="6600" i="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CONTEXT</a:t>
            </a:r>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 FOR UNDERSTANDING LAWS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549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SOME STRANGE LAWS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82857" y="1283301"/>
            <a:ext cx="10654917" cy="5031162"/>
          </a:xfrm>
          <a:effectLst>
            <a:outerShdw blurRad="50800" dist="38100" dir="2700000" algn="tl" rotWithShape="0">
              <a:prstClr val="black">
                <a:alpha val="40000"/>
              </a:prstClr>
            </a:outerShdw>
          </a:effectLst>
        </p:spPr>
        <p:txBody>
          <a:bodyPr>
            <a:noAutofit/>
          </a:bodyPr>
          <a:lstStyle/>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London, England, it is illegal to wear armour when visiting Parliament. Equally strange, it is illegal to die in the House of Parliament. Due to the fact that the building is considered royal, the deceased would be entitled to a state funeral.</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UK, nineteenth-century English law made it illegal for women to eat chocolate on public transport. (I’m not sure why, but it’s humorous)</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According to ‘The Outer Space Act 1986’, the secretary of state is permitted to use ‘reasonable force’ to prevent an alien invasion of the UK. (I guess alien invasion was a real concern at the time?)</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Three settlements in southern France have prohibited death. The mayor of Le </a:t>
            </a:r>
            <a:r>
              <a:rPr lang="en-CA"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Lavandou</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outlawed death in 2000, after planning permission for a new cemetery was turned down due to environmental concerns. He described the new bylaw as "an absurd law to counter an absurd situation".</a:t>
            </a:r>
          </a:p>
        </p:txBody>
      </p:sp>
    </p:spTree>
    <p:extLst>
      <p:ext uri="{BB962C8B-B14F-4D97-AF65-F5344CB8AC3E}">
        <p14:creationId xmlns:p14="http://schemas.microsoft.com/office/powerpoint/2010/main" val="129925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SOME STRANGE LAWS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75007" y="1353941"/>
            <a:ext cx="10678465" cy="4960522"/>
          </a:xfrm>
          <a:effectLst>
            <a:outerShdw blurRad="50800" dist="38100" dir="2700000" algn="tl" rotWithShape="0">
              <a:prstClr val="black">
                <a:alpha val="40000"/>
              </a:prstClr>
            </a:outerShdw>
          </a:effectLst>
        </p:spPr>
        <p:txBody>
          <a:bodyPr>
            <a:noAutofit/>
          </a:bodyPr>
          <a:lstStyle/>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There’s an old law in Scotland that you are not allowed to wear any underwear under your kilt or else be fined two beers.</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York, (Scotland) it is legal to murder a Scotsman within the ancient city walls, but only if he is carrying a bow and arrow.</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Washington State, there is a law making it illegal to kill Big Foot.</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Alberta it’s illegal to set fire to the leg of a wooden-legged man.</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In St. Johns, Newfoundland, it’s illegal to keep cows in your house.</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Under Canada’s Criminal Code’s Sec. 71, it is illegal to challenge or be challenged by someone to a duel.</a:t>
            </a:r>
          </a:p>
          <a:p>
            <a:pPr marL="342900" indent="-342900" algn="l" fontAlgn="base">
              <a:buFont typeface="Arial" panose="020B0604020202020204" pitchFamily="34" charset="0"/>
              <a:buChar char="•"/>
            </a:pP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In Toronto, it’s illegal to drag a dead horse down Yonge Street on a Sunday. (Why on earth would this be a necessary law unless some guy did it already?)</a:t>
            </a:r>
          </a:p>
        </p:txBody>
      </p:sp>
    </p:spTree>
    <p:extLst>
      <p:ext uri="{BB962C8B-B14F-4D97-AF65-F5344CB8AC3E}">
        <p14:creationId xmlns:p14="http://schemas.microsoft.com/office/powerpoint/2010/main" val="181969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937480" cy="858725"/>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CONTEXT OF ANE LAW CODES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353941"/>
            <a:ext cx="10284578" cy="4960522"/>
          </a:xfrm>
          <a:effectLst>
            <a:outerShdw blurRad="50800" dist="38100" dir="2700000" algn="tl" rotWithShape="0">
              <a:prstClr val="black">
                <a:alpha val="40000"/>
              </a:prstClr>
            </a:outerShdw>
          </a:effectLst>
        </p:spPr>
        <p:txBody>
          <a:bodyPr>
            <a:noAutofit/>
          </a:bodyPr>
          <a:lstStyle/>
          <a:p>
            <a:pPr marL="342900" indent="-342900" algn="l" fontAlgn="base">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Not ‘legislative’ like how we understand laws today.</a:t>
            </a:r>
          </a:p>
          <a:p>
            <a:pPr marL="342900" indent="-342900" algn="l" fontAlgn="base">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Examples of verdicts by ancient kings</a:t>
            </a:r>
          </a:p>
          <a:p>
            <a:pPr marL="342900" indent="-342900" algn="l" fontAlgn="base">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Meant to offer a model of the king’s justice</a:t>
            </a:r>
          </a:p>
          <a:p>
            <a:pPr marL="342900" indent="-342900" algn="l" fontAlgn="base">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example cases and verdicts were meant to justify and legitimize the king as the chosen representative of the pagan gods</a:t>
            </a:r>
          </a:p>
          <a:p>
            <a:pPr marL="342900" indent="-342900" algn="l" fontAlgn="base">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sort of functioned similar to a party platform before political elections</a:t>
            </a:r>
          </a:p>
        </p:txBody>
      </p:sp>
    </p:spTree>
    <p:extLst>
      <p:ext uri="{BB962C8B-B14F-4D97-AF65-F5344CB8AC3E}">
        <p14:creationId xmlns:p14="http://schemas.microsoft.com/office/powerpoint/2010/main" val="283025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90"/>
            <a:ext cx="10636745" cy="322525"/>
          </a:xfrm>
          <a:effectLst>
            <a:outerShdw blurRad="50800" dist="38100" dir="2700000" algn="tl" rotWithShape="0">
              <a:prstClr val="black">
                <a:alpha val="40000"/>
              </a:prstClr>
            </a:outerShdw>
          </a:effectLst>
        </p:spPr>
        <p:txBody>
          <a:bodyPr>
            <a:noAutofit/>
          </a:bodyPr>
          <a:lstStyle/>
          <a:p>
            <a:r>
              <a:rPr lang="en-CA" sz="2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CONTRASTING ISRAEL’S LAW TO THE REST OF THE ANE</a:t>
            </a:r>
            <a:endParaRPr lang="en-CA"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1">
            <a:extLst>
              <a:ext uri="{FF2B5EF4-FFF2-40B4-BE49-F238E27FC236}">
                <a16:creationId xmlns:a16="http://schemas.microsoft.com/office/drawing/2014/main" id="{5F1957CE-E8D7-4CA6-A50F-69C4CDEFD18F}"/>
              </a:ext>
            </a:extLst>
          </p:cNvPr>
          <p:cNvGraphicFramePr>
            <a:graphicFrameLocks noGrp="1"/>
          </p:cNvGraphicFramePr>
          <p:nvPr>
            <p:extLst>
              <p:ext uri="{D42A27DB-BD31-4B8C-83A1-F6EECF244321}">
                <p14:modId xmlns:p14="http://schemas.microsoft.com/office/powerpoint/2010/main" val="2851770359"/>
              </p:ext>
            </p:extLst>
          </p:nvPr>
        </p:nvGraphicFramePr>
        <p:xfrm>
          <a:off x="918324" y="965419"/>
          <a:ext cx="10289944" cy="5391870"/>
        </p:xfrm>
        <a:graphic>
          <a:graphicData uri="http://schemas.openxmlformats.org/drawingml/2006/table">
            <a:tbl>
              <a:tblPr firstRow="1" firstCol="1"/>
              <a:tblGrid>
                <a:gridCol w="5144972">
                  <a:extLst>
                    <a:ext uri="{9D8B030D-6E8A-4147-A177-3AD203B41FA5}">
                      <a16:colId xmlns:a16="http://schemas.microsoft.com/office/drawing/2014/main" val="3429160127"/>
                    </a:ext>
                  </a:extLst>
                </a:gridCol>
                <a:gridCol w="5144972">
                  <a:extLst>
                    <a:ext uri="{9D8B030D-6E8A-4147-A177-3AD203B41FA5}">
                      <a16:colId xmlns:a16="http://schemas.microsoft.com/office/drawing/2014/main" val="3325034112"/>
                    </a:ext>
                  </a:extLst>
                </a:gridCol>
              </a:tblGrid>
              <a:tr h="644047">
                <a:tc>
                  <a:txBody>
                    <a:bodyPr/>
                    <a:lstStyle/>
                    <a:p>
                      <a:pPr rtl="0" fontAlgn="t">
                        <a:spcBef>
                          <a:spcPts val="0"/>
                        </a:spcBef>
                        <a:spcAft>
                          <a:spcPts val="0"/>
                        </a:spcAft>
                      </a:pPr>
                      <a:r>
                        <a:rPr lang="en-CA" sz="2800" b="1" i="0" u="none" strike="noStrike" dirty="0">
                          <a:solidFill>
                            <a:schemeClr val="accent4"/>
                          </a:solidFill>
                          <a:effectLst/>
                          <a:latin typeface="Open Sans Extrabold" panose="020B0906030804020204" pitchFamily="34" charset="0"/>
                          <a:ea typeface="Open Sans Extrabold" panose="020B0906030804020204" pitchFamily="34" charset="0"/>
                          <a:cs typeface="Open Sans Extrabold" panose="020B0906030804020204" pitchFamily="34" charset="0"/>
                        </a:rPr>
                        <a:t>PENTATEUCH</a:t>
                      </a:r>
                      <a:endParaRPr lang="en-CA" sz="4400" dirty="0">
                        <a:solidFill>
                          <a:schemeClr val="accent4"/>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0"/>
                        </a:spcBef>
                        <a:spcAft>
                          <a:spcPts val="0"/>
                        </a:spcAft>
                      </a:pPr>
                      <a:r>
                        <a:rPr lang="en-CA" sz="2800" b="1" i="0" u="none" strike="noStrike" dirty="0">
                          <a:solidFill>
                            <a:schemeClr val="accent4"/>
                          </a:solidFill>
                          <a:effectLst/>
                          <a:latin typeface="Open Sans Extrabold" panose="020B0906030804020204" pitchFamily="34" charset="0"/>
                          <a:ea typeface="Open Sans Extrabold" panose="020B0906030804020204" pitchFamily="34" charset="0"/>
                          <a:cs typeface="Open Sans Extrabold" panose="020B0906030804020204" pitchFamily="34" charset="0"/>
                        </a:rPr>
                        <a:t>ANCIENT NEAR EAST</a:t>
                      </a:r>
                      <a:endParaRPr lang="en-CA" sz="4400" dirty="0">
                        <a:solidFill>
                          <a:schemeClr val="accent4"/>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9448952"/>
                  </a:ext>
                </a:extLst>
              </a:tr>
              <a:tr h="644047">
                <a:tc>
                  <a:txBody>
                    <a:bodyPr/>
                    <a:lstStyle/>
                    <a:p>
                      <a:pPr rtl="0" fontAlgn="t">
                        <a:spcBef>
                          <a:spcPts val="0"/>
                        </a:spcBef>
                        <a:spcAft>
                          <a:spcPts val="0"/>
                        </a:spcAft>
                      </a:pPr>
                      <a:r>
                        <a:rPr lang="en-CA" sz="2400" b="1" i="0" u="none" strike="noStrike" dirty="0">
                          <a:solidFill>
                            <a:schemeClr val="bg1"/>
                          </a:solidFill>
                          <a:effectLst/>
                          <a:latin typeface="Open Sans" panose="020B0606030504020204" pitchFamily="34" charset="0"/>
                        </a:rPr>
                        <a:t>Self-revelation</a:t>
                      </a:r>
                      <a:r>
                        <a:rPr lang="en-CA" sz="2400" b="0" i="0" u="none" strike="noStrike" dirty="0">
                          <a:solidFill>
                            <a:schemeClr val="bg1"/>
                          </a:solidFill>
                          <a:effectLst/>
                          <a:latin typeface="Open Sans" panose="020B0606030504020204" pitchFamily="34" charset="0"/>
                        </a:rPr>
                        <a:t> of God</a:t>
                      </a:r>
                      <a:endParaRPr lang="en-CA" sz="4000"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0"/>
                        </a:spcBef>
                        <a:spcAft>
                          <a:spcPts val="0"/>
                        </a:spcAft>
                      </a:pPr>
                      <a:r>
                        <a:rPr lang="en-CA" sz="2400" b="1" i="0" u="none" strike="noStrike" dirty="0">
                          <a:solidFill>
                            <a:schemeClr val="bg1"/>
                          </a:solidFill>
                          <a:effectLst/>
                          <a:latin typeface="Open Sans" panose="020B0606030504020204" pitchFamily="34" charset="0"/>
                        </a:rPr>
                        <a:t>Self-glorification of</a:t>
                      </a:r>
                      <a:r>
                        <a:rPr lang="en-CA" sz="2400" b="0" i="0" u="none" strike="noStrike" dirty="0">
                          <a:solidFill>
                            <a:schemeClr val="bg1"/>
                          </a:solidFill>
                          <a:effectLst/>
                          <a:latin typeface="Open Sans" panose="020B0606030504020204" pitchFamily="34" charset="0"/>
                        </a:rPr>
                        <a:t> the king</a:t>
                      </a:r>
                      <a:endParaRPr lang="en-CA" sz="4000"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9556933"/>
                  </a:ext>
                </a:extLst>
              </a:tr>
              <a:tr h="1176037">
                <a:tc>
                  <a:txBody>
                    <a:bodyPr/>
                    <a:lstStyle/>
                    <a:p>
                      <a:pPr rtl="0" fontAlgn="t">
                        <a:spcBef>
                          <a:spcPts val="0"/>
                        </a:spcBef>
                        <a:spcAft>
                          <a:spcPts val="0"/>
                        </a:spcAft>
                      </a:pPr>
                      <a:r>
                        <a:rPr lang="en-CA" sz="2400" b="0" i="0" u="none" strike="noStrike" dirty="0">
                          <a:solidFill>
                            <a:schemeClr val="bg1"/>
                          </a:solidFill>
                          <a:effectLst/>
                          <a:latin typeface="Open Sans" panose="020B0606030504020204" pitchFamily="34" charset="0"/>
                        </a:rPr>
                        <a:t>Describes a vision of the right exercise of what it means to be God’s holy nation</a:t>
                      </a:r>
                      <a:endParaRPr lang="en-CA" sz="4000"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0"/>
                        </a:spcBef>
                        <a:spcAft>
                          <a:spcPts val="0"/>
                        </a:spcAft>
                      </a:pPr>
                      <a:r>
                        <a:rPr lang="en-CA" sz="2400" b="0" i="0" u="none" strike="noStrike">
                          <a:solidFill>
                            <a:schemeClr val="bg1"/>
                          </a:solidFill>
                          <a:effectLst/>
                          <a:latin typeface="Open Sans" panose="020B0606030504020204" pitchFamily="34" charset="0"/>
                        </a:rPr>
                        <a:t>Describes a vision of the right exercise of justice to legitimize the king</a:t>
                      </a:r>
                      <a:endParaRPr lang="en-CA" sz="400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55465130"/>
                  </a:ext>
                </a:extLst>
              </a:tr>
              <a:tr h="824690">
                <a:tc>
                  <a:txBody>
                    <a:bodyPr/>
                    <a:lstStyle/>
                    <a:p>
                      <a:pPr rtl="0" fontAlgn="t">
                        <a:spcBef>
                          <a:spcPts val="0"/>
                        </a:spcBef>
                        <a:spcAft>
                          <a:spcPts val="0"/>
                        </a:spcAft>
                      </a:pPr>
                      <a:r>
                        <a:rPr lang="en-CA" sz="2400" b="0" i="0" u="none" strike="noStrike" dirty="0">
                          <a:solidFill>
                            <a:schemeClr val="bg1"/>
                          </a:solidFill>
                          <a:effectLst/>
                          <a:latin typeface="Open Sans" panose="020B0606030504020204" pitchFamily="34" charset="0"/>
                        </a:rPr>
                        <a:t>Portrays the </a:t>
                      </a:r>
                      <a:r>
                        <a:rPr lang="en-CA" sz="2400" b="1" i="0" u="none" strike="noStrike" dirty="0">
                          <a:solidFill>
                            <a:schemeClr val="bg1"/>
                          </a:solidFill>
                          <a:effectLst/>
                          <a:latin typeface="Open Sans" panose="020B0606030504020204" pitchFamily="34" charset="0"/>
                        </a:rPr>
                        <a:t>ideal covenant keeper</a:t>
                      </a:r>
                      <a:endParaRPr lang="en-CA" sz="4000" b="1"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0"/>
                        </a:spcBef>
                        <a:spcAft>
                          <a:spcPts val="0"/>
                        </a:spcAft>
                      </a:pPr>
                      <a:r>
                        <a:rPr lang="en-CA" sz="2400" b="0" i="0" u="none" strike="noStrike" dirty="0">
                          <a:solidFill>
                            <a:schemeClr val="bg1"/>
                          </a:solidFill>
                          <a:effectLst/>
                          <a:latin typeface="Open Sans" panose="020B0606030504020204" pitchFamily="34" charset="0"/>
                        </a:rPr>
                        <a:t>Portrays the </a:t>
                      </a:r>
                      <a:r>
                        <a:rPr lang="en-CA" sz="2400" b="1" i="0" u="none" strike="noStrike" dirty="0">
                          <a:solidFill>
                            <a:schemeClr val="bg1"/>
                          </a:solidFill>
                          <a:effectLst/>
                          <a:latin typeface="Open Sans" panose="020B0606030504020204" pitchFamily="34" charset="0"/>
                        </a:rPr>
                        <a:t>ideal human king</a:t>
                      </a:r>
                      <a:endParaRPr lang="en-CA" sz="4000" b="1"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35057322"/>
                  </a:ext>
                </a:extLst>
              </a:tr>
              <a:tr h="1010488">
                <a:tc>
                  <a:txBody>
                    <a:bodyPr/>
                    <a:lstStyle/>
                    <a:p>
                      <a:pPr rtl="0" fontAlgn="t">
                        <a:spcBef>
                          <a:spcPts val="0"/>
                        </a:spcBef>
                        <a:spcAft>
                          <a:spcPts val="0"/>
                        </a:spcAft>
                      </a:pPr>
                      <a:r>
                        <a:rPr lang="en-CA" sz="2400" b="0" i="0" u="none" strike="noStrike" dirty="0">
                          <a:solidFill>
                            <a:schemeClr val="bg1"/>
                          </a:solidFill>
                          <a:effectLst/>
                          <a:latin typeface="Open Sans" panose="020B0606030504020204" pitchFamily="34" charset="0"/>
                        </a:rPr>
                        <a:t>Prime purpose is the </a:t>
                      </a:r>
                      <a:r>
                        <a:rPr lang="en-CA" sz="2400" b="1" i="0" u="none" strike="noStrike" dirty="0">
                          <a:solidFill>
                            <a:schemeClr val="bg1"/>
                          </a:solidFill>
                          <a:effectLst/>
                          <a:latin typeface="Open Sans" panose="020B0606030504020204" pitchFamily="34" charset="0"/>
                        </a:rPr>
                        <a:t>people’s sanctification</a:t>
                      </a:r>
                      <a:endParaRPr lang="en-CA" sz="4000" b="1"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0"/>
                        </a:spcBef>
                        <a:spcAft>
                          <a:spcPts val="0"/>
                        </a:spcAft>
                      </a:pPr>
                      <a:r>
                        <a:rPr lang="en-CA" sz="2400" b="0" i="0" u="none" strike="noStrike" dirty="0">
                          <a:solidFill>
                            <a:schemeClr val="bg1"/>
                          </a:solidFill>
                          <a:effectLst/>
                          <a:latin typeface="Open Sans" panose="020B0606030504020204" pitchFamily="34" charset="0"/>
                        </a:rPr>
                        <a:t>Prime purpose is showing the </a:t>
                      </a:r>
                      <a:r>
                        <a:rPr lang="en-CA" sz="2400" b="1" i="0" u="none" strike="noStrike" dirty="0">
                          <a:solidFill>
                            <a:schemeClr val="bg1"/>
                          </a:solidFill>
                          <a:effectLst/>
                          <a:latin typeface="Open Sans" panose="020B0606030504020204" pitchFamily="34" charset="0"/>
                        </a:rPr>
                        <a:t>king’s justice</a:t>
                      </a:r>
                      <a:endParaRPr lang="en-CA" sz="4000" b="1"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0059065"/>
                  </a:ext>
                </a:extLst>
              </a:tr>
              <a:tr h="1010488">
                <a:tc>
                  <a:txBody>
                    <a:bodyPr/>
                    <a:lstStyle/>
                    <a:p>
                      <a:pPr rtl="0" fontAlgn="t">
                        <a:spcBef>
                          <a:spcPts val="0"/>
                        </a:spcBef>
                        <a:spcAft>
                          <a:spcPts val="0"/>
                        </a:spcAft>
                      </a:pPr>
                      <a:r>
                        <a:rPr lang="en-CA" sz="2400" b="0" i="0" u="none" strike="noStrike" dirty="0">
                          <a:solidFill>
                            <a:schemeClr val="bg1"/>
                          </a:solidFill>
                          <a:effectLst/>
                          <a:latin typeface="Open Sans" panose="020B0606030504020204" pitchFamily="34" charset="0"/>
                        </a:rPr>
                        <a:t>Showed the </a:t>
                      </a:r>
                      <a:r>
                        <a:rPr lang="en-CA" sz="2400" b="1" i="0" u="none" strike="noStrike" dirty="0">
                          <a:solidFill>
                            <a:schemeClr val="bg1"/>
                          </a:solidFill>
                          <a:effectLst/>
                          <a:latin typeface="Open Sans" panose="020B0606030504020204" pitchFamily="34" charset="0"/>
                        </a:rPr>
                        <a:t>perfect standard </a:t>
                      </a:r>
                      <a:r>
                        <a:rPr lang="en-CA" sz="2400" b="0" i="0" u="none" strike="noStrike" dirty="0">
                          <a:solidFill>
                            <a:schemeClr val="bg1"/>
                          </a:solidFill>
                          <a:effectLst/>
                          <a:latin typeface="Open Sans" panose="020B0606030504020204" pitchFamily="34" charset="0"/>
                        </a:rPr>
                        <a:t>of justice by the Holy King of Israel</a:t>
                      </a:r>
                      <a:endParaRPr lang="en-CA" sz="4000"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0"/>
                        </a:spcBef>
                        <a:spcAft>
                          <a:spcPts val="0"/>
                        </a:spcAft>
                      </a:pPr>
                      <a:r>
                        <a:rPr lang="en-CA" sz="2400" b="0" i="0" u="none" strike="noStrike" dirty="0">
                          <a:solidFill>
                            <a:schemeClr val="bg1"/>
                          </a:solidFill>
                          <a:effectLst/>
                          <a:latin typeface="Open Sans" panose="020B0606030504020204" pitchFamily="34" charset="0"/>
                        </a:rPr>
                        <a:t>Many examples of partiality and ignorance by </a:t>
                      </a:r>
                      <a:r>
                        <a:rPr lang="en-CA" sz="2400" b="1" i="0" u="none" strike="noStrike" dirty="0">
                          <a:solidFill>
                            <a:schemeClr val="bg1"/>
                          </a:solidFill>
                          <a:effectLst/>
                          <a:latin typeface="Open Sans" panose="020B0606030504020204" pitchFamily="34" charset="0"/>
                        </a:rPr>
                        <a:t>fallible</a:t>
                      </a:r>
                      <a:r>
                        <a:rPr lang="en-CA" sz="2400" b="0" i="0" u="none" strike="noStrike" dirty="0">
                          <a:solidFill>
                            <a:schemeClr val="bg1"/>
                          </a:solidFill>
                          <a:effectLst/>
                          <a:latin typeface="Open Sans" panose="020B0606030504020204" pitchFamily="34" charset="0"/>
                        </a:rPr>
                        <a:t> human kings</a:t>
                      </a:r>
                      <a:endParaRPr lang="en-CA" sz="4000" dirty="0">
                        <a:solidFill>
                          <a:schemeClr val="bg1"/>
                        </a:solidFill>
                        <a:effectLst/>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5733499"/>
                  </a:ext>
                </a:extLst>
              </a:tr>
            </a:tbl>
          </a:graphicData>
        </a:graphic>
      </p:graphicFrame>
      <p:sp>
        <p:nvSpPr>
          <p:cNvPr id="3" name="Rectangle 1">
            <a:extLst>
              <a:ext uri="{FF2B5EF4-FFF2-40B4-BE49-F238E27FC236}">
                <a16:creationId xmlns:a16="http://schemas.microsoft.com/office/drawing/2014/main" id="{537741A4-8C8D-4DB8-97D3-07955F326E50}"/>
              </a:ext>
            </a:extLst>
          </p:cNvPr>
          <p:cNvSpPr>
            <a:spLocks noChangeArrowheads="1"/>
          </p:cNvSpPr>
          <p:nvPr/>
        </p:nvSpPr>
        <p:spPr bwMode="auto">
          <a:xfrm>
            <a:off x="3124200" y="2865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32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543538"/>
            <a:ext cx="11039516" cy="959532"/>
          </a:xfrm>
          <a:effectLst>
            <a:outerShdw blurRad="50800" dist="38100" dir="2700000" algn="tl" rotWithShape="0">
              <a:prstClr val="black">
                <a:alpha val="40000"/>
              </a:prstClr>
            </a:outerShdw>
          </a:effectLst>
        </p:spPr>
        <p:txBody>
          <a:bodyPr>
            <a:normAutofit fontScale="90000"/>
          </a:bodyPr>
          <a:lstStyle/>
          <a:p>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CONTEXT OF ANE LAW CODES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860195"/>
            <a:ext cx="10390538" cy="4454267"/>
          </a:xfrm>
          <a:effectLst>
            <a:outerShdw blurRad="50800" dist="38100" dir="2700000" algn="tl" rotWithShape="0">
              <a:prstClr val="black">
                <a:alpha val="40000"/>
              </a:prstClr>
            </a:outerShdw>
          </a:effectLst>
        </p:spPr>
        <p:txBody>
          <a:bodyPr>
            <a:noAutofit/>
          </a:bodyPr>
          <a:lstStyle/>
          <a:p>
            <a:pPr fontAlgn="base"/>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We take it for granted today that ‘God is near’ - not so in the ANE.</a:t>
            </a:r>
          </a:p>
          <a:p>
            <a:pPr algn="l" fontAlgn="base"/>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fontAlgn="base"/>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Nothing</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the ancient Near East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compares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the extent of revelation that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Yahweh</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gives to His people and the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depth of relationship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He desires with them.”</a:t>
            </a:r>
          </a:p>
          <a:p>
            <a:pPr fontAlgn="base"/>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(Walton, Ancient Near Eastern Thought and the Old Testament, </a:t>
            </a:r>
            <a:r>
              <a:rPr lang="en-CA"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pg</a:t>
            </a: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298) </a:t>
            </a:r>
          </a:p>
        </p:txBody>
      </p:sp>
    </p:spTree>
    <p:extLst>
      <p:ext uri="{BB962C8B-B14F-4D97-AF65-F5344CB8AC3E}">
        <p14:creationId xmlns:p14="http://schemas.microsoft.com/office/powerpoint/2010/main" val="31401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746386"/>
            <a:ext cx="10441167" cy="344175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“Keep them and do them, for that will be your wisdom and your understanding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sight of the peoples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who,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when they hear</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all these statutes,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will say</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‘Surely this great nation is a wise and understanding people.’ </a:t>
            </a:r>
            <a:r>
              <a:rPr lang="en-CA" sz="32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 what great nation is there that has a god so near to it as the Lord our God is to us, whenever we call upon him?</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what great nation is there, that has statutes and rules so righteous as all this law that I set before you today?”</a:t>
            </a: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(Deuteronomy 4:6-8)</a:t>
            </a:r>
            <a:endParaRPr lang="en-CA"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584DD9E7-6975-47AF-BE54-5DE1861E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815" y="590093"/>
            <a:ext cx="963994" cy="963994"/>
          </a:xfrm>
          <a:prstGeom prst="rect">
            <a:avLst/>
          </a:prstGeom>
        </p:spPr>
      </p:pic>
    </p:spTree>
    <p:extLst>
      <p:ext uri="{BB962C8B-B14F-4D97-AF65-F5344CB8AC3E}">
        <p14:creationId xmlns:p14="http://schemas.microsoft.com/office/powerpoint/2010/main" val="31333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3092173"/>
            <a:ext cx="10588486" cy="2650436"/>
          </a:xfrm>
          <a:effectLst>
            <a:outerShdw blurRad="50800" dist="38100" dir="2700000" algn="tl" rotWithShape="0">
              <a:prstClr val="black">
                <a:alpha val="40000"/>
              </a:prstClr>
            </a:outerShdw>
          </a:effectLst>
        </p:spPr>
        <p:txBody>
          <a:bodyPr>
            <a:noAutofit/>
          </a:bodyPr>
          <a:lstStyle/>
          <a:p>
            <a: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VIDEO</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Book of Deuteronomy</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(6:00)</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81D608E-0A9D-4197-BB9C-DA736423E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5" y="974198"/>
            <a:ext cx="2128890" cy="1830845"/>
          </a:xfrm>
          <a:prstGeom prst="rect">
            <a:avLst/>
          </a:prstGeom>
        </p:spPr>
      </p:pic>
    </p:spTree>
    <p:extLst>
      <p:ext uri="{BB962C8B-B14F-4D97-AF65-F5344CB8AC3E}">
        <p14:creationId xmlns:p14="http://schemas.microsoft.com/office/powerpoint/2010/main" val="53972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859459"/>
            <a:ext cx="10681251" cy="2244792"/>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3 CATEGORIES OF BIBLICAL LAW</a:t>
            </a:r>
          </a:p>
        </p:txBody>
      </p:sp>
      <p:pic>
        <p:nvPicPr>
          <p:cNvPr id="4" name="Picture 3" descr="A close up of a logo&#10;&#10;Description automatically generated">
            <a:extLst>
              <a:ext uri="{FF2B5EF4-FFF2-40B4-BE49-F238E27FC236}">
                <a16:creationId xmlns:a16="http://schemas.microsoft.com/office/drawing/2014/main" id="{98564231-F22C-40DD-8298-975CE78D0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737" y="3434162"/>
            <a:ext cx="1989525" cy="1989525"/>
          </a:xfrm>
          <a:prstGeom prst="rect">
            <a:avLst/>
          </a:prstGeom>
        </p:spPr>
      </p:pic>
      <p:pic>
        <p:nvPicPr>
          <p:cNvPr id="7" name="Picture 6" descr="A close up of a logo&#10;&#10;Description automatically generated">
            <a:extLst>
              <a:ext uri="{FF2B5EF4-FFF2-40B4-BE49-F238E27FC236}">
                <a16:creationId xmlns:a16="http://schemas.microsoft.com/office/drawing/2014/main" id="{4FD1AF12-B718-400B-8FF8-6D0AA5D49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537" y="3442761"/>
            <a:ext cx="1980926" cy="1980926"/>
          </a:xfrm>
          <a:prstGeom prst="rect">
            <a:avLst/>
          </a:prstGeom>
        </p:spPr>
      </p:pic>
      <p:pic>
        <p:nvPicPr>
          <p:cNvPr id="9" name="Picture 8" descr="A close up of a logo&#10;&#10;Description automatically generated">
            <a:extLst>
              <a:ext uri="{FF2B5EF4-FFF2-40B4-BE49-F238E27FC236}">
                <a16:creationId xmlns:a16="http://schemas.microsoft.com/office/drawing/2014/main" id="{A628A01C-6920-4899-8EEF-5BABEBEF2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5209" y="3443866"/>
            <a:ext cx="1980926" cy="1980926"/>
          </a:xfrm>
          <a:prstGeom prst="rect">
            <a:avLst/>
          </a:prstGeom>
        </p:spPr>
      </p:pic>
    </p:spTree>
    <p:extLst>
      <p:ext uri="{BB962C8B-B14F-4D97-AF65-F5344CB8AC3E}">
        <p14:creationId xmlns:p14="http://schemas.microsoft.com/office/powerpoint/2010/main" val="49993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Online Media 4" title="The Book of Deuteronomy">
            <a:hlinkClick r:id="" action="ppaction://media"/>
            <a:extLst>
              <a:ext uri="{FF2B5EF4-FFF2-40B4-BE49-F238E27FC236}">
                <a16:creationId xmlns:a16="http://schemas.microsoft.com/office/drawing/2014/main" id="{87AFE405-3075-4DE0-8689-9F5B69B1CF87}"/>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1381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 Listen &amp; Love</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8" y="1942609"/>
            <a:ext cx="10539669" cy="4581878"/>
          </a:xfrm>
          <a:effectLst>
            <a:outerShdw blurRad="50800" dist="38100" dir="2700000" algn="tl" rotWithShape="0">
              <a:prstClr val="black">
                <a:alpha val="40000"/>
              </a:prstClr>
            </a:outerShdw>
          </a:effectLst>
        </p:spPr>
        <p:txBody>
          <a:bodyPr>
            <a:noAutofit/>
          </a:bodyPr>
          <a:lstStyle/>
          <a:p>
            <a:pPr>
              <a:spcAft>
                <a:spcPts val="1800"/>
              </a:spcAft>
            </a:pP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Deuteronomy’s emphasis is on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 sovereign initiative</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as Israel’s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covenant Lord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chose them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out of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His own mysterious love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(7:7-8). </a:t>
            </a:r>
          </a:p>
          <a:p>
            <a:pPr>
              <a:spcAft>
                <a:spcPts val="1800"/>
              </a:spcAft>
            </a:pP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owe their existence to Him, and thus this grace calls for their response of loving obedience.</a:t>
            </a:r>
          </a:p>
        </p:txBody>
      </p:sp>
      <p:pic>
        <p:nvPicPr>
          <p:cNvPr id="6" name="Picture 5" descr="A close up of a logo&#10;&#10;Description automatically generated">
            <a:extLst>
              <a:ext uri="{FF2B5EF4-FFF2-40B4-BE49-F238E27FC236}">
                <a16:creationId xmlns:a16="http://schemas.microsoft.com/office/drawing/2014/main" id="{448DD015-5AE8-44A8-B484-9FF8BFBDF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7" y="240816"/>
            <a:ext cx="1013173" cy="1013173"/>
          </a:xfrm>
          <a:prstGeom prst="rect">
            <a:avLst/>
          </a:prstGeom>
        </p:spPr>
      </p:pic>
    </p:spTree>
    <p:extLst>
      <p:ext uri="{BB962C8B-B14F-4D97-AF65-F5344CB8AC3E}">
        <p14:creationId xmlns:p14="http://schemas.microsoft.com/office/powerpoint/2010/main" val="318191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 Listen &amp; Love</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8" y="2492034"/>
            <a:ext cx="10539669" cy="4032453"/>
          </a:xfrm>
          <a:effectLst>
            <a:outerShdw blurRad="50800" dist="38100" dir="2700000" algn="tl" rotWithShape="0">
              <a:prstClr val="black">
                <a:alpha val="40000"/>
              </a:prstClr>
            </a:outerShdw>
          </a:effectLst>
        </p:spPr>
        <p:txBody>
          <a:bodyPr>
            <a:noAutofit/>
          </a:bodyPr>
          <a:lstStyle/>
          <a:p>
            <a:pPr>
              <a:spcAft>
                <a:spcPts val="1800"/>
              </a:spcAft>
            </a:pP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We can see the emphasis on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God’s grace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towards them in that of the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167</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times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the verb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“give”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is used in the book,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131</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times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Yahweh</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who is giving to them out of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His gracious love</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6" name="Picture 5" descr="A close up of a logo&#10;&#10;Description automatically generated">
            <a:extLst>
              <a:ext uri="{FF2B5EF4-FFF2-40B4-BE49-F238E27FC236}">
                <a16:creationId xmlns:a16="http://schemas.microsoft.com/office/drawing/2014/main" id="{448DD015-5AE8-44A8-B484-9FF8BFBDF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7" y="240816"/>
            <a:ext cx="1013173" cy="1013173"/>
          </a:xfrm>
          <a:prstGeom prst="rect">
            <a:avLst/>
          </a:prstGeom>
        </p:spPr>
      </p:pic>
    </p:spTree>
    <p:extLst>
      <p:ext uri="{BB962C8B-B14F-4D97-AF65-F5344CB8AC3E}">
        <p14:creationId xmlns:p14="http://schemas.microsoft.com/office/powerpoint/2010/main" val="33678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619408" y="4079839"/>
            <a:ext cx="10953177" cy="227936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Open your Bibles to Deuteronomy 4</a:t>
            </a:r>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1172033" y="3164719"/>
            <a:ext cx="9847929"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CLASS DISCUSSIONS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F355A9F8-EF23-4958-8006-0CFD541EE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253" y="990176"/>
            <a:ext cx="2021491" cy="2021491"/>
          </a:xfrm>
          <a:prstGeom prst="rect">
            <a:avLst/>
          </a:prstGeom>
        </p:spPr>
      </p:pic>
    </p:spTree>
    <p:extLst>
      <p:ext uri="{BB962C8B-B14F-4D97-AF65-F5344CB8AC3E}">
        <p14:creationId xmlns:p14="http://schemas.microsoft.com/office/powerpoint/2010/main" val="336189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 7 Takeaways</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8" y="1762084"/>
            <a:ext cx="10539669" cy="4762403"/>
          </a:xfrm>
          <a:effectLst>
            <a:outerShdw blurRad="50800" dist="38100" dir="2700000" algn="tl" rotWithShape="0">
              <a:prstClr val="black">
                <a:alpha val="40000"/>
              </a:prstClr>
            </a:outerShdw>
          </a:effectLst>
        </p:spPr>
        <p:txBody>
          <a:bodyPr>
            <a:noAutofit/>
          </a:bodyPr>
          <a:lstStyle/>
          <a:p>
            <a:pPr algn="l"/>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 Israel is about to possess the Land</a:t>
            </a:r>
            <a:b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God, in His love, is about to fulfill the oath He made with Abraham so many generations ago!</a:t>
            </a:r>
          </a:p>
          <a:p>
            <a:pPr algn="l"/>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It shows us what discipleship of the next generation looks like</a:t>
            </a:r>
            <a:br>
              <a:rPr lang="en-CA"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Moses is re-telling the new generation of God’s gracious covenant relationship with His people. The emphasis is God’s gracious love to His people and their reasonable response of loving obedience.</a:t>
            </a:r>
          </a:p>
          <a:p>
            <a:pPr algn="l"/>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 Be killing sin or sin will be killing you...</a:t>
            </a:r>
            <a:br>
              <a:rPr lang="en-CA"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commands to completely destroy the places of pagan worship and people is so that Israel would not compromise with paganism and not be a blessing to the nations.</a:t>
            </a:r>
          </a:p>
        </p:txBody>
      </p:sp>
      <p:pic>
        <p:nvPicPr>
          <p:cNvPr id="6" name="Picture 5" descr="A close up of a logo&#10;&#10;Description automatically generated">
            <a:extLst>
              <a:ext uri="{FF2B5EF4-FFF2-40B4-BE49-F238E27FC236}">
                <a16:creationId xmlns:a16="http://schemas.microsoft.com/office/drawing/2014/main" id="{448DD015-5AE8-44A8-B484-9FF8BFBDF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7" y="240816"/>
            <a:ext cx="1013173" cy="1013173"/>
          </a:xfrm>
          <a:prstGeom prst="rect">
            <a:avLst/>
          </a:prstGeom>
        </p:spPr>
      </p:pic>
    </p:spTree>
    <p:extLst>
      <p:ext uri="{BB962C8B-B14F-4D97-AF65-F5344CB8AC3E}">
        <p14:creationId xmlns:p14="http://schemas.microsoft.com/office/powerpoint/2010/main" val="5930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 7 Takeaways</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8" y="1762084"/>
            <a:ext cx="10539669" cy="4762403"/>
          </a:xfrm>
          <a:effectLst>
            <a:outerShdw blurRad="50800" dist="38100" dir="2700000" algn="tl" rotWithShape="0">
              <a:prstClr val="black">
                <a:alpha val="40000"/>
              </a:prstClr>
            </a:outerShdw>
          </a:effectLst>
        </p:spPr>
        <p:txBody>
          <a:bodyPr>
            <a:noAutofit/>
          </a:bodyPr>
          <a:lstStyle/>
          <a:p>
            <a:pPr algn="l"/>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4. God gives graciously to Israel</a:t>
            </a:r>
            <a:br>
              <a:rPr lang="en-CA"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He likewise gives lavish grace and blessings to us though we are often stubborn, undeserving and rebellious.</a:t>
            </a:r>
          </a:p>
          <a:p>
            <a:pPr algn="l"/>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5. Deuteronomy foreshadows of Christ</a:t>
            </a:r>
            <a:br>
              <a:rPr lang="en-CA"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It speaks of a day when God would raise up a prophet like Moses (see Deut. 8:14-22) who does signs and wonders like Moses (cf. Deut. 34:11-12 &amp; John 6:14).</a:t>
            </a:r>
          </a:p>
          <a:p>
            <a:pPr algn="l"/>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6. Deuteronomy gives Israel the </a:t>
            </a:r>
            <a:r>
              <a:rPr lang="en-CA" sz="25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Shema</a:t>
            </a:r>
            <a:b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(Deut. 6:4) the central confession of Israel’s faith which says that the Lord, the God of Israel is one. Jesus claims to be one with the Father (cf. John 10:30; 17:21-23).3</a:t>
            </a:r>
          </a:p>
        </p:txBody>
      </p:sp>
      <p:pic>
        <p:nvPicPr>
          <p:cNvPr id="6" name="Picture 5" descr="A close up of a logo&#10;&#10;Description automatically generated">
            <a:extLst>
              <a:ext uri="{FF2B5EF4-FFF2-40B4-BE49-F238E27FC236}">
                <a16:creationId xmlns:a16="http://schemas.microsoft.com/office/drawing/2014/main" id="{448DD015-5AE8-44A8-B484-9FF8BFBDF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7" y="240816"/>
            <a:ext cx="1013173" cy="1013173"/>
          </a:xfrm>
          <a:prstGeom prst="rect">
            <a:avLst/>
          </a:prstGeom>
        </p:spPr>
      </p:pic>
    </p:spTree>
    <p:extLst>
      <p:ext uri="{BB962C8B-B14F-4D97-AF65-F5344CB8AC3E}">
        <p14:creationId xmlns:p14="http://schemas.microsoft.com/office/powerpoint/2010/main" val="10610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DEUTERONOMY: 7 Takeaways</a:t>
            </a:r>
          </a:p>
        </p:txBody>
      </p:sp>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8" y="1762084"/>
            <a:ext cx="10539669" cy="4762403"/>
          </a:xfrm>
          <a:effectLst>
            <a:outerShdw blurRad="50800" dist="38100" dir="2700000" algn="tl" rotWithShape="0">
              <a:prstClr val="black">
                <a:alpha val="40000"/>
              </a:prstClr>
            </a:outerShdw>
          </a:effectLst>
        </p:spPr>
        <p:txBody>
          <a:bodyPr>
            <a:noAutofit/>
          </a:bodyPr>
          <a:lstStyle/>
          <a:p>
            <a:pPr algn="l"/>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7. Israel was chosen as the </a:t>
            </a:r>
            <a:r>
              <a:rPr lang="en-CA" sz="25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least</a:t>
            </a:r>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of all the nations as God’s </a:t>
            </a:r>
            <a:r>
              <a:rPr lang="en-CA" sz="25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treasured</a:t>
            </a:r>
            <a:r>
              <a:rPr lang="en-CA" sz="2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possession</a:t>
            </a:r>
          </a:p>
          <a:p>
            <a:pPr algn="l"/>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(see Deut. 7:6; 14:2; 26:18) </a:t>
            </a:r>
          </a:p>
          <a:p>
            <a:pPr algn="l"/>
            <a:r>
              <a:rPr lang="en-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So too the church is chosen from the weak, foolish and lowly (1 Cor. 1:26-30) and believers are the ‘new Israel’ - His treasured possession (Eph. 1:14; Tit. 2:14; 1 Pet. 2:9).</a:t>
            </a:r>
          </a:p>
        </p:txBody>
      </p:sp>
      <p:pic>
        <p:nvPicPr>
          <p:cNvPr id="6" name="Picture 5" descr="A close up of a logo&#10;&#10;Description automatically generated">
            <a:extLst>
              <a:ext uri="{FF2B5EF4-FFF2-40B4-BE49-F238E27FC236}">
                <a16:creationId xmlns:a16="http://schemas.microsoft.com/office/drawing/2014/main" id="{448DD015-5AE8-44A8-B484-9FF8BFBDF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7" y="240816"/>
            <a:ext cx="1013173" cy="1013173"/>
          </a:xfrm>
          <a:prstGeom prst="rect">
            <a:avLst/>
          </a:prstGeom>
        </p:spPr>
      </p:pic>
    </p:spTree>
    <p:extLst>
      <p:ext uri="{BB962C8B-B14F-4D97-AF65-F5344CB8AC3E}">
        <p14:creationId xmlns:p14="http://schemas.microsoft.com/office/powerpoint/2010/main" val="26801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2456713"/>
            <a:ext cx="10441167" cy="1494471"/>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“Deuteronomy brings the Pentateuch to a conclusion with its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constant reminders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of God’s </a:t>
            </a:r>
            <a:r>
              <a:rPr lang="en-CA"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love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CA"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faithfulness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despite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His people’s constant </a:t>
            </a:r>
            <a:r>
              <a:rPr lang="en-CA"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rebellion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but the final word is one of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hope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that God will ultimately prevail with His people.”</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(Fee &amp; Stuart, How to read the Bible book by book, </a:t>
            </a:r>
            <a:r>
              <a:rPr lang="en-CA"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pg</a:t>
            </a: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62)</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90"/>
            <a:ext cx="10636745"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FINAL COMMENTS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471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871969"/>
            <a:ext cx="10441167" cy="207921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Where’s we’re going next: Law and Wisdom</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OT Law was the ideal vision for God’s Kingdom.</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Wisdom literature is how we live out that vision in a fallen world where things don’t work out perfectly.</a:t>
            </a: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90"/>
            <a:ext cx="10636745"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FINAL COMMENTS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9643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612955"/>
            <a:ext cx="10441167" cy="2338229"/>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Covenant and Lordship</a:t>
            </a:r>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This has not changed for us - as we’ll see in the NT - </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Jesus</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himself comes as the </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Conquering King of kings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and Lord of lords announcing “the Kingdom of God” and demanding repentance and belief. The citizens of His Kingdom are still required to show exclusive loyalty and obedience to His rule. </a:t>
            </a:r>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 Kingdom is not a democracy… we don’t serve an exalted version of an elected politician. We serve a risen King. </a:t>
            </a: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His law is the expression of His loving rule over us. </a:t>
            </a: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Our submission to His law in all areas of our lives is the mark of true citizens of His Kingdom.</a:t>
            </a:r>
            <a:b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90"/>
            <a:ext cx="10636745"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FINAL COMMENTS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60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7" y="3489739"/>
            <a:ext cx="10738991" cy="3292471"/>
          </a:xfrm>
          <a:effectLst>
            <a:outerShdw blurRad="50800" dist="38100" dir="2700000" algn="tl" rotWithShape="0">
              <a:prstClr val="black">
                <a:alpha val="40000"/>
              </a:prstClr>
            </a:outerShdw>
          </a:effectLst>
        </p:spPr>
        <p:txBody>
          <a:bodyPr>
            <a:noAutofit/>
          </a:bodyPr>
          <a:lstStyle/>
          <a:p>
            <a:r>
              <a:rPr lang="en-CA"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Are Christians Hypocrites for ‘picking and choosing’ laws?</a:t>
            </a:r>
          </a:p>
        </p:txBody>
      </p:sp>
      <p:pic>
        <p:nvPicPr>
          <p:cNvPr id="4" name="Picture 3" descr="A close up of a logo&#10;&#10;Description automatically generated">
            <a:extLst>
              <a:ext uri="{FF2B5EF4-FFF2-40B4-BE49-F238E27FC236}">
                <a16:creationId xmlns:a16="http://schemas.microsoft.com/office/drawing/2014/main" id="{EFFDA4D0-EC47-4C0A-9ACE-E9A799A51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54" y="963266"/>
            <a:ext cx="2124491" cy="2124491"/>
          </a:xfrm>
          <a:prstGeom prst="rect">
            <a:avLst/>
          </a:prstGeom>
        </p:spPr>
      </p:pic>
    </p:spTree>
    <p:extLst>
      <p:ext uri="{BB962C8B-B14F-4D97-AF65-F5344CB8AC3E}">
        <p14:creationId xmlns:p14="http://schemas.microsoft.com/office/powerpoint/2010/main" val="36602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5"/>
            <a:ext cx="10588486" cy="2902889"/>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STOP &amp; PRAY</a:t>
            </a:r>
            <a:b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(Numbers 6:24-26)</a:t>
            </a:r>
            <a:endParaRPr lang="en-CA" sz="8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1CAE688B-7E38-4D74-9DE5-6FAB050A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54" y="3522207"/>
            <a:ext cx="2389968" cy="2389968"/>
          </a:xfrm>
          <a:prstGeom prst="rect">
            <a:avLst/>
          </a:prstGeom>
        </p:spPr>
      </p:pic>
    </p:spTree>
    <p:extLst>
      <p:ext uri="{BB962C8B-B14F-4D97-AF65-F5344CB8AC3E}">
        <p14:creationId xmlns:p14="http://schemas.microsoft.com/office/powerpoint/2010/main" val="21933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75515"/>
            <a:ext cx="10588486" cy="943104"/>
          </a:xfrm>
          <a:effectLst>
            <a:outerShdw blurRad="50800" dist="38100" dir="2700000" algn="tl" rotWithShape="0">
              <a:prstClr val="black">
                <a:alpha val="40000"/>
              </a:prstClr>
            </a:outerShdw>
          </a:effectLst>
        </p:spPr>
        <p:txBody>
          <a:bodyPr>
            <a:norm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ASSIGNMENTS FOR SESSION 4</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950081" y="1583599"/>
            <a:ext cx="10960665" cy="4898886"/>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READ</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Nehemiah 9</a:t>
            </a:r>
          </a:p>
          <a:p>
            <a:pPr algn="l"/>
            <a:endPar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WATCH</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Prophets</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would you describe Wisdom in relation to Law and Gospel?</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were Old Testament saints saved? (optional)</a:t>
            </a:r>
          </a:p>
          <a:p>
            <a:pPr algn="l"/>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(Video links are in your email)</a:t>
            </a:r>
          </a:p>
          <a:p>
            <a:pPr algn="l"/>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67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75515"/>
            <a:ext cx="10588486" cy="943104"/>
          </a:xfrm>
          <a:effectLst>
            <a:outerShdw blurRad="50800" dist="38100" dir="2700000" algn="tl" rotWithShape="0">
              <a:prstClr val="black">
                <a:alpha val="40000"/>
              </a:prstClr>
            </a:outerShdw>
          </a:effectLst>
        </p:spPr>
        <p:txBody>
          <a:bodyPr>
            <a:norm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ASSIGNMENTS FOR SESSION 4</a:t>
            </a:r>
          </a:p>
        </p:txBody>
      </p:sp>
      <p:sp>
        <p:nvSpPr>
          <p:cNvPr id="4" name="Subtitle 2">
            <a:extLst>
              <a:ext uri="{FF2B5EF4-FFF2-40B4-BE49-F238E27FC236}">
                <a16:creationId xmlns:a16="http://schemas.microsoft.com/office/drawing/2014/main" id="{02069B24-4C19-44BC-93D9-49102A5541B3}"/>
              </a:ext>
            </a:extLst>
          </p:cNvPr>
          <p:cNvSpPr txBox="1">
            <a:spLocks/>
          </p:cNvSpPr>
          <p:nvPr/>
        </p:nvSpPr>
        <p:spPr>
          <a:xfrm>
            <a:off x="871232" y="1503070"/>
            <a:ext cx="10360584" cy="497941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ASK</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Read Nehemiah 9 and circle/highlight every reference to the law, commandments or disobedience. Do these references keep coming up? If so, why do you think these references keep coming up</a:t>
            </a:r>
          </a:p>
        </p:txBody>
      </p:sp>
    </p:spTree>
    <p:extLst>
      <p:ext uri="{BB962C8B-B14F-4D97-AF65-F5344CB8AC3E}">
        <p14:creationId xmlns:p14="http://schemas.microsoft.com/office/powerpoint/2010/main" val="32114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for coming!</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YOU ARE LOVED</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9503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3092173"/>
            <a:ext cx="10588486" cy="2650436"/>
          </a:xfrm>
          <a:effectLst>
            <a:outerShdw blurRad="50800" dist="38100" dir="2700000" algn="tl" rotWithShape="0">
              <a:prstClr val="black">
                <a:alpha val="40000"/>
              </a:prstClr>
            </a:outerShdw>
          </a:effectLst>
        </p:spPr>
        <p:txBody>
          <a:bodyPr>
            <a:noAutofit/>
          </a:bodyPr>
          <a:lstStyle/>
          <a:p>
            <a: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VIDEO</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West Wing</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(3:00)</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81D608E-0A9D-4197-BB9C-DA736423E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5" y="974198"/>
            <a:ext cx="2128890" cy="1830845"/>
          </a:xfrm>
          <a:prstGeom prst="rect">
            <a:avLst/>
          </a:prstGeom>
        </p:spPr>
      </p:pic>
    </p:spTree>
    <p:extLst>
      <p:ext uri="{BB962C8B-B14F-4D97-AF65-F5344CB8AC3E}">
        <p14:creationId xmlns:p14="http://schemas.microsoft.com/office/powerpoint/2010/main" val="775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est Wing - Bartlet &amp; the Bible">
            <a:hlinkClick r:id="" action="ppaction://media"/>
            <a:extLst>
              <a:ext uri="{FF2B5EF4-FFF2-40B4-BE49-F238E27FC236}">
                <a16:creationId xmlns:a16="http://schemas.microsoft.com/office/drawing/2014/main" id="{63D30A90-5E47-4DB2-ACDA-7E7652D49C55}"/>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06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3193</Words>
  <Application>Microsoft Office PowerPoint</Application>
  <PresentationFormat>Widescreen</PresentationFormat>
  <Paragraphs>248</Paragraphs>
  <Slides>73</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Open Sans</vt:lpstr>
      <vt:lpstr>Open Sans Extrabold</vt:lpstr>
      <vt:lpstr>Office Theme</vt:lpstr>
      <vt:lpstr>SESSION 3 THE TORAH (Part 2)</vt:lpstr>
      <vt:lpstr>GOALS</vt:lpstr>
      <vt:lpstr>3rd READING ASSIGNMENT</vt:lpstr>
      <vt:lpstr>STOP &amp; PRAY (Psalm 25:4-14)</vt:lpstr>
      <vt:lpstr>CLASS ROADMAP</vt:lpstr>
      <vt:lpstr>3 CATEGORIES OF BIBLICAL LAW</vt:lpstr>
      <vt:lpstr>PowerPoint Presentation</vt:lpstr>
      <vt:lpstr>VIDEO The West Wing (3:00)</vt:lpstr>
      <vt:lpstr>PowerPoint Presentation</vt:lpstr>
      <vt:lpstr>PowerPoint Presentation</vt:lpstr>
      <vt:lpstr>PowerPoint Presentation</vt:lpstr>
      <vt:lpstr>THE THREEFOLD DIVISION OF THE LAW</vt:lpstr>
      <vt:lpstr>THE THREEFOLD DIVISION OF THE LAW</vt:lpstr>
      <vt:lpstr>THE THREEFOLD DIVISION OF THE LAW</vt:lpstr>
      <vt:lpstr>THE THREEFOLD DIVISION OF THE LAW</vt:lpstr>
      <vt:lpstr>THE THREEFOLD DIVISION OF THE LAW</vt:lpstr>
      <vt:lpstr>THE THREEFOLD DIVISION OF THE LAW</vt:lpstr>
      <vt:lpstr>THE THREEFOLD DIVISION OF THE LAW</vt:lpstr>
      <vt:lpstr>THE THREEFOLD DIVISION OF THE LAW</vt:lpstr>
      <vt:lpstr>THE THREEFOLD DIVISION OF THE LAW</vt:lpstr>
      <vt:lpstr>THE THREEFOLD DIVISION OF THE LAW</vt:lpstr>
      <vt:lpstr>THE THREEFOLD DIVISION OF THE LAW</vt:lpstr>
      <vt:lpstr>PowerPoint Presentation</vt:lpstr>
      <vt:lpstr>PowerPoint Presentation</vt:lpstr>
      <vt:lpstr>PowerPoint Presentation</vt:lpstr>
      <vt:lpstr>PowerPoint Presentation</vt:lpstr>
      <vt:lpstr>Q &amp; A (15 mins)</vt:lpstr>
      <vt:lpstr>NUMBERS REBELLION &amp; WANDERING</vt:lpstr>
      <vt:lpstr>NUMBERS: Rebellion &amp; Wandering</vt:lpstr>
      <vt:lpstr>NUMBERS: Rebellion &amp; Wandering</vt:lpstr>
      <vt:lpstr>NUMBERS: Rebellion &amp; Wandering</vt:lpstr>
      <vt:lpstr>PowerPoint Presentation</vt:lpstr>
      <vt:lpstr>NUMBERS: Rebellion &amp; Wandering</vt:lpstr>
      <vt:lpstr>PATTERN OF REBELLION</vt:lpstr>
      <vt:lpstr>PATTERN OF REBELLION</vt:lpstr>
      <vt:lpstr>PATTERN OF REBELLION</vt:lpstr>
      <vt:lpstr>PATTERN OF REBELLION</vt:lpstr>
      <vt:lpstr>NUMBERS: Rebellion &amp; Wandering</vt:lpstr>
      <vt:lpstr>PATTERN OF GOD’S SALVATION</vt:lpstr>
      <vt:lpstr>PATTERN OF GOD’S SALVATION</vt:lpstr>
      <vt:lpstr>PATTERN OF GOD’S SALVATION</vt:lpstr>
      <vt:lpstr>PATTERN OF GOD’S SALVATION</vt:lpstr>
      <vt:lpstr>PATTERN OF GOD’S SALVATION</vt:lpstr>
      <vt:lpstr>PATTERN OF GOD’S SALVATION</vt:lpstr>
      <vt:lpstr>PowerPoint Presentation</vt:lpstr>
      <vt:lpstr>PowerPoint Presentation</vt:lpstr>
      <vt:lpstr>GROUP DISCUSSIONS</vt:lpstr>
      <vt:lpstr>NUMBERS: TAKEAWAY</vt:lpstr>
      <vt:lpstr>DEUTERONOMY LISTEN &amp; LOVE</vt:lpstr>
      <vt:lpstr>DEUTERONOMY: Listen &amp; Love</vt:lpstr>
      <vt:lpstr>PowerPoint Presentation</vt:lpstr>
      <vt:lpstr>THE IMPORTANCE OF CONTEXT FOR UNDERSTANDING LAWS</vt:lpstr>
      <vt:lpstr>SOME STRANGE LAWS</vt:lpstr>
      <vt:lpstr>SOME STRANGE LAWS</vt:lpstr>
      <vt:lpstr>CONTEXT OF ANE LAW CODES</vt:lpstr>
      <vt:lpstr>CONTRASTING ISRAEL’S LAW TO THE REST OF THE ANE</vt:lpstr>
      <vt:lpstr>CONTEXT OF ANE LAW CODES</vt:lpstr>
      <vt:lpstr>PowerPoint Presentation</vt:lpstr>
      <vt:lpstr>VIDEO The Book of Deuteronomy (6:00)</vt:lpstr>
      <vt:lpstr>PowerPoint Presentation</vt:lpstr>
      <vt:lpstr>DEUTERONOMY: Listen &amp; Love</vt:lpstr>
      <vt:lpstr>DEUTERONOMY: Listen &amp; Love</vt:lpstr>
      <vt:lpstr>CLASS DISCUSSIONS</vt:lpstr>
      <vt:lpstr>DEUTERONOMY: 7 Takeaways</vt:lpstr>
      <vt:lpstr>DEUTERONOMY: 7 Takeaways</vt:lpstr>
      <vt:lpstr>DEUTERONOMY: 7 Takeaways</vt:lpstr>
      <vt:lpstr>FINAL COMMENTS</vt:lpstr>
      <vt:lpstr>FINAL COMMENTS</vt:lpstr>
      <vt:lpstr>FINAL COMMENTS</vt:lpstr>
      <vt:lpstr>STOP &amp; PRAY (Numbers 6:24-26)</vt:lpstr>
      <vt:lpstr>ASSIGNMENTS FOR SESSION 4</vt:lpstr>
      <vt:lpstr>ASSIGNMENTS FOR SESSION 4</vt:lpstr>
      <vt:lpstr>Thanks for coming! YOU ARE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&amp; Graphics</dc:creator>
  <cp:lastModifiedBy>Media &amp; Graphics</cp:lastModifiedBy>
  <cp:revision>74</cp:revision>
  <dcterms:created xsi:type="dcterms:W3CDTF">2019-10-09T13:41:56Z</dcterms:created>
  <dcterms:modified xsi:type="dcterms:W3CDTF">2019-10-23T21:06:37Z</dcterms:modified>
</cp:coreProperties>
</file>