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Lst>
  <p:notesMasterIdLst>
    <p:notesMasterId r:id="rId67"/>
  </p:notesMasterIdLst>
  <p:sldIdLst>
    <p:sldId id="257" r:id="rId3"/>
    <p:sldId id="333" r:id="rId4"/>
    <p:sldId id="266" r:id="rId5"/>
    <p:sldId id="264" r:id="rId6"/>
    <p:sldId id="342" r:id="rId7"/>
    <p:sldId id="346" r:id="rId8"/>
    <p:sldId id="369" r:id="rId9"/>
    <p:sldId id="347" r:id="rId10"/>
    <p:sldId id="348" r:id="rId11"/>
    <p:sldId id="349" r:id="rId12"/>
    <p:sldId id="350" r:id="rId13"/>
    <p:sldId id="353" r:id="rId14"/>
    <p:sldId id="352" r:id="rId15"/>
    <p:sldId id="354" r:id="rId16"/>
    <p:sldId id="355" r:id="rId17"/>
    <p:sldId id="370" r:id="rId18"/>
    <p:sldId id="356" r:id="rId19"/>
    <p:sldId id="357" r:id="rId20"/>
    <p:sldId id="351" r:id="rId21"/>
    <p:sldId id="278" r:id="rId22"/>
    <p:sldId id="358" r:id="rId23"/>
    <p:sldId id="365" r:id="rId24"/>
    <p:sldId id="386" r:id="rId25"/>
    <p:sldId id="384" r:id="rId26"/>
    <p:sldId id="388" r:id="rId27"/>
    <p:sldId id="359" r:id="rId28"/>
    <p:sldId id="389" r:id="rId29"/>
    <p:sldId id="379" r:id="rId30"/>
    <p:sldId id="380" r:id="rId31"/>
    <p:sldId id="416" r:id="rId32"/>
    <p:sldId id="366" r:id="rId33"/>
    <p:sldId id="395" r:id="rId34"/>
    <p:sldId id="377" r:id="rId35"/>
    <p:sldId id="361" r:id="rId36"/>
    <p:sldId id="397" r:id="rId37"/>
    <p:sldId id="396" r:id="rId38"/>
    <p:sldId id="376" r:id="rId39"/>
    <p:sldId id="362" r:id="rId40"/>
    <p:sldId id="368" r:id="rId41"/>
    <p:sldId id="394" r:id="rId42"/>
    <p:sldId id="363" r:id="rId43"/>
    <p:sldId id="364" r:id="rId44"/>
    <p:sldId id="382" r:id="rId45"/>
    <p:sldId id="381" r:id="rId46"/>
    <p:sldId id="392" r:id="rId47"/>
    <p:sldId id="391" r:id="rId48"/>
    <p:sldId id="393" r:id="rId49"/>
    <p:sldId id="406" r:id="rId50"/>
    <p:sldId id="398" r:id="rId51"/>
    <p:sldId id="401" r:id="rId52"/>
    <p:sldId id="402" r:id="rId53"/>
    <p:sldId id="403" r:id="rId54"/>
    <p:sldId id="404" r:id="rId55"/>
    <p:sldId id="407" r:id="rId56"/>
    <p:sldId id="405" r:id="rId57"/>
    <p:sldId id="408" r:id="rId58"/>
    <p:sldId id="409" r:id="rId59"/>
    <p:sldId id="417" r:id="rId60"/>
    <p:sldId id="410" r:id="rId61"/>
    <p:sldId id="411" r:id="rId62"/>
    <p:sldId id="412" r:id="rId63"/>
    <p:sldId id="413" r:id="rId64"/>
    <p:sldId id="415" r:id="rId65"/>
    <p:sldId id="33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36" autoAdjust="0"/>
    <p:restoredTop sz="94660"/>
  </p:normalViewPr>
  <p:slideViewPr>
    <p:cSldViewPr snapToGrid="0">
      <p:cViewPr>
        <p:scale>
          <a:sx n="77" d="100"/>
          <a:sy n="77" d="100"/>
        </p:scale>
        <p:origin x="1576" y="100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EFDAA-CD05-874C-BD2B-1CF568708D21}" type="datetimeFigureOut">
              <a:rPr lang="en-US" smtClean="0"/>
              <a:t>10/30/19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644A5-6BE2-5847-BF19-CEF4F1122E68}" type="slidenum">
              <a:rPr lang="en-US" smtClean="0"/>
              <a:t>‹#›</a:t>
            </a:fld>
            <a:endParaRPr lang="en-US"/>
          </a:p>
        </p:txBody>
      </p:sp>
    </p:spTree>
    <p:extLst>
      <p:ext uri="{BB962C8B-B14F-4D97-AF65-F5344CB8AC3E}">
        <p14:creationId xmlns:p14="http://schemas.microsoft.com/office/powerpoint/2010/main" val="2022692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8644A5-6BE2-5847-BF19-CEF4F1122E68}" type="slidenum">
              <a:rPr lang="en-US" smtClean="0"/>
              <a:t>62</a:t>
            </a:fld>
            <a:endParaRPr lang="en-US"/>
          </a:p>
        </p:txBody>
      </p:sp>
    </p:spTree>
    <p:extLst>
      <p:ext uri="{BB962C8B-B14F-4D97-AF65-F5344CB8AC3E}">
        <p14:creationId xmlns:p14="http://schemas.microsoft.com/office/powerpoint/2010/main" val="130903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50BD-D584-434F-AAD4-64AC949398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D8BA291-0FF4-4D63-90D1-5C96E042A2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226363FB-78CA-47BD-BD94-AA12124F4D4E}"/>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5" name="Footer Placeholder 4">
            <a:extLst>
              <a:ext uri="{FF2B5EF4-FFF2-40B4-BE49-F238E27FC236}">
                <a16:creationId xmlns:a16="http://schemas.microsoft.com/office/drawing/2014/main" id="{E7303C29-CD6B-44DD-AC34-7FF622AF61E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C0EEB8A-1C7F-4AC4-9B3B-BB73374D9879}"/>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1998613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0649-0164-4353-9B0B-984723174A0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98B6058-4141-4A56-A7B1-8F20434C9B4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398C6EF-540B-4607-9BEF-D9782847AB05}"/>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5" name="Footer Placeholder 4">
            <a:extLst>
              <a:ext uri="{FF2B5EF4-FFF2-40B4-BE49-F238E27FC236}">
                <a16:creationId xmlns:a16="http://schemas.microsoft.com/office/drawing/2014/main" id="{A6CDFAC1-58A1-4CE0-8A3A-19E4FC72648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2B3A86-2C2B-44A9-92F0-0D5D5A211988}"/>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3453022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7D759-9BE6-4CA8-AE45-539056E4D8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2C3F15-4629-40F4-8FE7-5455157C2E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69CCF1C-9221-45FA-8AEE-CC814F1A0B6C}"/>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5" name="Footer Placeholder 4">
            <a:extLst>
              <a:ext uri="{FF2B5EF4-FFF2-40B4-BE49-F238E27FC236}">
                <a16:creationId xmlns:a16="http://schemas.microsoft.com/office/drawing/2014/main" id="{9030140C-D272-40A2-A4D0-220201E759A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2AE6E2-1327-40A4-8D27-2D03D6CABF65}"/>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1844150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50AA-25E7-074B-9303-50A76245366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811DB0B-C447-3A47-AD46-D5A2177316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55EE80-DF8D-8341-87A5-A624C67D59A1}"/>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5" name="Footer Placeholder 4">
            <a:extLst>
              <a:ext uri="{FF2B5EF4-FFF2-40B4-BE49-F238E27FC236}">
                <a16:creationId xmlns:a16="http://schemas.microsoft.com/office/drawing/2014/main" id="{1B004FE1-7343-6F4F-85A9-C9A54BEBE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75660-2E7C-9D48-8045-5CFA52A916EE}"/>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62102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134C-EA9E-964F-9FE9-34C4FF8781AD}"/>
              </a:ext>
            </a:extLst>
          </p:cNvPr>
          <p:cNvSpPr>
            <a:spLocks noGrp="1"/>
          </p:cNvSpPr>
          <p:nvPr>
            <p:ph type="title"/>
          </p:nvPr>
        </p:nvSpPr>
        <p:spPr>
          <a:xfrm>
            <a:off x="838200" y="365126"/>
            <a:ext cx="10515600" cy="72682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89026F8-3FAF-954D-89CD-DE6618B78A88}"/>
              </a:ext>
            </a:extLst>
          </p:cNvPr>
          <p:cNvSpPr>
            <a:spLocks noGrp="1"/>
          </p:cNvSpPr>
          <p:nvPr>
            <p:ph idx="1"/>
          </p:nvPr>
        </p:nvSpPr>
        <p:spPr>
          <a:xfrm>
            <a:off x="838200" y="1242874"/>
            <a:ext cx="10515600" cy="49340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C0592-8D92-E049-8770-FEE6233D4E9C}"/>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5" name="Footer Placeholder 4">
            <a:extLst>
              <a:ext uri="{FF2B5EF4-FFF2-40B4-BE49-F238E27FC236}">
                <a16:creationId xmlns:a16="http://schemas.microsoft.com/office/drawing/2014/main" id="{59630048-4B84-DF40-8F67-CA5148618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D1745-573A-5946-99A4-A5B27DF392D3}"/>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269621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D639B-A057-0348-B848-4D6AA435B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5A8153-1DC3-A941-98EE-A3293193E5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F61019-3AE0-5342-BAF5-7A0BD21F9C1A}"/>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5" name="Footer Placeholder 4">
            <a:extLst>
              <a:ext uri="{FF2B5EF4-FFF2-40B4-BE49-F238E27FC236}">
                <a16:creationId xmlns:a16="http://schemas.microsoft.com/office/drawing/2014/main" id="{9C5E5756-7DC3-8243-A30F-07BA9AC89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4FAE4-43EF-A843-BDE4-2201D6B9B21F}"/>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2638053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C0C4-DD33-4943-A40F-93B32C9CBE96}"/>
              </a:ext>
            </a:extLst>
          </p:cNvPr>
          <p:cNvSpPr>
            <a:spLocks noGrp="1"/>
          </p:cNvSpPr>
          <p:nvPr>
            <p:ph type="title"/>
          </p:nvPr>
        </p:nvSpPr>
        <p:spPr>
          <a:xfrm>
            <a:off x="838200" y="365126"/>
            <a:ext cx="10515600" cy="682440"/>
          </a:xfrm>
        </p:spPr>
        <p:txBody>
          <a:bodyPr/>
          <a:lstStyle/>
          <a:p>
            <a:r>
              <a:rPr lang="en-US"/>
              <a:t>Click to edit Master title style</a:t>
            </a:r>
          </a:p>
        </p:txBody>
      </p:sp>
      <p:sp>
        <p:nvSpPr>
          <p:cNvPr id="3" name="Date Placeholder 2">
            <a:extLst>
              <a:ext uri="{FF2B5EF4-FFF2-40B4-BE49-F238E27FC236}">
                <a16:creationId xmlns:a16="http://schemas.microsoft.com/office/drawing/2014/main" id="{9D7EA2C2-6AA8-F240-B8DE-1F60980B6EF7}"/>
              </a:ext>
            </a:extLst>
          </p:cNvPr>
          <p:cNvSpPr>
            <a:spLocks noGrp="1"/>
          </p:cNvSpPr>
          <p:nvPr>
            <p:ph type="dt" sz="half" idx="10"/>
          </p:nvPr>
        </p:nvSpPr>
        <p:spPr/>
        <p:txBody>
          <a:bodyPr/>
          <a:lstStyle/>
          <a:p>
            <a:fld id="{ACE92FB5-6884-1A40-94AF-F93B05430BDC}" type="datetimeFigureOut">
              <a:rPr lang="en-US" smtClean="0"/>
              <a:pPr/>
              <a:t>10/30/19</a:t>
            </a:fld>
            <a:endParaRPr lang="en-US"/>
          </a:p>
        </p:txBody>
      </p:sp>
      <p:sp>
        <p:nvSpPr>
          <p:cNvPr id="4" name="Footer Placeholder 3">
            <a:extLst>
              <a:ext uri="{FF2B5EF4-FFF2-40B4-BE49-F238E27FC236}">
                <a16:creationId xmlns:a16="http://schemas.microsoft.com/office/drawing/2014/main" id="{10F76F00-7488-7C4C-8124-6DA79D6D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7C5E2-BC0C-6B48-9482-FA108F800EC6}"/>
              </a:ext>
            </a:extLst>
          </p:cNvPr>
          <p:cNvSpPr>
            <a:spLocks noGrp="1"/>
          </p:cNvSpPr>
          <p:nvPr>
            <p:ph type="sldNum" sz="quarter" idx="12"/>
          </p:nvPr>
        </p:nvSpPr>
        <p:spPr/>
        <p:txBody>
          <a:bodyPr/>
          <a:lstStyle/>
          <a:p>
            <a:fld id="{D4B1732B-3DD0-8745-B042-F937B7529F48}" type="slidenum">
              <a:rPr lang="en-US" smtClean="0"/>
              <a:pPr/>
              <a:t>‹#›</a:t>
            </a:fld>
            <a:endParaRPr lang="en-US"/>
          </a:p>
        </p:txBody>
      </p:sp>
      <p:sp>
        <p:nvSpPr>
          <p:cNvPr id="7" name="Content Placeholder 6">
            <a:extLst>
              <a:ext uri="{FF2B5EF4-FFF2-40B4-BE49-F238E27FC236}">
                <a16:creationId xmlns:a16="http://schemas.microsoft.com/office/drawing/2014/main" id="{D4D9380D-C43D-BE48-A0D5-844ABC5736A3}"/>
              </a:ext>
            </a:extLst>
          </p:cNvPr>
          <p:cNvSpPr>
            <a:spLocks noGrp="1"/>
          </p:cNvSpPr>
          <p:nvPr>
            <p:ph sz="quarter" idx="13"/>
          </p:nvPr>
        </p:nvSpPr>
        <p:spPr>
          <a:xfrm>
            <a:off x="1666081" y="2796465"/>
            <a:ext cx="8859838" cy="1455707"/>
          </a:xfrm>
        </p:spPr>
        <p:txBody>
          <a:bodyPr>
            <a:normAutofit/>
          </a:bodyPr>
          <a:lstStyle>
            <a:lvl1pPr marL="0" indent="0" algn="ctr">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
        <p:nvSpPr>
          <p:cNvPr id="8" name="Content Placeholder 6">
            <a:extLst>
              <a:ext uri="{FF2B5EF4-FFF2-40B4-BE49-F238E27FC236}">
                <a16:creationId xmlns:a16="http://schemas.microsoft.com/office/drawing/2014/main" id="{3591D260-916C-6447-B720-5790F9117269}"/>
              </a:ext>
            </a:extLst>
          </p:cNvPr>
          <p:cNvSpPr>
            <a:spLocks noGrp="1"/>
          </p:cNvSpPr>
          <p:nvPr>
            <p:ph sz="quarter" idx="14"/>
          </p:nvPr>
        </p:nvSpPr>
        <p:spPr>
          <a:xfrm>
            <a:off x="838200" y="1456252"/>
            <a:ext cx="8859838" cy="576733"/>
          </a:xfrm>
        </p:spPr>
        <p:txBody>
          <a:bodyPr>
            <a:normAutofit/>
          </a:bodyPr>
          <a:lstStyle>
            <a:lvl1pPr marL="0" indent="0" algn="l">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Tree>
    <p:extLst>
      <p:ext uri="{BB962C8B-B14F-4D97-AF65-F5344CB8AC3E}">
        <p14:creationId xmlns:p14="http://schemas.microsoft.com/office/powerpoint/2010/main" val="199070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CC0C4-DD33-4943-A40F-93B32C9CBE96}"/>
              </a:ext>
            </a:extLst>
          </p:cNvPr>
          <p:cNvSpPr>
            <a:spLocks noGrp="1"/>
          </p:cNvSpPr>
          <p:nvPr>
            <p:ph type="title" hasCustomPrompt="1"/>
          </p:nvPr>
        </p:nvSpPr>
        <p:spPr>
          <a:xfrm>
            <a:off x="838200" y="365126"/>
            <a:ext cx="10515600" cy="68244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D7EA2C2-6AA8-F240-B8DE-1F60980B6EF7}"/>
              </a:ext>
            </a:extLst>
          </p:cNvPr>
          <p:cNvSpPr>
            <a:spLocks noGrp="1"/>
          </p:cNvSpPr>
          <p:nvPr>
            <p:ph type="dt" sz="half" idx="10"/>
          </p:nvPr>
        </p:nvSpPr>
        <p:spPr/>
        <p:txBody>
          <a:bodyPr/>
          <a:lstStyle/>
          <a:p>
            <a:fld id="{ACE92FB5-6884-1A40-94AF-F93B05430BDC}" type="datetimeFigureOut">
              <a:rPr lang="en-US" smtClean="0"/>
              <a:pPr/>
              <a:t>10/30/19</a:t>
            </a:fld>
            <a:endParaRPr lang="en-US"/>
          </a:p>
        </p:txBody>
      </p:sp>
      <p:sp>
        <p:nvSpPr>
          <p:cNvPr id="4" name="Footer Placeholder 3">
            <a:extLst>
              <a:ext uri="{FF2B5EF4-FFF2-40B4-BE49-F238E27FC236}">
                <a16:creationId xmlns:a16="http://schemas.microsoft.com/office/drawing/2014/main" id="{10F76F00-7488-7C4C-8124-6DA79D6D4E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7C5E2-BC0C-6B48-9482-FA108F800EC6}"/>
              </a:ext>
            </a:extLst>
          </p:cNvPr>
          <p:cNvSpPr>
            <a:spLocks noGrp="1"/>
          </p:cNvSpPr>
          <p:nvPr>
            <p:ph type="sldNum" sz="quarter" idx="12"/>
          </p:nvPr>
        </p:nvSpPr>
        <p:spPr/>
        <p:txBody>
          <a:bodyPr/>
          <a:lstStyle/>
          <a:p>
            <a:fld id="{D4B1732B-3DD0-8745-B042-F937B7529F48}" type="slidenum">
              <a:rPr lang="en-US" smtClean="0"/>
              <a:pPr/>
              <a:t>‹#›</a:t>
            </a:fld>
            <a:endParaRPr lang="en-US"/>
          </a:p>
        </p:txBody>
      </p:sp>
      <p:sp>
        <p:nvSpPr>
          <p:cNvPr id="7" name="Content Placeholder 6">
            <a:extLst>
              <a:ext uri="{FF2B5EF4-FFF2-40B4-BE49-F238E27FC236}">
                <a16:creationId xmlns:a16="http://schemas.microsoft.com/office/drawing/2014/main" id="{D4D9380D-C43D-BE48-A0D5-844ABC5736A3}"/>
              </a:ext>
            </a:extLst>
          </p:cNvPr>
          <p:cNvSpPr>
            <a:spLocks noGrp="1"/>
          </p:cNvSpPr>
          <p:nvPr>
            <p:ph sz="quarter" idx="13"/>
          </p:nvPr>
        </p:nvSpPr>
        <p:spPr>
          <a:xfrm>
            <a:off x="838200" y="2467992"/>
            <a:ext cx="10515600" cy="3577701"/>
          </a:xfrm>
        </p:spPr>
        <p:txBody>
          <a:bodyPr>
            <a:normAutofit/>
          </a:bodyPr>
          <a:lstStyle>
            <a:lvl1pPr marL="0" indent="0" algn="l">
              <a:buNone/>
              <a:defRPr sz="2400" b="0" i="0">
                <a:latin typeface="Gibson Light"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
        <p:nvSpPr>
          <p:cNvPr id="9" name="Content Placeholder 6">
            <a:extLst>
              <a:ext uri="{FF2B5EF4-FFF2-40B4-BE49-F238E27FC236}">
                <a16:creationId xmlns:a16="http://schemas.microsoft.com/office/drawing/2014/main" id="{4BDAC6B6-777B-3248-A53B-61D93DF92763}"/>
              </a:ext>
            </a:extLst>
          </p:cNvPr>
          <p:cNvSpPr>
            <a:spLocks noGrp="1"/>
          </p:cNvSpPr>
          <p:nvPr>
            <p:ph sz="quarter" idx="14"/>
          </p:nvPr>
        </p:nvSpPr>
        <p:spPr>
          <a:xfrm>
            <a:off x="838200" y="1358222"/>
            <a:ext cx="10515600" cy="906323"/>
          </a:xfrm>
        </p:spPr>
        <p:txBody>
          <a:bodyPr>
            <a:normAutofit/>
          </a:bodyPr>
          <a:lstStyle>
            <a:lvl1pPr marL="0" indent="0" algn="l">
              <a:buNone/>
              <a:defRPr sz="2800" b="0" i="0">
                <a:solidFill>
                  <a:srgbClr val="FFC000"/>
                </a:solidFill>
                <a:latin typeface="Gibson" panose="02000000000000000000"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a:t>
            </a:r>
          </a:p>
        </p:txBody>
      </p:sp>
    </p:spTree>
    <p:extLst>
      <p:ext uri="{BB962C8B-B14F-4D97-AF65-F5344CB8AC3E}">
        <p14:creationId xmlns:p14="http://schemas.microsoft.com/office/powerpoint/2010/main" val="988076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4C8B5-2562-924B-9BE7-B0569CFE69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9371F0-8ABA-7A44-8CCD-660287DE67B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9ED469-A249-8E4B-9773-52E589DF56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0DAD4D-5474-7740-9C31-14F3CB07D02F}"/>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6" name="Footer Placeholder 5">
            <a:extLst>
              <a:ext uri="{FF2B5EF4-FFF2-40B4-BE49-F238E27FC236}">
                <a16:creationId xmlns:a16="http://schemas.microsoft.com/office/drawing/2014/main" id="{0B3E85EB-D76B-814F-9A49-76AF99A757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B1EEC4-4BCD-F347-B088-A3AD6F631FF1}"/>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459799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9DB29-1163-5447-8279-1FDB2FB946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AFE2A5-E5EF-6F41-AE8D-ECA3B917C2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828DD39-0A4E-1C47-AB3F-972A61ECD3E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A5DAFC-7598-104A-9DB2-E631D4813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AC8F26-81A6-3840-9A38-CB339F93A2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90F0AD-7518-4544-B424-E6484AB426ED}"/>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8" name="Footer Placeholder 7">
            <a:extLst>
              <a:ext uri="{FF2B5EF4-FFF2-40B4-BE49-F238E27FC236}">
                <a16:creationId xmlns:a16="http://schemas.microsoft.com/office/drawing/2014/main" id="{777E630E-3154-0E42-AEBC-0FF0DF1EBD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832301-C51E-5D43-BB74-E0344D08496F}"/>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4260999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D8517-05A1-9744-B850-EBDC5B2275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AD3616-1164-4344-A39D-98F0F4A51D45}"/>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4" name="Footer Placeholder 3">
            <a:extLst>
              <a:ext uri="{FF2B5EF4-FFF2-40B4-BE49-F238E27FC236}">
                <a16:creationId xmlns:a16="http://schemas.microsoft.com/office/drawing/2014/main" id="{FE438794-596A-7A4D-82E0-815C1697DC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61A444B-12D3-5E49-9CAE-BA3AB7559EC5}"/>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628534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A4B42-B0F1-4F5C-BD8D-438022E3397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1E3537D-8F81-4062-AA64-0F4B9B8D90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09AD259-3458-4CBB-8E1A-354DEDEFE6EE}"/>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5" name="Footer Placeholder 4">
            <a:extLst>
              <a:ext uri="{FF2B5EF4-FFF2-40B4-BE49-F238E27FC236}">
                <a16:creationId xmlns:a16="http://schemas.microsoft.com/office/drawing/2014/main" id="{BB773710-23E4-4295-85B7-DDCD6E7968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C2A44FC-4606-4578-AA1F-ADF6EC6768A2}"/>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70505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9990E0-0B44-864A-80EC-DC8E7AE2BB3A}"/>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3" name="Footer Placeholder 2">
            <a:extLst>
              <a:ext uri="{FF2B5EF4-FFF2-40B4-BE49-F238E27FC236}">
                <a16:creationId xmlns:a16="http://schemas.microsoft.com/office/drawing/2014/main" id="{65915649-4413-6041-AE96-00E94AEFFA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98E356-267A-9343-868C-1BDDE497B473}"/>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3816926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11BF-370D-6742-9692-0F42FFCBA1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E1E3AA-2128-B04E-82CB-CB0EA2D621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B3D934-3561-244D-9A15-524C404FF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677493-AB4F-B14D-B129-C56D8A0E05ED}"/>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6" name="Footer Placeholder 5">
            <a:extLst>
              <a:ext uri="{FF2B5EF4-FFF2-40B4-BE49-F238E27FC236}">
                <a16:creationId xmlns:a16="http://schemas.microsoft.com/office/drawing/2014/main" id="{BA597ED7-B8D5-9A4B-91F9-99285B579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3A9658-D602-EB49-9451-9F1CCFE6290C}"/>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975279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DF724-3751-2340-9B0C-0504D1871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3C39D2-1EA8-D04F-B7F8-9689B94C0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C71E89-5FB4-3946-B739-FA7E8A5A2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FCA5D8-E9B8-9547-A899-21C4B1C3522F}"/>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6" name="Footer Placeholder 5">
            <a:extLst>
              <a:ext uri="{FF2B5EF4-FFF2-40B4-BE49-F238E27FC236}">
                <a16:creationId xmlns:a16="http://schemas.microsoft.com/office/drawing/2014/main" id="{8492F61A-A10C-C240-8506-E8EEF1906F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91F279-0AE3-684A-ACB5-7CCAA815B639}"/>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233190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C31CB-F52E-FC42-A2DC-3BE70AD73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EDAE76-2BCC-0C41-B8D3-9193267E248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03BD9-F027-AC40-878E-1E4D0E4D9785}"/>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5" name="Footer Placeholder 4">
            <a:extLst>
              <a:ext uri="{FF2B5EF4-FFF2-40B4-BE49-F238E27FC236}">
                <a16:creationId xmlns:a16="http://schemas.microsoft.com/office/drawing/2014/main" id="{8017B798-C0DC-4844-8177-0402E8527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BF28DE-BCA4-244E-8D69-370A69987B08}"/>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1100584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285822-029F-FC48-9ADC-F0D0F25FBB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AFAA57-AC36-D947-8B7F-4F3CF32E144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D3BB3-A58A-814C-8E41-210142795F84}"/>
              </a:ext>
            </a:extLst>
          </p:cNvPr>
          <p:cNvSpPr>
            <a:spLocks noGrp="1"/>
          </p:cNvSpPr>
          <p:nvPr>
            <p:ph type="dt" sz="half" idx="10"/>
          </p:nvPr>
        </p:nvSpPr>
        <p:spPr/>
        <p:txBody>
          <a:bodyPr/>
          <a:lstStyle/>
          <a:p>
            <a:fld id="{ACE92FB5-6884-1A40-94AF-F93B05430BDC}" type="datetimeFigureOut">
              <a:rPr lang="en-US" smtClean="0"/>
              <a:t>10/30/19</a:t>
            </a:fld>
            <a:endParaRPr lang="en-US"/>
          </a:p>
        </p:txBody>
      </p:sp>
      <p:sp>
        <p:nvSpPr>
          <p:cNvPr id="5" name="Footer Placeholder 4">
            <a:extLst>
              <a:ext uri="{FF2B5EF4-FFF2-40B4-BE49-F238E27FC236}">
                <a16:creationId xmlns:a16="http://schemas.microsoft.com/office/drawing/2014/main" id="{ECD67B0B-0F61-C447-A15A-FDAD45AE6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CC2C6-4F6F-1041-BAFC-2B960E2B9848}"/>
              </a:ext>
            </a:extLst>
          </p:cNvPr>
          <p:cNvSpPr>
            <a:spLocks noGrp="1"/>
          </p:cNvSpPr>
          <p:nvPr>
            <p:ph type="sldNum" sz="quarter" idx="12"/>
          </p:nvPr>
        </p:nvSpPr>
        <p:spPr/>
        <p:txBody>
          <a:bodyPr/>
          <a:lstStyle/>
          <a:p>
            <a:fld id="{D4B1732B-3DD0-8745-B042-F937B7529F48}" type="slidenum">
              <a:rPr lang="en-US" smtClean="0"/>
              <a:t>‹#›</a:t>
            </a:fld>
            <a:endParaRPr lang="en-US"/>
          </a:p>
        </p:txBody>
      </p:sp>
    </p:spTree>
    <p:extLst>
      <p:ext uri="{BB962C8B-B14F-4D97-AF65-F5344CB8AC3E}">
        <p14:creationId xmlns:p14="http://schemas.microsoft.com/office/powerpoint/2010/main" val="1554892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057A-67A7-4D22-8D81-7C1E4DF6A2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E888713-5250-4FAF-93AA-4B97230E16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FC09AD-E961-490F-BC93-12B56DC65E58}"/>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5" name="Footer Placeholder 4">
            <a:extLst>
              <a:ext uri="{FF2B5EF4-FFF2-40B4-BE49-F238E27FC236}">
                <a16:creationId xmlns:a16="http://schemas.microsoft.com/office/drawing/2014/main" id="{F80B75D5-78BB-4333-8367-F9F47BEB3C2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596C4D8-B5B7-40CD-8818-F321F78F099B}"/>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3280807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25F8F-1665-47CF-B731-60C3DF0CA20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42DEA8D-3EF7-402C-8476-026EBF29A0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B9696C6-FE72-49AC-86F9-A3551048FFA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4D5D27CC-D775-45B3-8818-B88D16F93FEA}"/>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6" name="Footer Placeholder 5">
            <a:extLst>
              <a:ext uri="{FF2B5EF4-FFF2-40B4-BE49-F238E27FC236}">
                <a16:creationId xmlns:a16="http://schemas.microsoft.com/office/drawing/2014/main" id="{938F3AE0-BFC0-4B4D-AB05-C895D3CE24E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28545D2-C626-49F0-A5F5-2C978EE37B8B}"/>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960189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C523A-866A-47CE-978F-5867F591D2A6}"/>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0507E10-A832-40C7-8772-CEF6522AFC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804BAE-42E7-4C0E-8D35-F7016FA4D0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78C9648-8985-427D-A104-432E9B9A58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A809-E510-4CB8-A401-C196DA9EB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8C11A99-9A1D-45BD-9710-29C243EC3431}"/>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8" name="Footer Placeholder 7">
            <a:extLst>
              <a:ext uri="{FF2B5EF4-FFF2-40B4-BE49-F238E27FC236}">
                <a16:creationId xmlns:a16="http://schemas.microsoft.com/office/drawing/2014/main" id="{41A4BA34-0ABC-4818-9F02-DF720825F47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E206692-BCBD-47E1-8C9F-E953064A48A6}"/>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414573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22C30-0DE7-4632-918F-BC7EC338FE0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9890E33-98D6-4D3D-BB3F-4791C16C877D}"/>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4" name="Footer Placeholder 3">
            <a:extLst>
              <a:ext uri="{FF2B5EF4-FFF2-40B4-BE49-F238E27FC236}">
                <a16:creationId xmlns:a16="http://schemas.microsoft.com/office/drawing/2014/main" id="{6C4DC191-0D49-40F3-AF01-ECC1EC990719}"/>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61C5585-3081-4D54-BCD2-AA91C127F420}"/>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3395357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A7DC3C-AC86-45B1-95B2-7D6701750EAA}"/>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3" name="Footer Placeholder 2">
            <a:extLst>
              <a:ext uri="{FF2B5EF4-FFF2-40B4-BE49-F238E27FC236}">
                <a16:creationId xmlns:a16="http://schemas.microsoft.com/office/drawing/2014/main" id="{B7159D3C-0294-4C3D-BDF9-9D0B12BF08E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7B09EA01-6F8F-4D98-8F5F-DB89D0D83C31}"/>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2962524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21E3-D485-4D7F-8ACD-7E42747872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7B9E8211-FBE6-4742-B123-482408CA8C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DEDA1C9-F14F-4547-B790-9CAC2A2F1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B31C8E-AA04-43B9-BBC3-5E00442B5FC3}"/>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6" name="Footer Placeholder 5">
            <a:extLst>
              <a:ext uri="{FF2B5EF4-FFF2-40B4-BE49-F238E27FC236}">
                <a16:creationId xmlns:a16="http://schemas.microsoft.com/office/drawing/2014/main" id="{0417AC31-023F-4FB7-916C-683433D327A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2E49127-6357-4104-8E8B-2EE871CADB9F}"/>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76200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27F6-C530-46FC-83F5-B5ABC4588D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4849B96-2009-440A-995D-7CE3754D2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62C2FEE-5ED1-40E4-82F0-B1D1E6F52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4A9F0-28AF-4494-A9AD-DDE85F893F81}"/>
              </a:ext>
            </a:extLst>
          </p:cNvPr>
          <p:cNvSpPr>
            <a:spLocks noGrp="1"/>
          </p:cNvSpPr>
          <p:nvPr>
            <p:ph type="dt" sz="half" idx="10"/>
          </p:nvPr>
        </p:nvSpPr>
        <p:spPr/>
        <p:txBody>
          <a:bodyPr/>
          <a:lstStyle/>
          <a:p>
            <a:fld id="{2553144C-E3B8-4B57-9048-1C22FF87EF6B}" type="datetimeFigureOut">
              <a:rPr lang="en-CA" smtClean="0"/>
              <a:t>2019-10-30</a:t>
            </a:fld>
            <a:endParaRPr lang="en-CA"/>
          </a:p>
        </p:txBody>
      </p:sp>
      <p:sp>
        <p:nvSpPr>
          <p:cNvPr id="6" name="Footer Placeholder 5">
            <a:extLst>
              <a:ext uri="{FF2B5EF4-FFF2-40B4-BE49-F238E27FC236}">
                <a16:creationId xmlns:a16="http://schemas.microsoft.com/office/drawing/2014/main" id="{99F81A47-1446-4111-A30F-96D7ABC66E4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596957B-025F-443A-8A07-1B85C9A439EC}"/>
              </a:ext>
            </a:extLst>
          </p:cNvPr>
          <p:cNvSpPr>
            <a:spLocks noGrp="1"/>
          </p:cNvSpPr>
          <p:nvPr>
            <p:ph type="sldNum" sz="quarter" idx="12"/>
          </p:nvPr>
        </p:nvSpPr>
        <p:spPr/>
        <p:txBody>
          <a:bodyPr/>
          <a:lstStyle/>
          <a:p>
            <a:fld id="{D8FBD240-1C62-434C-9523-8632814D70F8}" type="slidenum">
              <a:rPr lang="en-CA" smtClean="0"/>
              <a:t>‹#›</a:t>
            </a:fld>
            <a:endParaRPr lang="en-CA"/>
          </a:p>
        </p:txBody>
      </p:sp>
    </p:spTree>
    <p:extLst>
      <p:ext uri="{BB962C8B-B14F-4D97-AF65-F5344CB8AC3E}">
        <p14:creationId xmlns:p14="http://schemas.microsoft.com/office/powerpoint/2010/main" val="2026262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B5262F-0677-422F-B03B-12B3B5DC7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61BA93A-527B-46C9-911F-79EF9C4A8A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5E2A1DA-2A8D-41C5-A358-BCE20C9766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3144C-E3B8-4B57-9048-1C22FF87EF6B}" type="datetimeFigureOut">
              <a:rPr lang="en-CA" smtClean="0"/>
              <a:t>2019-10-30</a:t>
            </a:fld>
            <a:endParaRPr lang="en-CA"/>
          </a:p>
        </p:txBody>
      </p:sp>
      <p:sp>
        <p:nvSpPr>
          <p:cNvPr id="5" name="Footer Placeholder 4">
            <a:extLst>
              <a:ext uri="{FF2B5EF4-FFF2-40B4-BE49-F238E27FC236}">
                <a16:creationId xmlns:a16="http://schemas.microsoft.com/office/drawing/2014/main" id="{6AE56BD8-9052-4A54-A5D6-9B6359A17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1660D73-FA46-4E03-93F4-E0C2DC7312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FBD240-1C62-434C-9523-8632814D70F8}" type="slidenum">
              <a:rPr lang="en-CA" smtClean="0"/>
              <a:t>‹#›</a:t>
            </a:fld>
            <a:endParaRPr lang="en-CA"/>
          </a:p>
        </p:txBody>
      </p:sp>
    </p:spTree>
    <p:extLst>
      <p:ext uri="{BB962C8B-B14F-4D97-AF65-F5344CB8AC3E}">
        <p14:creationId xmlns:p14="http://schemas.microsoft.com/office/powerpoint/2010/main" val="615272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A174E6-BE6D-614B-AD08-D1575E820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D843AF-DDCD-F048-85AD-F64BF71B8D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6DFC023-F9D1-364F-921D-F553F94F2C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latin typeface="Gibson" panose="02000000000000000000" pitchFamily="2" charset="77"/>
              </a:defRPr>
            </a:lvl1pPr>
          </a:lstStyle>
          <a:p>
            <a:fld id="{ACE92FB5-6884-1A40-94AF-F93B05430BDC}" type="datetimeFigureOut">
              <a:rPr lang="en-US" smtClean="0"/>
              <a:pPr/>
              <a:t>10/30/19</a:t>
            </a:fld>
            <a:endParaRPr lang="en-US"/>
          </a:p>
        </p:txBody>
      </p:sp>
      <p:sp>
        <p:nvSpPr>
          <p:cNvPr id="5" name="Footer Placeholder 4">
            <a:extLst>
              <a:ext uri="{FF2B5EF4-FFF2-40B4-BE49-F238E27FC236}">
                <a16:creationId xmlns:a16="http://schemas.microsoft.com/office/drawing/2014/main" id="{41348177-380A-9642-B4D2-779E4815B0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Gibson" panose="02000000000000000000" pitchFamily="2" charset="77"/>
              </a:defRPr>
            </a:lvl1pPr>
          </a:lstStyle>
          <a:p>
            <a:endParaRPr lang="en-US"/>
          </a:p>
        </p:txBody>
      </p:sp>
      <p:sp>
        <p:nvSpPr>
          <p:cNvPr id="6" name="Slide Number Placeholder 5">
            <a:extLst>
              <a:ext uri="{FF2B5EF4-FFF2-40B4-BE49-F238E27FC236}">
                <a16:creationId xmlns:a16="http://schemas.microsoft.com/office/drawing/2014/main" id="{E090360B-2122-4E4A-831A-75BEDEAD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Gibson" panose="02000000000000000000" pitchFamily="2" charset="77"/>
              </a:defRPr>
            </a:lvl1pPr>
          </a:lstStyle>
          <a:p>
            <a:fld id="{D4B1732B-3DD0-8745-B042-F937B7529F48}" type="slidenum">
              <a:rPr lang="en-US" smtClean="0"/>
              <a:pPr/>
              <a:t>‹#›</a:t>
            </a:fld>
            <a:endParaRPr lang="en-US"/>
          </a:p>
        </p:txBody>
      </p:sp>
    </p:spTree>
    <p:extLst>
      <p:ext uri="{BB962C8B-B14F-4D97-AF65-F5344CB8AC3E}">
        <p14:creationId xmlns:p14="http://schemas.microsoft.com/office/powerpoint/2010/main" val="80086372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86"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b="1" i="0" kern="1200" spc="300">
          <a:solidFill>
            <a:schemeClr val="bg1"/>
          </a:solidFill>
          <a:latin typeface="Gibson"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MkETkRv9tG8&amp;feature=youtu.be&amp;t=361" TargetMode="Externa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7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838198" y="274635"/>
            <a:ext cx="10515600" cy="716542"/>
          </a:xfrm>
        </p:spPr>
        <p:txBody>
          <a:bodyPr>
            <a:normAutofit/>
          </a:bodyPr>
          <a:lstStyle/>
          <a:p>
            <a:pPr algn="ctr"/>
            <a:r>
              <a:rPr lang="en-US" dirty="0">
                <a:solidFill>
                  <a:schemeClr val="accent4"/>
                </a:solidFill>
              </a:rPr>
              <a:t>GOLDEN CALF</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2" y="4485640"/>
            <a:ext cx="11460171" cy="2372359"/>
          </a:xfrm>
        </p:spPr>
        <p:txBody>
          <a:bodyPr>
            <a:noAutofit/>
          </a:bodyPr>
          <a:lstStyle/>
          <a:p>
            <a:pPr marL="0" indent="0">
              <a:buNone/>
            </a:pPr>
            <a:r>
              <a:rPr lang="en-CA" b="1" baseline="30000" dirty="0"/>
              <a:t>18 </a:t>
            </a:r>
            <a:r>
              <a:rPr lang="en-CA" dirty="0"/>
              <a:t>Even when they had made for themselves a golden calf and said, ‘This is your God who brought you up out of Egypt,’ and had committed great blasphemies, </a:t>
            </a:r>
            <a:r>
              <a:rPr lang="en-CA" b="1" baseline="30000" dirty="0"/>
              <a:t>19 </a:t>
            </a:r>
            <a:r>
              <a:rPr lang="en-CA" dirty="0">
                <a:solidFill>
                  <a:srgbClr val="FFC000"/>
                </a:solidFill>
              </a:rPr>
              <a:t>you in your great mercies did not forsake them </a:t>
            </a:r>
            <a:r>
              <a:rPr lang="en-CA" dirty="0"/>
              <a:t>in the wilderness. The pillar of cloud to lead them in the way did not depart from them by day, nor the pillar of fire by night to light for them the way by which they should go.</a:t>
            </a:r>
          </a:p>
        </p:txBody>
      </p:sp>
      <p:pic>
        <p:nvPicPr>
          <p:cNvPr id="5" name="Picture 4">
            <a:extLst>
              <a:ext uri="{FF2B5EF4-FFF2-40B4-BE49-F238E27FC236}">
                <a16:creationId xmlns:a16="http://schemas.microsoft.com/office/drawing/2014/main" id="{57E2FB5C-C842-FF4D-B072-6A9FBFC6FDC6}"/>
              </a:ext>
            </a:extLst>
          </p:cNvPr>
          <p:cNvPicPr>
            <a:picLocks noChangeAspect="1"/>
          </p:cNvPicPr>
          <p:nvPr/>
        </p:nvPicPr>
        <p:blipFill>
          <a:blip r:embed="rId2"/>
          <a:stretch>
            <a:fillRect/>
          </a:stretch>
        </p:blipFill>
        <p:spPr>
          <a:xfrm>
            <a:off x="2780845" y="991177"/>
            <a:ext cx="6630307" cy="3494464"/>
          </a:xfrm>
          <a:prstGeom prst="rect">
            <a:avLst/>
          </a:prstGeom>
        </p:spPr>
      </p:pic>
    </p:spTree>
    <p:extLst>
      <p:ext uri="{BB962C8B-B14F-4D97-AF65-F5344CB8AC3E}">
        <p14:creationId xmlns:p14="http://schemas.microsoft.com/office/powerpoint/2010/main" val="207811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546646"/>
            <a:ext cx="10515600" cy="716542"/>
          </a:xfrm>
        </p:spPr>
        <p:txBody>
          <a:bodyPr>
            <a:normAutofit fontScale="90000"/>
          </a:bodyPr>
          <a:lstStyle/>
          <a:p>
            <a:pPr algn="ctr"/>
            <a:r>
              <a:rPr lang="en-US">
                <a:solidFill>
                  <a:schemeClr val="accent4"/>
                </a:solidFill>
              </a:rPr>
              <a:t>GOD’S FAITHFULNESS IN THE WILDERNESS</a:t>
            </a:r>
            <a:endParaRPr lang="en-US" dirty="0">
              <a:solidFill>
                <a:schemeClr val="accent4"/>
              </a:solidFill>
            </a:endParaRP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4625671"/>
            <a:ext cx="11460171" cy="2015750"/>
          </a:xfrm>
        </p:spPr>
        <p:txBody>
          <a:bodyPr>
            <a:noAutofit/>
          </a:bodyPr>
          <a:lstStyle/>
          <a:p>
            <a:pPr marL="0" indent="0">
              <a:buNone/>
            </a:pPr>
            <a:r>
              <a:rPr lang="en-CA" sz="3000" b="1" baseline="30000" dirty="0"/>
              <a:t>20 </a:t>
            </a:r>
            <a:r>
              <a:rPr lang="en-CA" sz="3000" dirty="0">
                <a:solidFill>
                  <a:srgbClr val="FFC000"/>
                </a:solidFill>
              </a:rPr>
              <a:t>You gave </a:t>
            </a:r>
            <a:r>
              <a:rPr lang="en-CA" sz="3000" dirty="0"/>
              <a:t>your good Spirit to instruct them and </a:t>
            </a:r>
            <a:r>
              <a:rPr lang="en-CA" sz="3000" dirty="0">
                <a:solidFill>
                  <a:srgbClr val="FFC000"/>
                </a:solidFill>
              </a:rPr>
              <a:t>did not withhold </a:t>
            </a:r>
            <a:r>
              <a:rPr lang="en-CA" sz="3000" dirty="0"/>
              <a:t>your manna from their mouth and gave them water for their thirst. </a:t>
            </a:r>
            <a:r>
              <a:rPr lang="en-CA" sz="3000" b="1" baseline="30000" dirty="0"/>
              <a:t>21 </a:t>
            </a:r>
            <a:r>
              <a:rPr lang="en-CA" sz="3000" dirty="0"/>
              <a:t>Forty years </a:t>
            </a:r>
            <a:r>
              <a:rPr lang="en-CA" sz="3000" dirty="0">
                <a:solidFill>
                  <a:srgbClr val="FFC000"/>
                </a:solidFill>
              </a:rPr>
              <a:t>you sustained them </a:t>
            </a:r>
            <a:r>
              <a:rPr lang="en-CA" sz="3000" dirty="0"/>
              <a:t>in the wilderness, and they lacked nothing. Their clothes did not wear out and their feet did not swell. </a:t>
            </a:r>
          </a:p>
        </p:txBody>
      </p:sp>
      <p:pic>
        <p:nvPicPr>
          <p:cNvPr id="5" name="Picture 4">
            <a:extLst>
              <a:ext uri="{FF2B5EF4-FFF2-40B4-BE49-F238E27FC236}">
                <a16:creationId xmlns:a16="http://schemas.microsoft.com/office/drawing/2014/main" id="{885AA3F0-9FC1-3F4D-8E07-4634956B7916}"/>
              </a:ext>
            </a:extLst>
          </p:cNvPr>
          <p:cNvPicPr>
            <a:picLocks noChangeAspect="1"/>
          </p:cNvPicPr>
          <p:nvPr/>
        </p:nvPicPr>
        <p:blipFill rotWithShape="1">
          <a:blip r:embed="rId2"/>
          <a:srcRect t="7430"/>
          <a:stretch/>
        </p:blipFill>
        <p:spPr>
          <a:xfrm>
            <a:off x="3066823" y="1556482"/>
            <a:ext cx="5586726" cy="2919559"/>
          </a:xfrm>
          <a:prstGeom prst="rect">
            <a:avLst/>
          </a:prstGeom>
        </p:spPr>
      </p:pic>
    </p:spTree>
    <p:extLst>
      <p:ext uri="{BB962C8B-B14F-4D97-AF65-F5344CB8AC3E}">
        <p14:creationId xmlns:p14="http://schemas.microsoft.com/office/powerpoint/2010/main" val="199687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A5FD6B6-D511-9A4D-9912-C28EFACB0948}"/>
              </a:ext>
            </a:extLst>
          </p:cNvPr>
          <p:cNvSpPr>
            <a:spLocks noGrp="1"/>
          </p:cNvSpPr>
          <p:nvPr>
            <p:ph sz="quarter" idx="13"/>
          </p:nvPr>
        </p:nvSpPr>
        <p:spPr>
          <a:xfrm>
            <a:off x="1034936" y="2796465"/>
            <a:ext cx="10050086" cy="1941790"/>
          </a:xfrm>
        </p:spPr>
        <p:txBody>
          <a:bodyPr>
            <a:normAutofit/>
          </a:bodyPr>
          <a:lstStyle/>
          <a:p>
            <a:pPr marL="0" indent="0">
              <a:buNone/>
            </a:pPr>
            <a:r>
              <a:rPr lang="en-US" sz="8000" b="1" baseline="30000" dirty="0">
                <a:latin typeface="Gibson Light" panose="02000000000000000000" pitchFamily="50" charset="0"/>
              </a:rPr>
              <a:t>A TURN FOR THE BETTER IN JOSHUA?</a:t>
            </a:r>
            <a:endParaRPr lang="en-US" sz="8000" b="1" dirty="0">
              <a:latin typeface="Gibson Light" panose="02000000000000000000" pitchFamily="50" charset="0"/>
            </a:endParaRPr>
          </a:p>
        </p:txBody>
      </p:sp>
    </p:spTree>
    <p:extLst>
      <p:ext uri="{BB962C8B-B14F-4D97-AF65-F5344CB8AC3E}">
        <p14:creationId xmlns:p14="http://schemas.microsoft.com/office/powerpoint/2010/main" val="703261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534177"/>
            <a:ext cx="10515600" cy="716542"/>
          </a:xfrm>
        </p:spPr>
        <p:txBody>
          <a:bodyPr>
            <a:normAutofit/>
          </a:bodyPr>
          <a:lstStyle/>
          <a:p>
            <a:r>
              <a:rPr lang="en-US" dirty="0">
                <a:solidFill>
                  <a:schemeClr val="accent4"/>
                </a:solidFill>
              </a:rPr>
              <a:t>OPTIMISTIC RESULTS</a:t>
            </a:r>
          </a:p>
        </p:txBody>
      </p:sp>
      <p:pic>
        <p:nvPicPr>
          <p:cNvPr id="3" name="Picture 2">
            <a:extLst>
              <a:ext uri="{FF2B5EF4-FFF2-40B4-BE49-F238E27FC236}">
                <a16:creationId xmlns:a16="http://schemas.microsoft.com/office/drawing/2014/main" id="{2CD0C303-62C7-F746-9D11-BA4B3F67B340}"/>
              </a:ext>
            </a:extLst>
          </p:cNvPr>
          <p:cNvPicPr>
            <a:picLocks noChangeAspect="1"/>
          </p:cNvPicPr>
          <p:nvPr/>
        </p:nvPicPr>
        <p:blipFill>
          <a:blip r:embed="rId2"/>
          <a:stretch>
            <a:fillRect/>
          </a:stretch>
        </p:blipFill>
        <p:spPr>
          <a:xfrm>
            <a:off x="0" y="1581571"/>
            <a:ext cx="12192000" cy="3433602"/>
          </a:xfrm>
          <a:prstGeom prst="rect">
            <a:avLst/>
          </a:prstGeom>
        </p:spPr>
      </p:pic>
    </p:spTree>
    <p:extLst>
      <p:ext uri="{BB962C8B-B14F-4D97-AF65-F5344CB8AC3E}">
        <p14:creationId xmlns:p14="http://schemas.microsoft.com/office/powerpoint/2010/main" val="2947720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753600" y="638702"/>
            <a:ext cx="10515600" cy="716542"/>
          </a:xfrm>
        </p:spPr>
        <p:txBody>
          <a:bodyPr>
            <a:noAutofit/>
          </a:bodyPr>
          <a:lstStyle/>
          <a:p>
            <a:pPr algn="ctr"/>
            <a:r>
              <a:rPr lang="en-US" sz="6000" dirty="0">
                <a:solidFill>
                  <a:schemeClr val="accent4"/>
                </a:solidFill>
              </a:rPr>
              <a:t>INSPIRATIONAL ENDING?</a:t>
            </a:r>
          </a:p>
        </p:txBody>
      </p:sp>
      <p:pic>
        <p:nvPicPr>
          <p:cNvPr id="4" name="Picture 3">
            <a:extLst>
              <a:ext uri="{FF2B5EF4-FFF2-40B4-BE49-F238E27FC236}">
                <a16:creationId xmlns:a16="http://schemas.microsoft.com/office/drawing/2014/main" id="{DDCE2134-A5C0-6E41-949A-84A80A35E8DA}"/>
              </a:ext>
            </a:extLst>
          </p:cNvPr>
          <p:cNvPicPr>
            <a:picLocks noChangeAspect="1"/>
          </p:cNvPicPr>
          <p:nvPr/>
        </p:nvPicPr>
        <p:blipFill rotWithShape="1">
          <a:blip r:embed="rId2"/>
          <a:srcRect t="25102" b="21674"/>
          <a:stretch/>
        </p:blipFill>
        <p:spPr>
          <a:xfrm>
            <a:off x="2677220" y="2025953"/>
            <a:ext cx="6278093" cy="3341482"/>
          </a:xfrm>
          <a:prstGeom prst="rect">
            <a:avLst/>
          </a:prstGeom>
        </p:spPr>
      </p:pic>
    </p:spTree>
    <p:extLst>
      <p:ext uri="{BB962C8B-B14F-4D97-AF65-F5344CB8AC3E}">
        <p14:creationId xmlns:p14="http://schemas.microsoft.com/office/powerpoint/2010/main" val="123634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388257" y="365126"/>
            <a:ext cx="10515600" cy="723446"/>
          </a:xfrm>
        </p:spPr>
        <p:txBody>
          <a:bodyPr>
            <a:normAutofit/>
          </a:bodyPr>
          <a:lstStyle/>
          <a:p>
            <a:pPr algn="ctr"/>
            <a:r>
              <a:rPr lang="en-US" dirty="0">
                <a:solidFill>
                  <a:schemeClr val="accent4"/>
                </a:solidFill>
              </a:rPr>
              <a:t>AN OMINOUS REALITY CHECK</a:t>
            </a:r>
          </a:p>
        </p:txBody>
      </p:sp>
      <p:pic>
        <p:nvPicPr>
          <p:cNvPr id="6" name="Content Placeholder 5">
            <a:extLst>
              <a:ext uri="{FF2B5EF4-FFF2-40B4-BE49-F238E27FC236}">
                <a16:creationId xmlns:a16="http://schemas.microsoft.com/office/drawing/2014/main" id="{AE6DEB90-04AA-9846-9EC0-C4D85E6FABB9}"/>
              </a:ext>
            </a:extLst>
          </p:cNvPr>
          <p:cNvPicPr>
            <a:picLocks noGrp="1" noChangeAspect="1"/>
          </p:cNvPicPr>
          <p:nvPr>
            <p:ph sz="half" idx="1"/>
          </p:nvPr>
        </p:nvPicPr>
        <p:blipFill>
          <a:blip r:embed="rId2"/>
          <a:stretch>
            <a:fillRect/>
          </a:stretch>
        </p:blipFill>
        <p:spPr>
          <a:xfrm>
            <a:off x="486444" y="1140593"/>
            <a:ext cx="3487975" cy="2288407"/>
          </a:xfrm>
          <a:prstGeom prst="rect">
            <a:avLst/>
          </a:prstGeom>
        </p:spPr>
      </p:pic>
      <p:sp>
        <p:nvSpPr>
          <p:cNvPr id="5" name="Content Placeholder 4">
            <a:extLst>
              <a:ext uri="{FF2B5EF4-FFF2-40B4-BE49-F238E27FC236}">
                <a16:creationId xmlns:a16="http://schemas.microsoft.com/office/drawing/2014/main" id="{EA26B25B-232A-F543-8F64-03D430DEEC19}"/>
              </a:ext>
            </a:extLst>
          </p:cNvPr>
          <p:cNvSpPr>
            <a:spLocks noGrp="1"/>
          </p:cNvSpPr>
          <p:nvPr>
            <p:ph sz="half" idx="2"/>
          </p:nvPr>
        </p:nvSpPr>
        <p:spPr>
          <a:xfrm>
            <a:off x="4177145" y="1088572"/>
            <a:ext cx="7176655" cy="5520046"/>
          </a:xfrm>
        </p:spPr>
        <p:txBody>
          <a:bodyPr>
            <a:normAutofit/>
          </a:bodyPr>
          <a:lstStyle/>
          <a:p>
            <a:pPr marL="0" indent="0">
              <a:buNone/>
            </a:pPr>
            <a:r>
              <a:rPr lang="en-CA" sz="3200" b="1" baseline="30000" dirty="0"/>
              <a:t>16 </a:t>
            </a:r>
            <a:r>
              <a:rPr lang="en-CA" sz="3200" dirty="0"/>
              <a:t>Then the people answered, “</a:t>
            </a:r>
            <a:r>
              <a:rPr lang="en-CA" sz="3200" dirty="0">
                <a:solidFill>
                  <a:srgbClr val="FFC000"/>
                </a:solidFill>
              </a:rPr>
              <a:t>Far be it from us that we should forsake the Lord to serve other gods</a:t>
            </a:r>
            <a:r>
              <a:rPr lang="en-CA" sz="3200" dirty="0"/>
              <a:t>, </a:t>
            </a:r>
            <a:r>
              <a:rPr lang="en-CA" sz="3200" b="1" baseline="30000" dirty="0"/>
              <a:t>17 </a:t>
            </a:r>
            <a:r>
              <a:rPr lang="en-CA" sz="3200" dirty="0"/>
              <a:t>for it is the Lord our God who brought us and our fathers up from the land of Egypt, out of the house of slavery…Therefore we also will serve the Lord, for he is our God.” </a:t>
            </a:r>
          </a:p>
          <a:p>
            <a:pPr marL="0" indent="0" algn="r">
              <a:lnSpc>
                <a:spcPct val="120000"/>
              </a:lnSpc>
              <a:buNone/>
            </a:pPr>
            <a:r>
              <a:rPr lang="en-CA" dirty="0">
                <a:latin typeface="Gibson Light" panose="02000000000000000000" pitchFamily="50" charset="0"/>
              </a:rPr>
              <a:t>Joshua 24:16-18</a:t>
            </a:r>
          </a:p>
          <a:p>
            <a:pPr marL="0" indent="0">
              <a:lnSpc>
                <a:spcPct val="120000"/>
              </a:lnSpc>
              <a:buNone/>
            </a:pPr>
            <a:endParaRPr lang="en-US" dirty="0">
              <a:latin typeface="Gibson Light" panose="02000000000000000000" pitchFamily="50" charset="0"/>
            </a:endParaRPr>
          </a:p>
        </p:txBody>
      </p:sp>
    </p:spTree>
    <p:extLst>
      <p:ext uri="{BB962C8B-B14F-4D97-AF65-F5344CB8AC3E}">
        <p14:creationId xmlns:p14="http://schemas.microsoft.com/office/powerpoint/2010/main" val="1159315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388257" y="365126"/>
            <a:ext cx="10515600" cy="723446"/>
          </a:xfrm>
        </p:spPr>
        <p:txBody>
          <a:bodyPr>
            <a:normAutofit/>
          </a:bodyPr>
          <a:lstStyle/>
          <a:p>
            <a:pPr algn="ctr"/>
            <a:r>
              <a:rPr lang="en-US" dirty="0">
                <a:solidFill>
                  <a:schemeClr val="accent4"/>
                </a:solidFill>
              </a:rPr>
              <a:t>AN OMINOUS REALITY CHECK</a:t>
            </a:r>
          </a:p>
        </p:txBody>
      </p:sp>
      <p:pic>
        <p:nvPicPr>
          <p:cNvPr id="6" name="Content Placeholder 5">
            <a:extLst>
              <a:ext uri="{FF2B5EF4-FFF2-40B4-BE49-F238E27FC236}">
                <a16:creationId xmlns:a16="http://schemas.microsoft.com/office/drawing/2014/main" id="{AE6DEB90-04AA-9846-9EC0-C4D85E6FABB9}"/>
              </a:ext>
            </a:extLst>
          </p:cNvPr>
          <p:cNvPicPr>
            <a:picLocks noGrp="1" noChangeAspect="1"/>
          </p:cNvPicPr>
          <p:nvPr>
            <p:ph sz="half" idx="1"/>
          </p:nvPr>
        </p:nvPicPr>
        <p:blipFill>
          <a:blip r:embed="rId2"/>
          <a:stretch>
            <a:fillRect/>
          </a:stretch>
        </p:blipFill>
        <p:spPr>
          <a:xfrm>
            <a:off x="486444" y="1140593"/>
            <a:ext cx="3487975" cy="2288407"/>
          </a:xfrm>
          <a:prstGeom prst="rect">
            <a:avLst/>
          </a:prstGeom>
        </p:spPr>
      </p:pic>
      <p:sp>
        <p:nvSpPr>
          <p:cNvPr id="5" name="Content Placeholder 4">
            <a:extLst>
              <a:ext uri="{FF2B5EF4-FFF2-40B4-BE49-F238E27FC236}">
                <a16:creationId xmlns:a16="http://schemas.microsoft.com/office/drawing/2014/main" id="{EA26B25B-232A-F543-8F64-03D430DEEC19}"/>
              </a:ext>
            </a:extLst>
          </p:cNvPr>
          <p:cNvSpPr>
            <a:spLocks noGrp="1"/>
          </p:cNvSpPr>
          <p:nvPr>
            <p:ph sz="half" idx="2"/>
          </p:nvPr>
        </p:nvSpPr>
        <p:spPr>
          <a:xfrm>
            <a:off x="4177145" y="1088572"/>
            <a:ext cx="7176655" cy="5520046"/>
          </a:xfrm>
        </p:spPr>
        <p:txBody>
          <a:bodyPr>
            <a:normAutofit/>
          </a:bodyPr>
          <a:lstStyle/>
          <a:p>
            <a:pPr marL="0" indent="0">
              <a:buNone/>
            </a:pPr>
            <a:r>
              <a:rPr lang="en-CA" sz="3200" b="1" baseline="30000" dirty="0"/>
              <a:t>19 </a:t>
            </a:r>
            <a:r>
              <a:rPr lang="en-CA" sz="3200" dirty="0"/>
              <a:t>But Joshua said to the people, “</a:t>
            </a:r>
            <a:r>
              <a:rPr lang="en-CA" sz="3200" dirty="0">
                <a:solidFill>
                  <a:srgbClr val="FFC000"/>
                </a:solidFill>
              </a:rPr>
              <a:t>You are not able to serve the Lord, for he is a holy God. </a:t>
            </a:r>
            <a:r>
              <a:rPr lang="en-CA" sz="3200" dirty="0"/>
              <a:t>He is a jealous God; he will not forgive your transgressions or your sins. </a:t>
            </a:r>
            <a:r>
              <a:rPr lang="en-CA" sz="3200" b="1" baseline="30000" dirty="0"/>
              <a:t>20 </a:t>
            </a:r>
            <a:r>
              <a:rPr lang="en-CA" sz="3200" dirty="0"/>
              <a:t>If you forsake the Lord and serve foreign gods, then he will turn and do you harm and consume you, after having done you good.”</a:t>
            </a:r>
          </a:p>
          <a:p>
            <a:pPr marL="0" indent="0" algn="r">
              <a:lnSpc>
                <a:spcPct val="120000"/>
              </a:lnSpc>
              <a:buNone/>
            </a:pPr>
            <a:r>
              <a:rPr lang="en-CA" sz="3200" dirty="0">
                <a:latin typeface="Gibson Light" panose="02000000000000000000" pitchFamily="50" charset="0"/>
              </a:rPr>
              <a:t>Joshua 24:19-20</a:t>
            </a:r>
          </a:p>
          <a:p>
            <a:pPr marL="0" indent="0">
              <a:lnSpc>
                <a:spcPct val="120000"/>
              </a:lnSpc>
              <a:buNone/>
            </a:pPr>
            <a:endParaRPr lang="en-US" sz="3200" dirty="0">
              <a:latin typeface="Gibson Light" panose="02000000000000000000" pitchFamily="50" charset="0"/>
            </a:endParaRPr>
          </a:p>
        </p:txBody>
      </p:sp>
    </p:spTree>
    <p:extLst>
      <p:ext uri="{BB962C8B-B14F-4D97-AF65-F5344CB8AC3E}">
        <p14:creationId xmlns:p14="http://schemas.microsoft.com/office/powerpoint/2010/main" val="412021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838200" y="272040"/>
            <a:ext cx="10515600" cy="723446"/>
          </a:xfrm>
        </p:spPr>
        <p:txBody>
          <a:bodyPr>
            <a:normAutofit fontScale="90000"/>
          </a:bodyPr>
          <a:lstStyle/>
          <a:p>
            <a:pPr algn="ctr"/>
            <a:r>
              <a:rPr lang="en-US" dirty="0">
                <a:solidFill>
                  <a:schemeClr val="accent4"/>
                </a:solidFill>
              </a:rPr>
              <a:t>THE CYCLE OF APOSTASY (JUDGES 2)</a:t>
            </a:r>
          </a:p>
        </p:txBody>
      </p:sp>
      <p:pic>
        <p:nvPicPr>
          <p:cNvPr id="7" name="Picture 6">
            <a:extLst>
              <a:ext uri="{FF2B5EF4-FFF2-40B4-BE49-F238E27FC236}">
                <a16:creationId xmlns:a16="http://schemas.microsoft.com/office/drawing/2014/main" id="{01B761B7-2968-CD46-8EAE-1BAE140B14B3}"/>
              </a:ext>
            </a:extLst>
          </p:cNvPr>
          <p:cNvPicPr>
            <a:picLocks noChangeAspect="1"/>
          </p:cNvPicPr>
          <p:nvPr/>
        </p:nvPicPr>
        <p:blipFill>
          <a:blip r:embed="rId2"/>
          <a:stretch>
            <a:fillRect/>
          </a:stretch>
        </p:blipFill>
        <p:spPr>
          <a:xfrm>
            <a:off x="3084737" y="995486"/>
            <a:ext cx="5783492" cy="4013141"/>
          </a:xfrm>
          <a:prstGeom prst="rect">
            <a:avLst/>
          </a:prstGeom>
        </p:spPr>
      </p:pic>
      <p:pic>
        <p:nvPicPr>
          <p:cNvPr id="10" name="Picture 9">
            <a:extLst>
              <a:ext uri="{FF2B5EF4-FFF2-40B4-BE49-F238E27FC236}">
                <a16:creationId xmlns:a16="http://schemas.microsoft.com/office/drawing/2014/main" id="{133D1727-5CEE-D345-99CA-DC020254F33E}"/>
              </a:ext>
            </a:extLst>
          </p:cNvPr>
          <p:cNvPicPr>
            <a:picLocks noChangeAspect="1"/>
          </p:cNvPicPr>
          <p:nvPr/>
        </p:nvPicPr>
        <p:blipFill>
          <a:blip r:embed="rId3"/>
          <a:stretch>
            <a:fillRect/>
          </a:stretch>
        </p:blipFill>
        <p:spPr>
          <a:xfrm>
            <a:off x="2909431" y="5089285"/>
            <a:ext cx="6251195" cy="1609862"/>
          </a:xfrm>
          <a:prstGeom prst="rect">
            <a:avLst/>
          </a:prstGeom>
        </p:spPr>
      </p:pic>
    </p:spTree>
    <p:extLst>
      <p:ext uri="{BB962C8B-B14F-4D97-AF65-F5344CB8AC3E}">
        <p14:creationId xmlns:p14="http://schemas.microsoft.com/office/powerpoint/2010/main" val="3173278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838200" y="506840"/>
            <a:ext cx="10515600" cy="723446"/>
          </a:xfrm>
        </p:spPr>
        <p:txBody>
          <a:bodyPr>
            <a:noAutofit/>
          </a:bodyPr>
          <a:lstStyle/>
          <a:p>
            <a:pPr algn="ctr"/>
            <a:r>
              <a:rPr lang="en-US" sz="6000" dirty="0">
                <a:solidFill>
                  <a:schemeClr val="accent4"/>
                </a:solidFill>
              </a:rPr>
              <a:t>THE KINGDOM ERA</a:t>
            </a:r>
          </a:p>
        </p:txBody>
      </p:sp>
      <p:pic>
        <p:nvPicPr>
          <p:cNvPr id="3" name="Picture 2">
            <a:extLst>
              <a:ext uri="{FF2B5EF4-FFF2-40B4-BE49-F238E27FC236}">
                <a16:creationId xmlns:a16="http://schemas.microsoft.com/office/drawing/2014/main" id="{3CB19204-3D9B-184E-B10B-D38974AABCE8}"/>
              </a:ext>
            </a:extLst>
          </p:cNvPr>
          <p:cNvPicPr>
            <a:picLocks noChangeAspect="1"/>
          </p:cNvPicPr>
          <p:nvPr/>
        </p:nvPicPr>
        <p:blipFill>
          <a:blip r:embed="rId2"/>
          <a:stretch>
            <a:fillRect/>
          </a:stretch>
        </p:blipFill>
        <p:spPr>
          <a:xfrm>
            <a:off x="0" y="1299290"/>
            <a:ext cx="12192000" cy="4891186"/>
          </a:xfrm>
          <a:prstGeom prst="rect">
            <a:avLst/>
          </a:prstGeom>
        </p:spPr>
      </p:pic>
      <p:sp>
        <p:nvSpPr>
          <p:cNvPr id="4" name="Rectangle 3">
            <a:extLst>
              <a:ext uri="{FF2B5EF4-FFF2-40B4-BE49-F238E27FC236}">
                <a16:creationId xmlns:a16="http://schemas.microsoft.com/office/drawing/2014/main" id="{06458D15-8EA4-B147-9691-42FEE3F686E6}"/>
              </a:ext>
            </a:extLst>
          </p:cNvPr>
          <p:cNvSpPr/>
          <p:nvPr/>
        </p:nvSpPr>
        <p:spPr>
          <a:xfrm>
            <a:off x="7529022" y="1299290"/>
            <a:ext cx="4662978" cy="4891186"/>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43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96121" y="706796"/>
            <a:ext cx="10588486" cy="903857"/>
          </a:xfrm>
          <a:effectLst>
            <a:outerShdw blurRad="50800" dist="38100" dir="2700000" algn="tl" rotWithShape="0">
              <a:prstClr val="black">
                <a:alpha val="40000"/>
              </a:prstClr>
            </a:outerShdw>
          </a:effectLst>
        </p:spPr>
        <p:txBody>
          <a:bodyPr>
            <a:normAutofit fontScale="90000"/>
          </a:bodyPr>
          <a:lstStyle/>
          <a:p>
            <a:pPr algn="l"/>
            <a:r>
              <a:rPr lang="en-CA"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TONIGHT’S OUTLINE</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797647" y="1700060"/>
            <a:ext cx="10860715" cy="5157940"/>
          </a:xfrm>
          <a:effectLst>
            <a:outerShdw blurRad="50800" dist="38100" dir="2700000" algn="tl" rotWithShape="0">
              <a:prstClr val="black">
                <a:alpha val="40000"/>
              </a:prstClr>
            </a:outerShdw>
          </a:effectLst>
        </p:spPr>
        <p:txBody>
          <a:bodyPr>
            <a:noAutofit/>
          </a:bodyPr>
          <a:lstStyle/>
          <a:p>
            <a:pPr algn="l"/>
            <a:r>
              <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rPr>
              <a:t>The Writings and the Prophets is a story of:</a:t>
            </a:r>
          </a:p>
          <a:p>
            <a:pPr algn="l"/>
            <a:endPar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endParaRPr>
          </a:p>
          <a:p>
            <a:pPr marL="514350" indent="-514350" algn="l">
              <a:buFont typeface="+mj-lt"/>
              <a:buAutoNum type="arabicPeriod"/>
            </a:pPr>
            <a:r>
              <a:rPr lang="en-CA" sz="4000"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A Declining Nation</a:t>
            </a:r>
          </a:p>
          <a:p>
            <a:pPr marL="514350" indent="-514350" algn="l">
              <a:buFont typeface="+mj-lt"/>
              <a:buAutoNum type="arabicPeriod"/>
            </a:pPr>
            <a:r>
              <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Escalating Prophecies</a:t>
            </a:r>
          </a:p>
          <a:p>
            <a:pPr marL="514350" indent="-514350" algn="l">
              <a:buFont typeface="+mj-lt"/>
              <a:buAutoNum type="arabicPeriod"/>
            </a:pPr>
            <a:r>
              <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Dashed Hopes</a:t>
            </a:r>
          </a:p>
        </p:txBody>
      </p:sp>
    </p:spTree>
    <p:extLst>
      <p:ext uri="{BB962C8B-B14F-4D97-AF65-F5344CB8AC3E}">
        <p14:creationId xmlns:p14="http://schemas.microsoft.com/office/powerpoint/2010/main" val="2287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4867747"/>
            <a:ext cx="10588486" cy="1396096"/>
          </a:xfrm>
          <a:effectLst>
            <a:outerShdw blurRad="50800" dist="38100" dir="2700000" algn="tl" rotWithShape="0">
              <a:prstClr val="black">
                <a:alpha val="40000"/>
              </a:prstClr>
            </a:outerShdw>
          </a:effectLst>
        </p:spPr>
        <p:txBody>
          <a:bodyPr>
            <a:noAutofit/>
          </a:bodyPr>
          <a:lstStyle/>
          <a:p>
            <a:r>
              <a:rPr lang="en-CA" sz="3600" dirty="0">
                <a:solidFill>
                  <a:schemeClr val="bg1"/>
                </a:solidFill>
                <a:latin typeface="Gibson Light" panose="02000000000000000000" pitchFamily="2" charset="77"/>
                <a:ea typeface="Open Sans" panose="020B0606030504020204" pitchFamily="34" charset="0"/>
                <a:cs typeface="Open Sans" panose="020B0606030504020204" pitchFamily="34" charset="0"/>
              </a:rPr>
              <a:t>SESSION 4</a:t>
            </a:r>
            <a:br>
              <a:rPr lang="en-CA" sz="96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THE PROPHETS &amp; WRITINGS</a:t>
            </a:r>
            <a:endParaRPr lang="en-CA" sz="96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97808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pPr algn="l"/>
            <a: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1. A DECLINING NATION</a:t>
            </a:r>
          </a:p>
        </p:txBody>
      </p:sp>
      <p:sp>
        <p:nvSpPr>
          <p:cNvPr id="8" name="Content Placeholder 7">
            <a:extLst>
              <a:ext uri="{FF2B5EF4-FFF2-40B4-BE49-F238E27FC236}">
                <a16:creationId xmlns:a16="http://schemas.microsoft.com/office/drawing/2014/main" id="{1846CD5B-7D2F-0744-8D4A-54CAE297C30E}"/>
              </a:ext>
            </a:extLst>
          </p:cNvPr>
          <p:cNvSpPr>
            <a:spLocks noGrp="1"/>
          </p:cNvSpPr>
          <p:nvPr>
            <p:ph idx="1"/>
          </p:nvPr>
        </p:nvSpPr>
        <p:spPr>
          <a:xfrm>
            <a:off x="838200" y="1666702"/>
            <a:ext cx="10515600" cy="4779818"/>
          </a:xfrm>
        </p:spPr>
        <p:txBody>
          <a:bodyPr>
            <a:normAutofit fontScale="85000" lnSpcReduction="10000"/>
          </a:bodyPr>
          <a:lstStyle/>
          <a:p>
            <a:pPr marL="0" indent="0">
              <a:buNone/>
            </a:pPr>
            <a:r>
              <a:rPr lang="en-CA" sz="3500" b="1" dirty="0">
                <a:solidFill>
                  <a:schemeClr val="accent4"/>
                </a:solidFill>
                <a:latin typeface="Gibson Light" panose="02000000000000000000" pitchFamily="50" charset="0"/>
              </a:rPr>
              <a:t>DISCUSS IN GROUPS:</a:t>
            </a:r>
          </a:p>
          <a:p>
            <a:pPr marL="514350" indent="-514350">
              <a:buFont typeface="+mj-lt"/>
              <a:buAutoNum type="alphaUcPeriod"/>
            </a:pPr>
            <a:r>
              <a:rPr lang="en-CA" sz="3000" b="1" dirty="0">
                <a:solidFill>
                  <a:schemeClr val="accent4"/>
                </a:solidFill>
                <a:latin typeface="Gibson Light" panose="02000000000000000000" pitchFamily="50" charset="0"/>
              </a:rPr>
              <a:t>Read Nehemiah 9:22-25.</a:t>
            </a:r>
            <a:br>
              <a:rPr lang="en-CA" sz="3000" dirty="0"/>
            </a:br>
            <a:r>
              <a:rPr lang="en-CA" sz="3000" dirty="0"/>
              <a:t>What were some of the blessings that God had given to the people of Israel?</a:t>
            </a:r>
          </a:p>
          <a:p>
            <a:pPr marL="514350" indent="-514350">
              <a:buFont typeface="+mj-lt"/>
              <a:buAutoNum type="alphaUcPeriod"/>
            </a:pPr>
            <a:endParaRPr lang="en-CA" sz="3000" dirty="0"/>
          </a:p>
          <a:p>
            <a:pPr marL="514350" indent="-514350">
              <a:buFont typeface="+mj-lt"/>
              <a:buAutoNum type="alphaUcPeriod"/>
            </a:pPr>
            <a:r>
              <a:rPr lang="en-CA" sz="3000" dirty="0"/>
              <a:t>Read Nehemiah 9:26-31 and </a:t>
            </a:r>
            <a:r>
              <a:rPr lang="en-CA" sz="3000" dirty="0">
                <a:solidFill>
                  <a:schemeClr val="accent4"/>
                </a:solidFill>
              </a:rPr>
              <a:t>circle/highlight every reference to the law, commandments or disobedience. </a:t>
            </a:r>
            <a:r>
              <a:rPr lang="en-CA" sz="3000" dirty="0"/>
              <a:t>How often do these come up?</a:t>
            </a:r>
            <a:br>
              <a:rPr lang="en-CA" sz="3000" dirty="0"/>
            </a:br>
            <a:br>
              <a:rPr lang="en-CA" sz="1700" dirty="0"/>
            </a:br>
            <a:r>
              <a:rPr lang="en-CA" sz="3000" dirty="0"/>
              <a:t>In what way is this important to the history of Israel?</a:t>
            </a:r>
          </a:p>
          <a:p>
            <a:pPr marL="514350" indent="-514350">
              <a:buFont typeface="+mj-lt"/>
              <a:buAutoNum type="alphaUcPeriod"/>
            </a:pPr>
            <a:endParaRPr lang="en-CA" sz="3000" dirty="0"/>
          </a:p>
          <a:p>
            <a:pPr marL="514350" indent="-514350">
              <a:buFont typeface="+mj-lt"/>
              <a:buAutoNum type="alphaUcPeriod"/>
            </a:pPr>
            <a:r>
              <a:rPr lang="en-CA" sz="3000" dirty="0"/>
              <a:t>What does Nehemiah 9:26-31 tell us about </a:t>
            </a:r>
            <a:r>
              <a:rPr lang="en-CA" sz="3000" dirty="0">
                <a:solidFill>
                  <a:schemeClr val="accent4"/>
                </a:solidFill>
              </a:rPr>
              <a:t>the role of the prophets </a:t>
            </a:r>
            <a:r>
              <a:rPr lang="en-CA" sz="3000" dirty="0"/>
              <a:t>during the Kingdom Era?</a:t>
            </a:r>
            <a:br>
              <a:rPr lang="en-CA" dirty="0"/>
            </a:br>
            <a:endParaRPr lang="en-US" dirty="0"/>
          </a:p>
        </p:txBody>
      </p:sp>
    </p:spTree>
    <p:extLst>
      <p:ext uri="{BB962C8B-B14F-4D97-AF65-F5344CB8AC3E}">
        <p14:creationId xmlns:p14="http://schemas.microsoft.com/office/powerpoint/2010/main" val="335854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2741894"/>
            <a:ext cx="10515600" cy="1490922"/>
          </a:xfrm>
        </p:spPr>
        <p:txBody>
          <a:bodyPr>
            <a:noAutofit/>
          </a:bodyPr>
          <a:lstStyle/>
          <a:p>
            <a:pPr algn="ctr"/>
            <a:r>
              <a:rPr lang="en-US" sz="6000" dirty="0"/>
              <a:t>MISSION OF THE PROPHETS</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4354646"/>
            <a:ext cx="10515600" cy="1289729"/>
          </a:xfrm>
        </p:spPr>
        <p:txBody>
          <a:bodyPr>
            <a:normAutofit fontScale="70000" lnSpcReduction="20000"/>
          </a:bodyPr>
          <a:lstStyle/>
          <a:p>
            <a:pPr marL="0" indent="0">
              <a:lnSpc>
                <a:spcPct val="120000"/>
              </a:lnSpc>
              <a:buNone/>
            </a:pPr>
            <a:r>
              <a:rPr lang="en-US" sz="5100" dirty="0"/>
              <a:t>The </a:t>
            </a:r>
            <a:r>
              <a:rPr lang="en-US" sz="5100" b="1" u="sng" dirty="0">
                <a:solidFill>
                  <a:schemeClr val="accent4"/>
                </a:solidFill>
              </a:rPr>
              <a:t>MISSION</a:t>
            </a:r>
            <a:r>
              <a:rPr lang="en-US" sz="5100" dirty="0"/>
              <a:t> of the prophets was to </a:t>
            </a:r>
            <a:r>
              <a:rPr lang="en-US" sz="5100" b="1" u="sng" dirty="0">
                <a:solidFill>
                  <a:schemeClr val="accent4"/>
                </a:solidFill>
              </a:rPr>
              <a:t>WARN</a:t>
            </a:r>
            <a:r>
              <a:rPr lang="en-US" sz="5100" dirty="0"/>
              <a:t> and </a:t>
            </a:r>
            <a:r>
              <a:rPr lang="en-US" sz="5100" b="1" u="sng" dirty="0">
                <a:solidFill>
                  <a:schemeClr val="accent4"/>
                </a:solidFill>
              </a:rPr>
              <a:t>CALL</a:t>
            </a:r>
            <a:r>
              <a:rPr lang="en-US" sz="5100" dirty="0"/>
              <a:t> Israel back to </a:t>
            </a:r>
            <a:r>
              <a:rPr lang="en-US" sz="5100" b="1" u="sng" dirty="0">
                <a:solidFill>
                  <a:schemeClr val="accent4"/>
                </a:solidFill>
              </a:rPr>
              <a:t>COVENANT OBEDIENCE</a:t>
            </a:r>
            <a:r>
              <a:rPr lang="en-US" sz="5100" dirty="0"/>
              <a:t>.</a:t>
            </a:r>
          </a:p>
          <a:p>
            <a:endParaRPr lang="en-US" dirty="0"/>
          </a:p>
        </p:txBody>
      </p:sp>
      <p:pic>
        <p:nvPicPr>
          <p:cNvPr id="10" name="Picture 9" descr="A close up of a logo&#10;&#10;Description automatically generated">
            <a:extLst>
              <a:ext uri="{FF2B5EF4-FFF2-40B4-BE49-F238E27FC236}">
                <a16:creationId xmlns:a16="http://schemas.microsoft.com/office/drawing/2014/main" id="{DE93DDEF-20C4-476E-AAD3-8B9C5F66D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285" y="658466"/>
            <a:ext cx="1765429" cy="1765429"/>
          </a:xfrm>
          <a:prstGeom prst="rect">
            <a:avLst/>
          </a:prstGeom>
        </p:spPr>
      </p:pic>
    </p:spTree>
    <p:extLst>
      <p:ext uri="{BB962C8B-B14F-4D97-AF65-F5344CB8AC3E}">
        <p14:creationId xmlns:p14="http://schemas.microsoft.com/office/powerpoint/2010/main" val="2963488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656705"/>
            <a:ext cx="10515600" cy="5544589"/>
          </a:xfrm>
        </p:spPr>
        <p:txBody>
          <a:bodyPr>
            <a:noAutofit/>
          </a:bodyPr>
          <a:lstStyle/>
          <a:p>
            <a:pPr algn="l">
              <a:lnSpc>
                <a:spcPct val="100000"/>
              </a:lnSpc>
            </a:pPr>
            <a:r>
              <a:rPr lang="en-CA" sz="2800" dirty="0"/>
              <a:t>Yet the </a:t>
            </a:r>
            <a:r>
              <a:rPr lang="en-CA" sz="2800" b="1" dirty="0">
                <a:solidFill>
                  <a:schemeClr val="accent4"/>
                </a:solidFill>
              </a:rPr>
              <a:t>Lord warned Israel and Judah by every prophet and every seer</a:t>
            </a:r>
            <a:r>
              <a:rPr lang="en-CA" sz="2800" dirty="0"/>
              <a:t>, saying, “</a:t>
            </a:r>
            <a:r>
              <a:rPr lang="en-CA" sz="2800" b="1" dirty="0">
                <a:solidFill>
                  <a:srgbClr val="FFC000"/>
                </a:solidFill>
              </a:rPr>
              <a:t>Turn</a:t>
            </a:r>
            <a:r>
              <a:rPr lang="en-CA" sz="2800" dirty="0"/>
              <a:t> from your evil ways and </a:t>
            </a:r>
            <a:r>
              <a:rPr lang="en-CA" sz="2800" b="1" dirty="0">
                <a:solidFill>
                  <a:schemeClr val="accent4"/>
                </a:solidFill>
              </a:rPr>
              <a:t>keep my commandments and my statutes</a:t>
            </a:r>
            <a:r>
              <a:rPr lang="en-CA" sz="2800" dirty="0"/>
              <a:t>, in accordance with all the </a:t>
            </a:r>
            <a:r>
              <a:rPr lang="en-CA" sz="2800" b="1" dirty="0">
                <a:solidFill>
                  <a:schemeClr val="accent4"/>
                </a:solidFill>
              </a:rPr>
              <a:t>Law</a:t>
            </a:r>
            <a:r>
              <a:rPr lang="en-CA" sz="2800" dirty="0"/>
              <a:t> that I commanded your fathers, and that I sent to you by my servants the prophets.” </a:t>
            </a:r>
          </a:p>
          <a:p>
            <a:pPr algn="r">
              <a:lnSpc>
                <a:spcPct val="100000"/>
              </a:lnSpc>
            </a:pPr>
            <a:r>
              <a:rPr lang="en-CA" sz="2800" dirty="0"/>
              <a:t>2 Kings 17:13</a:t>
            </a:r>
          </a:p>
        </p:txBody>
      </p:sp>
    </p:spTree>
    <p:extLst>
      <p:ext uri="{BB962C8B-B14F-4D97-AF65-F5344CB8AC3E}">
        <p14:creationId xmlns:p14="http://schemas.microsoft.com/office/powerpoint/2010/main" val="2332502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2741894"/>
            <a:ext cx="10515600" cy="1490922"/>
          </a:xfrm>
        </p:spPr>
        <p:txBody>
          <a:bodyPr>
            <a:noAutofit/>
          </a:bodyPr>
          <a:lstStyle/>
          <a:p>
            <a:pPr algn="ctr"/>
            <a:r>
              <a:rPr lang="en-US" sz="6000" dirty="0"/>
              <a:t>MISSION OF THE PROPHETS</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4354646"/>
            <a:ext cx="10515600" cy="1289729"/>
          </a:xfrm>
        </p:spPr>
        <p:txBody>
          <a:bodyPr>
            <a:normAutofit fontScale="70000" lnSpcReduction="20000"/>
          </a:bodyPr>
          <a:lstStyle/>
          <a:p>
            <a:pPr marL="0" indent="0">
              <a:lnSpc>
                <a:spcPct val="120000"/>
              </a:lnSpc>
              <a:buNone/>
            </a:pPr>
            <a:r>
              <a:rPr lang="en-US" sz="5100" dirty="0"/>
              <a:t>The </a:t>
            </a:r>
            <a:r>
              <a:rPr lang="en-US" sz="5100" b="1" u="sng" dirty="0">
                <a:solidFill>
                  <a:schemeClr val="accent4"/>
                </a:solidFill>
              </a:rPr>
              <a:t>MISSION</a:t>
            </a:r>
            <a:r>
              <a:rPr lang="en-US" sz="5100" dirty="0"/>
              <a:t> of the prophets was to </a:t>
            </a:r>
            <a:r>
              <a:rPr lang="en-US" sz="5100" b="1" u="sng" dirty="0">
                <a:solidFill>
                  <a:schemeClr val="accent4"/>
                </a:solidFill>
              </a:rPr>
              <a:t>WARN</a:t>
            </a:r>
            <a:r>
              <a:rPr lang="en-US" sz="5100" dirty="0"/>
              <a:t> and </a:t>
            </a:r>
            <a:r>
              <a:rPr lang="en-US" sz="5100" b="1" u="sng" dirty="0">
                <a:solidFill>
                  <a:schemeClr val="accent4"/>
                </a:solidFill>
              </a:rPr>
              <a:t>CALL</a:t>
            </a:r>
            <a:r>
              <a:rPr lang="en-US" sz="5100" dirty="0"/>
              <a:t> Israel back to </a:t>
            </a:r>
            <a:r>
              <a:rPr lang="en-US" sz="5100" b="1" u="sng" dirty="0">
                <a:solidFill>
                  <a:schemeClr val="accent4"/>
                </a:solidFill>
              </a:rPr>
              <a:t>COVENANT OBEDIENCE</a:t>
            </a:r>
            <a:r>
              <a:rPr lang="en-US" sz="5100" dirty="0"/>
              <a:t>.</a:t>
            </a:r>
          </a:p>
          <a:p>
            <a:endParaRPr lang="en-US" dirty="0"/>
          </a:p>
        </p:txBody>
      </p:sp>
      <p:pic>
        <p:nvPicPr>
          <p:cNvPr id="10" name="Picture 9" descr="A close up of a logo&#10;&#10;Description automatically generated">
            <a:extLst>
              <a:ext uri="{FF2B5EF4-FFF2-40B4-BE49-F238E27FC236}">
                <a16:creationId xmlns:a16="http://schemas.microsoft.com/office/drawing/2014/main" id="{DE93DDEF-20C4-476E-AAD3-8B9C5F66D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285" y="658466"/>
            <a:ext cx="1765429" cy="1765429"/>
          </a:xfrm>
          <a:prstGeom prst="rect">
            <a:avLst/>
          </a:prstGeom>
        </p:spPr>
      </p:pic>
    </p:spTree>
    <p:extLst>
      <p:ext uri="{BB962C8B-B14F-4D97-AF65-F5344CB8AC3E}">
        <p14:creationId xmlns:p14="http://schemas.microsoft.com/office/powerpoint/2010/main" val="263826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656705"/>
            <a:ext cx="10515600" cy="5544589"/>
          </a:xfrm>
        </p:spPr>
        <p:txBody>
          <a:bodyPr>
            <a:noAutofit/>
          </a:bodyPr>
          <a:lstStyle/>
          <a:p>
            <a:pPr algn="l">
              <a:lnSpc>
                <a:spcPct val="100000"/>
              </a:lnSpc>
            </a:pPr>
            <a:r>
              <a:rPr lang="en-CA" sz="2800" dirty="0"/>
              <a:t>But they </a:t>
            </a:r>
            <a:r>
              <a:rPr lang="en-CA" sz="2800" b="1" dirty="0">
                <a:solidFill>
                  <a:schemeClr val="accent4"/>
                </a:solidFill>
              </a:rPr>
              <a:t>would not listen</a:t>
            </a:r>
            <a:r>
              <a:rPr lang="en-CA" sz="2800" dirty="0"/>
              <a:t>, but </a:t>
            </a:r>
            <a:r>
              <a:rPr lang="en-CA" sz="2800" b="1" dirty="0">
                <a:solidFill>
                  <a:schemeClr val="accent4"/>
                </a:solidFill>
              </a:rPr>
              <a:t>were stubborn</a:t>
            </a:r>
            <a:r>
              <a:rPr lang="en-CA" sz="2800" dirty="0"/>
              <a:t>, as their fathers had been, who </a:t>
            </a:r>
            <a:r>
              <a:rPr lang="en-CA" sz="2800" b="1" dirty="0">
                <a:solidFill>
                  <a:schemeClr val="accent4"/>
                </a:solidFill>
              </a:rPr>
              <a:t>did not believe </a:t>
            </a:r>
            <a:r>
              <a:rPr lang="en-CA" sz="2800" dirty="0"/>
              <a:t>in the Lord their God. They </a:t>
            </a:r>
            <a:r>
              <a:rPr lang="en-CA" sz="2800" b="1" dirty="0">
                <a:solidFill>
                  <a:schemeClr val="accent4"/>
                </a:solidFill>
              </a:rPr>
              <a:t>despised</a:t>
            </a:r>
            <a:r>
              <a:rPr lang="en-CA" sz="2800" dirty="0"/>
              <a:t> his statutes and his covenant that he made with their fathers and the warnings that he gave them. They </a:t>
            </a:r>
            <a:r>
              <a:rPr lang="en-CA" sz="2800" b="1" dirty="0">
                <a:solidFill>
                  <a:schemeClr val="accent4"/>
                </a:solidFill>
              </a:rPr>
              <a:t>went after false idols </a:t>
            </a:r>
            <a:r>
              <a:rPr lang="en-CA" sz="2800" dirty="0"/>
              <a:t>and became false, and they </a:t>
            </a:r>
            <a:r>
              <a:rPr lang="en-CA" sz="2800" b="1" dirty="0">
                <a:solidFill>
                  <a:schemeClr val="accent4"/>
                </a:solidFill>
              </a:rPr>
              <a:t>followed the nations </a:t>
            </a:r>
            <a:r>
              <a:rPr lang="en-CA" sz="2800" dirty="0"/>
              <a:t>that were around them, concerning whom the Lord had commanded them that they should not do like them. </a:t>
            </a:r>
          </a:p>
          <a:p>
            <a:pPr algn="r">
              <a:lnSpc>
                <a:spcPct val="100000"/>
              </a:lnSpc>
            </a:pPr>
            <a:r>
              <a:rPr lang="en-CA" sz="2800" dirty="0"/>
              <a:t>2 Kings 17:14-15</a:t>
            </a:r>
          </a:p>
        </p:txBody>
      </p:sp>
    </p:spTree>
    <p:extLst>
      <p:ext uri="{BB962C8B-B14F-4D97-AF65-F5344CB8AC3E}">
        <p14:creationId xmlns:p14="http://schemas.microsoft.com/office/powerpoint/2010/main" val="2562110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327190"/>
            <a:ext cx="10515600" cy="716542"/>
          </a:xfrm>
        </p:spPr>
        <p:txBody>
          <a:bodyPr>
            <a:normAutofit/>
          </a:bodyPr>
          <a:lstStyle/>
          <a:p>
            <a:pPr algn="ctr"/>
            <a:r>
              <a:rPr lang="en-US" dirty="0">
                <a:solidFill>
                  <a:schemeClr val="accent4"/>
                </a:solidFill>
              </a:rPr>
              <a:t>FINAL DESCENT: EXILE</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4625671"/>
            <a:ext cx="11460171" cy="2015750"/>
          </a:xfrm>
        </p:spPr>
        <p:txBody>
          <a:bodyPr>
            <a:noAutofit/>
          </a:bodyPr>
          <a:lstStyle/>
          <a:p>
            <a:pPr marL="0" indent="0">
              <a:buNone/>
            </a:pPr>
            <a:r>
              <a:rPr lang="en-CA" b="1" baseline="30000" dirty="0"/>
              <a:t>22 </a:t>
            </a:r>
            <a:r>
              <a:rPr lang="en-CA" dirty="0"/>
              <a:t>The people of Israel </a:t>
            </a:r>
            <a:r>
              <a:rPr lang="en-CA" dirty="0">
                <a:solidFill>
                  <a:srgbClr val="FFC000"/>
                </a:solidFill>
              </a:rPr>
              <a:t>walked in all the sins </a:t>
            </a:r>
            <a:r>
              <a:rPr lang="en-CA" dirty="0"/>
              <a:t>that Jeroboam did. They </a:t>
            </a:r>
            <a:r>
              <a:rPr lang="en-CA" dirty="0">
                <a:solidFill>
                  <a:srgbClr val="FFC000"/>
                </a:solidFill>
              </a:rPr>
              <a:t>did not depart </a:t>
            </a:r>
            <a:r>
              <a:rPr lang="en-CA" dirty="0"/>
              <a:t>from them, </a:t>
            </a:r>
            <a:r>
              <a:rPr lang="en-CA" b="1" baseline="30000" dirty="0"/>
              <a:t>23 </a:t>
            </a:r>
            <a:r>
              <a:rPr lang="en-CA" dirty="0"/>
              <a:t>until the Lord </a:t>
            </a:r>
            <a:r>
              <a:rPr lang="en-CA" dirty="0">
                <a:solidFill>
                  <a:srgbClr val="FFC000"/>
                </a:solidFill>
              </a:rPr>
              <a:t>removed Israel </a:t>
            </a:r>
            <a:r>
              <a:rPr lang="en-CA" dirty="0"/>
              <a:t>out of his sight, as he had spoken by all his servants the prophets. </a:t>
            </a:r>
            <a:r>
              <a:rPr lang="en-CA" dirty="0">
                <a:solidFill>
                  <a:srgbClr val="FFC000"/>
                </a:solidFill>
              </a:rPr>
              <a:t>So Israel was exiled from their own land to Assyria until this day</a:t>
            </a:r>
            <a:r>
              <a:rPr lang="en-CA" dirty="0"/>
              <a:t>. </a:t>
            </a:r>
          </a:p>
          <a:p>
            <a:pPr marL="0" indent="0" algn="r">
              <a:buNone/>
            </a:pPr>
            <a:r>
              <a:rPr lang="en-CA" dirty="0"/>
              <a:t>2 Kings 17:22-23</a:t>
            </a:r>
          </a:p>
        </p:txBody>
      </p:sp>
      <p:pic>
        <p:nvPicPr>
          <p:cNvPr id="6" name="Picture 5">
            <a:extLst>
              <a:ext uri="{FF2B5EF4-FFF2-40B4-BE49-F238E27FC236}">
                <a16:creationId xmlns:a16="http://schemas.microsoft.com/office/drawing/2014/main" id="{7B4D7D36-71C0-7647-BCD6-16A83F8D1A32}"/>
              </a:ext>
            </a:extLst>
          </p:cNvPr>
          <p:cNvPicPr>
            <a:picLocks noChangeAspect="1"/>
          </p:cNvPicPr>
          <p:nvPr/>
        </p:nvPicPr>
        <p:blipFill rotWithShape="1">
          <a:blip r:embed="rId2">
            <a:extLst>
              <a:ext uri="{28A0092B-C50C-407E-A947-70E740481C1C}">
                <a14:useLocalDpi xmlns:a14="http://schemas.microsoft.com/office/drawing/2010/main" val="0"/>
              </a:ext>
            </a:extLst>
          </a:blip>
          <a:srcRect l="66162" t="46666" r="2348" b="30533"/>
          <a:stretch/>
        </p:blipFill>
        <p:spPr>
          <a:xfrm>
            <a:off x="2314684" y="1094546"/>
            <a:ext cx="6885431" cy="3225777"/>
          </a:xfrm>
          <a:prstGeom prst="rect">
            <a:avLst/>
          </a:prstGeom>
        </p:spPr>
      </p:pic>
    </p:spTree>
    <p:extLst>
      <p:ext uri="{BB962C8B-B14F-4D97-AF65-F5344CB8AC3E}">
        <p14:creationId xmlns:p14="http://schemas.microsoft.com/office/powerpoint/2010/main" val="2532066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64116" y="559677"/>
            <a:ext cx="10588486" cy="903857"/>
          </a:xfrm>
          <a:effectLst>
            <a:outerShdw blurRad="50800" dist="38100" dir="2700000" algn="tl" rotWithShape="0">
              <a:prstClr val="black">
                <a:alpha val="40000"/>
              </a:prstClr>
            </a:outerShdw>
          </a:effectLst>
        </p:spPr>
        <p:txBody>
          <a:bodyPr>
            <a:norm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TONIGHT’S OUTLINE</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665642" y="1569276"/>
            <a:ext cx="10860715" cy="5474114"/>
          </a:xfrm>
          <a:effectLst>
            <a:outerShdw blurRad="50800" dist="38100" dir="2700000" algn="tl" rotWithShape="0">
              <a:prstClr val="black">
                <a:alpha val="40000"/>
              </a:prstClr>
            </a:outerShdw>
          </a:effectLst>
        </p:spPr>
        <p:txBody>
          <a:bodyPr>
            <a:noAutofit/>
          </a:bodyPr>
          <a:lstStyle/>
          <a:p>
            <a:pPr algn="l"/>
            <a:r>
              <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rPr>
              <a:t>The Writings and the Prophets is a story of:</a:t>
            </a:r>
          </a:p>
          <a:p>
            <a:pPr algn="l"/>
            <a:endPar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endParaRPr>
          </a:p>
          <a:p>
            <a:pPr marL="514350" indent="-514350" algn="l">
              <a:buFont typeface="+mj-lt"/>
              <a:buAutoNum type="arabicPeriod"/>
            </a:pPr>
            <a:r>
              <a:rPr lang="en-CA" sz="3600"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A Declining Nation</a:t>
            </a:r>
          </a:p>
          <a:p>
            <a:pPr marL="514350" indent="-514350" algn="l">
              <a:buFont typeface="+mj-lt"/>
              <a:buAutoNum type="arabicPeriod"/>
            </a:pPr>
            <a:r>
              <a:rPr lang="en-CA" sz="3600"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Escalating Prophecies</a:t>
            </a:r>
          </a:p>
          <a:p>
            <a:pPr marL="514350" indent="-514350" algn="l">
              <a:buFont typeface="+mj-lt"/>
              <a:buAutoNum type="arabicPeriod"/>
            </a:pPr>
            <a:r>
              <a:rPr lang="en-CA" sz="3600"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Dashed Hopes</a:t>
            </a:r>
          </a:p>
        </p:txBody>
      </p:sp>
    </p:spTree>
    <p:extLst>
      <p:ext uri="{BB962C8B-B14F-4D97-AF65-F5344CB8AC3E}">
        <p14:creationId xmlns:p14="http://schemas.microsoft.com/office/powerpoint/2010/main" val="26386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2741894"/>
            <a:ext cx="10515600" cy="1490922"/>
          </a:xfrm>
        </p:spPr>
        <p:txBody>
          <a:bodyPr>
            <a:noAutofit/>
          </a:bodyPr>
          <a:lstStyle/>
          <a:p>
            <a:pPr algn="ctr"/>
            <a:r>
              <a:rPr lang="en-US" sz="6000" dirty="0"/>
              <a:t>HOPE OF THE PROPHETS</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4354646"/>
            <a:ext cx="10515600" cy="1289729"/>
          </a:xfrm>
        </p:spPr>
        <p:txBody>
          <a:bodyPr>
            <a:normAutofit fontScale="70000" lnSpcReduction="20000"/>
          </a:bodyPr>
          <a:lstStyle/>
          <a:p>
            <a:pPr marL="0" indent="0">
              <a:lnSpc>
                <a:spcPct val="120000"/>
              </a:lnSpc>
              <a:buNone/>
            </a:pPr>
            <a:r>
              <a:rPr lang="en-US" sz="5100" dirty="0"/>
              <a:t>The </a:t>
            </a:r>
            <a:r>
              <a:rPr lang="en-US" sz="5100" b="1" u="sng" dirty="0">
                <a:solidFill>
                  <a:schemeClr val="accent4"/>
                </a:solidFill>
              </a:rPr>
              <a:t>HOPE</a:t>
            </a:r>
            <a:r>
              <a:rPr lang="en-US" sz="5100" dirty="0"/>
              <a:t> of the prophets was to </a:t>
            </a:r>
            <a:r>
              <a:rPr lang="en-US" sz="5100" b="1" u="sng" dirty="0">
                <a:solidFill>
                  <a:schemeClr val="accent4"/>
                </a:solidFill>
              </a:rPr>
              <a:t>PREDICT</a:t>
            </a:r>
            <a:r>
              <a:rPr lang="en-US" sz="5100" dirty="0"/>
              <a:t> a future </a:t>
            </a:r>
            <a:r>
              <a:rPr lang="en-US" sz="5100" b="1" u="sng" dirty="0">
                <a:solidFill>
                  <a:schemeClr val="accent4"/>
                </a:solidFill>
              </a:rPr>
              <a:t>MADE NEW</a:t>
            </a:r>
            <a:r>
              <a:rPr lang="en-US" sz="5100" dirty="0"/>
              <a:t>.</a:t>
            </a:r>
          </a:p>
          <a:p>
            <a:endParaRPr lang="en-US" dirty="0"/>
          </a:p>
        </p:txBody>
      </p:sp>
      <p:pic>
        <p:nvPicPr>
          <p:cNvPr id="10" name="Picture 9" descr="A close up of a logo&#10;&#10;Description automatically generated">
            <a:extLst>
              <a:ext uri="{FF2B5EF4-FFF2-40B4-BE49-F238E27FC236}">
                <a16:creationId xmlns:a16="http://schemas.microsoft.com/office/drawing/2014/main" id="{DE93DDEF-20C4-476E-AAD3-8B9C5F66DD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285" y="658466"/>
            <a:ext cx="1765429" cy="1765429"/>
          </a:xfrm>
          <a:prstGeom prst="rect">
            <a:avLst/>
          </a:prstGeom>
        </p:spPr>
      </p:pic>
    </p:spTree>
    <p:extLst>
      <p:ext uri="{BB962C8B-B14F-4D97-AF65-F5344CB8AC3E}">
        <p14:creationId xmlns:p14="http://schemas.microsoft.com/office/powerpoint/2010/main" val="576070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3EAD5-3DA7-9842-A1B2-A88D07B1A464}"/>
              </a:ext>
            </a:extLst>
          </p:cNvPr>
          <p:cNvSpPr>
            <a:spLocks noGrp="1"/>
          </p:cNvSpPr>
          <p:nvPr>
            <p:ph type="title"/>
          </p:nvPr>
        </p:nvSpPr>
        <p:spPr>
          <a:xfrm>
            <a:off x="838200" y="365126"/>
            <a:ext cx="10515600"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2. ESCALATING PROPHECIES</a:t>
            </a:r>
          </a:p>
        </p:txBody>
      </p:sp>
      <p:sp>
        <p:nvSpPr>
          <p:cNvPr id="12" name="Subtitle 2">
            <a:extLst>
              <a:ext uri="{FF2B5EF4-FFF2-40B4-BE49-F238E27FC236}">
                <a16:creationId xmlns:a16="http://schemas.microsoft.com/office/drawing/2014/main" id="{11053177-7953-FA48-8F0C-6FF0B3EB6413}"/>
              </a:ext>
            </a:extLst>
          </p:cNvPr>
          <p:cNvSpPr txBox="1">
            <a:spLocks/>
          </p:cNvSpPr>
          <p:nvPr/>
        </p:nvSpPr>
        <p:spPr>
          <a:xfrm>
            <a:off x="665642" y="1707040"/>
            <a:ext cx="10860715" cy="381498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EZEKIEL</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JEREMIAH</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MICAH</a:t>
            </a:r>
          </a:p>
        </p:txBody>
      </p:sp>
      <p:sp>
        <p:nvSpPr>
          <p:cNvPr id="13" name="Up Arrow 12">
            <a:extLst>
              <a:ext uri="{FF2B5EF4-FFF2-40B4-BE49-F238E27FC236}">
                <a16:creationId xmlns:a16="http://schemas.microsoft.com/office/drawing/2014/main" id="{75713762-5413-CC47-BB5D-B29B5AFC056E}"/>
              </a:ext>
            </a:extLst>
          </p:cNvPr>
          <p:cNvSpPr/>
          <p:nvPr/>
        </p:nvSpPr>
        <p:spPr>
          <a:xfrm>
            <a:off x="5881510" y="2403214"/>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Up Arrow 13">
            <a:extLst>
              <a:ext uri="{FF2B5EF4-FFF2-40B4-BE49-F238E27FC236}">
                <a16:creationId xmlns:a16="http://schemas.microsoft.com/office/drawing/2014/main" id="{83EB93C4-6A5C-8240-B41D-85271FF9BE67}"/>
              </a:ext>
            </a:extLst>
          </p:cNvPr>
          <p:cNvSpPr/>
          <p:nvPr/>
        </p:nvSpPr>
        <p:spPr>
          <a:xfrm>
            <a:off x="5881511" y="3927472"/>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34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3EAD5-3DA7-9842-A1B2-A88D07B1A464}"/>
              </a:ext>
            </a:extLst>
          </p:cNvPr>
          <p:cNvSpPr>
            <a:spLocks noGrp="1"/>
          </p:cNvSpPr>
          <p:nvPr>
            <p:ph type="title"/>
          </p:nvPr>
        </p:nvSpPr>
        <p:spPr>
          <a:xfrm>
            <a:off x="838200" y="365126"/>
            <a:ext cx="10515600"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2. ESCALATING PROPHECIES</a:t>
            </a:r>
          </a:p>
        </p:txBody>
      </p:sp>
      <p:sp>
        <p:nvSpPr>
          <p:cNvPr id="12" name="Subtitle 2">
            <a:extLst>
              <a:ext uri="{FF2B5EF4-FFF2-40B4-BE49-F238E27FC236}">
                <a16:creationId xmlns:a16="http://schemas.microsoft.com/office/drawing/2014/main" id="{11053177-7953-FA48-8F0C-6FF0B3EB6413}"/>
              </a:ext>
            </a:extLst>
          </p:cNvPr>
          <p:cNvSpPr txBox="1">
            <a:spLocks/>
          </p:cNvSpPr>
          <p:nvPr/>
        </p:nvSpPr>
        <p:spPr>
          <a:xfrm>
            <a:off x="665642" y="1707040"/>
            <a:ext cx="10860715" cy="381498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EZEKIEL</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JEREMIAH</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solidFill>
                  <a:srgbClr val="FFC000"/>
                </a:solidFill>
                <a:latin typeface="Gibson SemiBold" panose="02000000000000000000" pitchFamily="2" charset="77"/>
                <a:ea typeface="Open Sans" panose="020B0606030504020204" pitchFamily="34" charset="0"/>
                <a:cs typeface="Open Sans" panose="020B0606030504020204" pitchFamily="34" charset="0"/>
              </a:rPr>
              <a:t>MICAH</a:t>
            </a:r>
          </a:p>
        </p:txBody>
      </p:sp>
      <p:sp>
        <p:nvSpPr>
          <p:cNvPr id="13" name="Up Arrow 12">
            <a:extLst>
              <a:ext uri="{FF2B5EF4-FFF2-40B4-BE49-F238E27FC236}">
                <a16:creationId xmlns:a16="http://schemas.microsoft.com/office/drawing/2014/main" id="{75713762-5413-CC47-BB5D-B29B5AFC056E}"/>
              </a:ext>
            </a:extLst>
          </p:cNvPr>
          <p:cNvSpPr/>
          <p:nvPr/>
        </p:nvSpPr>
        <p:spPr>
          <a:xfrm>
            <a:off x="5881510" y="2403214"/>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Up Arrow 13">
            <a:extLst>
              <a:ext uri="{FF2B5EF4-FFF2-40B4-BE49-F238E27FC236}">
                <a16:creationId xmlns:a16="http://schemas.microsoft.com/office/drawing/2014/main" id="{83EB93C4-6A5C-8240-B41D-85271FF9BE67}"/>
              </a:ext>
            </a:extLst>
          </p:cNvPr>
          <p:cNvSpPr/>
          <p:nvPr/>
        </p:nvSpPr>
        <p:spPr>
          <a:xfrm>
            <a:off x="5881511" y="3927472"/>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2067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667521" y="187143"/>
            <a:ext cx="10588486" cy="903857"/>
          </a:xfrm>
          <a:effectLst>
            <a:outerShdw blurRad="50800" dist="38100" dir="2700000" algn="tl" rotWithShape="0">
              <a:prstClr val="black">
                <a:alpha val="40000"/>
              </a:prstClr>
            </a:outerShdw>
          </a:effectLst>
        </p:spPr>
        <p:txBody>
          <a:bodyPr>
            <a:normAutofit/>
          </a:bodyPr>
          <a:lstStyle/>
          <a:p>
            <a:pPr algn="l"/>
            <a:r>
              <a:rPr lang="en-CA" sz="4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CLASS SESSIONS</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569047" y="1196742"/>
            <a:ext cx="10860715" cy="5474114"/>
          </a:xfrm>
          <a:effectLst>
            <a:outerShdw blurRad="50800" dist="38100" dir="2700000" algn="tl" rotWithShape="0">
              <a:prstClr val="black">
                <a:alpha val="40000"/>
              </a:prstClr>
            </a:outerShdw>
          </a:effectLst>
        </p:spPr>
        <p:txBody>
          <a:bodyPr>
            <a:noAutofit/>
          </a:bodyPr>
          <a:lstStyle/>
          <a:p>
            <a:pPr algn="l"/>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Here are the 8 sessions we’ll be going through in this class:</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PENTATEUCH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The Patriarchs, Sinai Covenant &amp; Decalogue</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TORAH (Part 1)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Tabernacle, Sacrifices, Priests, Feasts and OT Worship</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TORAH (Part 2)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Law &amp; Covenant, Promised Land and Foreshadowing</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PROPHETS &amp; WRITINGS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OT Prophets, Psalms &amp; Wisdom Literature</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GOSPELS</a:t>
            </a:r>
            <a:r>
              <a:rPr lang="en-CA" sz="2600" b="1" dirty="0">
                <a:solidFill>
                  <a:schemeClr val="bg1"/>
                </a:solidFill>
                <a:latin typeface="Gibson" panose="02000000000000000000" pitchFamily="2" charset="77"/>
                <a:ea typeface="Open Sans" panose="020B0606030504020204" pitchFamily="34" charset="0"/>
                <a:cs typeface="Open Sans" panose="020B0606030504020204" pitchFamily="34" charset="0"/>
              </a:rPr>
              <a:t>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Matthew, Mark, Luke &amp; John</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EARLY CHURCH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Acts &amp; Galatians</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PAULINE LETTERS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The rest of the letters of Paul</a:t>
            </a:r>
          </a:p>
          <a:p>
            <a:pPr marL="514350" indent="-514350" algn="l">
              <a:buFont typeface="+mj-lt"/>
              <a:buAutoNum type="arabicPeriod"/>
            </a:pPr>
            <a:r>
              <a:rPr lang="en-CA" sz="2600" b="1" dirty="0">
                <a:solidFill>
                  <a:schemeClr val="accent4"/>
                </a:solidFill>
                <a:latin typeface="Gibson" panose="02000000000000000000" pitchFamily="2" charset="77"/>
                <a:ea typeface="Open Sans" panose="020B0606030504020204" pitchFamily="34" charset="0"/>
                <a:cs typeface="Open Sans" panose="020B0606030504020204" pitchFamily="34" charset="0"/>
              </a:rPr>
              <a:t>THE GENERAL EPISTLES </a:t>
            </a:r>
            <a:r>
              <a:rPr lang="en-CA" sz="2600" dirty="0">
                <a:solidFill>
                  <a:schemeClr val="bg1"/>
                </a:solidFill>
                <a:latin typeface="Gibson" panose="02000000000000000000" pitchFamily="2" charset="77"/>
                <a:ea typeface="Open Sans" panose="020B0606030504020204" pitchFamily="34" charset="0"/>
                <a:cs typeface="Open Sans" panose="020B0606030504020204" pitchFamily="34" charset="0"/>
              </a:rPr>
              <a:t>- The rest of the NT letters</a:t>
            </a:r>
          </a:p>
        </p:txBody>
      </p:sp>
      <p:sp>
        <p:nvSpPr>
          <p:cNvPr id="4" name="Rectangle 3">
            <a:extLst>
              <a:ext uri="{FF2B5EF4-FFF2-40B4-BE49-F238E27FC236}">
                <a16:creationId xmlns:a16="http://schemas.microsoft.com/office/drawing/2014/main" id="{F2333391-F0D3-D24B-A4BD-F5441E5FF916}"/>
              </a:ext>
            </a:extLst>
          </p:cNvPr>
          <p:cNvSpPr/>
          <p:nvPr/>
        </p:nvSpPr>
        <p:spPr>
          <a:xfrm>
            <a:off x="457200" y="3858322"/>
            <a:ext cx="10504449" cy="791737"/>
          </a:xfrm>
          <a:prstGeom prst="rect">
            <a:avLst/>
          </a:prstGeom>
          <a:noFill/>
          <a:ln>
            <a:solidFill>
              <a:srgbClr val="FFC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520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747512"/>
            <a:ext cx="10515600" cy="682440"/>
          </a:xfrm>
        </p:spPr>
        <p:txBody>
          <a:bodyPr>
            <a:noAutofit/>
          </a:bodyPr>
          <a:lstStyle/>
          <a:p>
            <a:r>
              <a:rPr lang="en-US" sz="6000" dirty="0"/>
              <a:t>MICAH’S PROPHECY</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578414"/>
            <a:ext cx="10515600" cy="1065321"/>
          </a:xfrm>
        </p:spPr>
        <p:txBody>
          <a:bodyPr>
            <a:normAutofit fontScale="92500"/>
          </a:bodyPr>
          <a:lstStyle/>
          <a:p>
            <a:pPr marL="0" indent="0">
              <a:lnSpc>
                <a:spcPct val="120000"/>
              </a:lnSpc>
              <a:buNone/>
            </a:pPr>
            <a:r>
              <a:rPr lang="en-US" sz="3600" dirty="0"/>
              <a:t>The LORD </a:t>
            </a:r>
            <a:r>
              <a:rPr lang="en-US" sz="3600" b="1" u="sng" dirty="0">
                <a:solidFill>
                  <a:schemeClr val="accent4"/>
                </a:solidFill>
              </a:rPr>
              <a:t>HIMSELF</a:t>
            </a:r>
            <a:r>
              <a:rPr lang="en-US" sz="3600" dirty="0"/>
              <a:t> would </a:t>
            </a:r>
            <a:r>
              <a:rPr lang="en-US" sz="3600" b="1" u="sng" dirty="0">
                <a:solidFill>
                  <a:schemeClr val="accent4"/>
                </a:solidFill>
              </a:rPr>
              <a:t>TEACH</a:t>
            </a:r>
            <a:r>
              <a:rPr lang="en-US" sz="3600" dirty="0"/>
              <a:t> the </a:t>
            </a:r>
            <a:r>
              <a:rPr lang="en-US" sz="3600" b="1" u="sng" dirty="0">
                <a:solidFill>
                  <a:schemeClr val="accent4"/>
                </a:solidFill>
              </a:rPr>
              <a:t>NATIONS</a:t>
            </a:r>
            <a:r>
              <a:rPr lang="en-US" sz="3600" dirty="0"/>
              <a:t> His law.</a:t>
            </a:r>
          </a:p>
          <a:p>
            <a:endParaRPr lang="en-US" sz="3600" dirty="0"/>
          </a:p>
        </p:txBody>
      </p:sp>
    </p:spTree>
    <p:extLst>
      <p:ext uri="{BB962C8B-B14F-4D97-AF65-F5344CB8AC3E}">
        <p14:creationId xmlns:p14="http://schemas.microsoft.com/office/powerpoint/2010/main" val="830974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694113" y="814647"/>
            <a:ext cx="10659687" cy="5424055"/>
          </a:xfrm>
        </p:spPr>
        <p:txBody>
          <a:bodyPr>
            <a:noAutofit/>
          </a:bodyPr>
          <a:lstStyle/>
          <a:p>
            <a:r>
              <a:rPr lang="en-CA" sz="2800" dirty="0"/>
              <a:t>It shall come to pass in the latter days that the mountain of the house of the Lord shall be established as the highest of the mountains, and it shall be lifted up above the hills; and peoples shall flow to it, and many nations shall come, and say: </a:t>
            </a:r>
          </a:p>
          <a:p>
            <a:r>
              <a:rPr lang="en-CA" sz="2800" dirty="0"/>
              <a:t>“Come, let us go up to the mountain of the Lord, </a:t>
            </a:r>
          </a:p>
          <a:p>
            <a:r>
              <a:rPr lang="en-CA" sz="2800" dirty="0"/>
              <a:t>                 to the house of the God of Jacob, </a:t>
            </a:r>
          </a:p>
          <a:p>
            <a:r>
              <a:rPr lang="en-CA" sz="2800" dirty="0"/>
              <a:t>that </a:t>
            </a:r>
            <a:r>
              <a:rPr lang="en-CA" sz="2800" b="1" dirty="0">
                <a:solidFill>
                  <a:schemeClr val="accent4"/>
                </a:solidFill>
              </a:rPr>
              <a:t>He may teach us His ways</a:t>
            </a:r>
            <a:r>
              <a:rPr lang="en-CA" sz="2800" dirty="0"/>
              <a:t> and that we may walk in His paths.” </a:t>
            </a:r>
          </a:p>
          <a:p>
            <a:r>
              <a:rPr lang="en-CA" sz="2800" dirty="0"/>
              <a:t>For out of Zion shall go forth the law, </a:t>
            </a:r>
          </a:p>
          <a:p>
            <a:r>
              <a:rPr lang="en-CA" sz="2800" dirty="0"/>
              <a:t>                and the word of the Lord from Jerusalem. </a:t>
            </a:r>
            <a:br>
              <a:rPr lang="en-CA" sz="2800" dirty="0"/>
            </a:br>
            <a:endParaRPr lang="en-CA" sz="2800" dirty="0"/>
          </a:p>
          <a:p>
            <a:pPr algn="r">
              <a:lnSpc>
                <a:spcPct val="120000"/>
              </a:lnSpc>
            </a:pPr>
            <a:r>
              <a:rPr lang="en-CA" sz="2800" dirty="0"/>
              <a:t>Micah 4:1-2</a:t>
            </a:r>
          </a:p>
        </p:txBody>
      </p:sp>
    </p:spTree>
    <p:extLst>
      <p:ext uri="{BB962C8B-B14F-4D97-AF65-F5344CB8AC3E}">
        <p14:creationId xmlns:p14="http://schemas.microsoft.com/office/powerpoint/2010/main" val="4070047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747512"/>
            <a:ext cx="10515600" cy="682440"/>
          </a:xfrm>
        </p:spPr>
        <p:txBody>
          <a:bodyPr>
            <a:noAutofit/>
          </a:bodyPr>
          <a:lstStyle/>
          <a:p>
            <a:r>
              <a:rPr lang="en-US" sz="6000" dirty="0"/>
              <a:t>MICAH’S PROPHECY</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578414"/>
            <a:ext cx="10515600" cy="1065321"/>
          </a:xfrm>
        </p:spPr>
        <p:txBody>
          <a:bodyPr>
            <a:normAutofit fontScale="92500"/>
          </a:bodyPr>
          <a:lstStyle/>
          <a:p>
            <a:pPr marL="0" indent="0">
              <a:lnSpc>
                <a:spcPct val="120000"/>
              </a:lnSpc>
              <a:buNone/>
            </a:pPr>
            <a:r>
              <a:rPr lang="en-US" sz="3600" dirty="0"/>
              <a:t>The LORD </a:t>
            </a:r>
            <a:r>
              <a:rPr lang="en-US" sz="3600" b="1" u="sng" dirty="0">
                <a:solidFill>
                  <a:schemeClr val="accent4"/>
                </a:solidFill>
              </a:rPr>
              <a:t>HIMSELF</a:t>
            </a:r>
            <a:r>
              <a:rPr lang="en-US" sz="3600" dirty="0"/>
              <a:t> would </a:t>
            </a:r>
            <a:r>
              <a:rPr lang="en-US" sz="3600" b="1" u="sng" dirty="0">
                <a:solidFill>
                  <a:schemeClr val="accent4"/>
                </a:solidFill>
              </a:rPr>
              <a:t>TEACH</a:t>
            </a:r>
            <a:r>
              <a:rPr lang="en-US" sz="3600" dirty="0"/>
              <a:t> the </a:t>
            </a:r>
            <a:r>
              <a:rPr lang="en-US" sz="3600" b="1" u="sng" dirty="0">
                <a:solidFill>
                  <a:schemeClr val="accent4"/>
                </a:solidFill>
              </a:rPr>
              <a:t>NATIONS</a:t>
            </a:r>
            <a:r>
              <a:rPr lang="en-US" sz="3600" dirty="0"/>
              <a:t> His law.</a:t>
            </a:r>
          </a:p>
          <a:p>
            <a:endParaRPr lang="en-US" sz="3600" dirty="0"/>
          </a:p>
        </p:txBody>
      </p:sp>
    </p:spTree>
    <p:extLst>
      <p:ext uri="{BB962C8B-B14F-4D97-AF65-F5344CB8AC3E}">
        <p14:creationId xmlns:p14="http://schemas.microsoft.com/office/powerpoint/2010/main" val="24007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3EAD5-3DA7-9842-A1B2-A88D07B1A464}"/>
              </a:ext>
            </a:extLst>
          </p:cNvPr>
          <p:cNvSpPr>
            <a:spLocks noGrp="1"/>
          </p:cNvSpPr>
          <p:nvPr>
            <p:ph type="title"/>
          </p:nvPr>
        </p:nvSpPr>
        <p:spPr>
          <a:xfrm>
            <a:off x="838200" y="365126"/>
            <a:ext cx="10515600"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2. ESCALATING PROPHECIES</a:t>
            </a:r>
          </a:p>
        </p:txBody>
      </p:sp>
      <p:sp>
        <p:nvSpPr>
          <p:cNvPr id="12" name="Subtitle 2">
            <a:extLst>
              <a:ext uri="{FF2B5EF4-FFF2-40B4-BE49-F238E27FC236}">
                <a16:creationId xmlns:a16="http://schemas.microsoft.com/office/drawing/2014/main" id="{11053177-7953-FA48-8F0C-6FF0B3EB6413}"/>
              </a:ext>
            </a:extLst>
          </p:cNvPr>
          <p:cNvSpPr txBox="1">
            <a:spLocks/>
          </p:cNvSpPr>
          <p:nvPr/>
        </p:nvSpPr>
        <p:spPr>
          <a:xfrm>
            <a:off x="665642" y="1707040"/>
            <a:ext cx="10860715" cy="381498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EZEKIEL</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solidFill>
                  <a:srgbClr val="FFC000"/>
                </a:solidFill>
                <a:latin typeface="Gibson SemiBold" panose="02000000000000000000" pitchFamily="2" charset="77"/>
                <a:ea typeface="Open Sans" panose="020B0606030504020204" pitchFamily="34" charset="0"/>
                <a:cs typeface="Open Sans" panose="020B0606030504020204" pitchFamily="34" charset="0"/>
              </a:rPr>
              <a:t>JEREMIAH</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MICAH</a:t>
            </a:r>
          </a:p>
        </p:txBody>
      </p:sp>
      <p:sp>
        <p:nvSpPr>
          <p:cNvPr id="13" name="Up Arrow 12">
            <a:extLst>
              <a:ext uri="{FF2B5EF4-FFF2-40B4-BE49-F238E27FC236}">
                <a16:creationId xmlns:a16="http://schemas.microsoft.com/office/drawing/2014/main" id="{75713762-5413-CC47-BB5D-B29B5AFC056E}"/>
              </a:ext>
            </a:extLst>
          </p:cNvPr>
          <p:cNvSpPr/>
          <p:nvPr/>
        </p:nvSpPr>
        <p:spPr>
          <a:xfrm>
            <a:off x="5881510" y="2403214"/>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Up Arrow 13">
            <a:extLst>
              <a:ext uri="{FF2B5EF4-FFF2-40B4-BE49-F238E27FC236}">
                <a16:creationId xmlns:a16="http://schemas.microsoft.com/office/drawing/2014/main" id="{83EB93C4-6A5C-8240-B41D-85271FF9BE67}"/>
              </a:ext>
            </a:extLst>
          </p:cNvPr>
          <p:cNvSpPr/>
          <p:nvPr/>
        </p:nvSpPr>
        <p:spPr>
          <a:xfrm>
            <a:off x="5881511" y="3927472"/>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233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3164003"/>
            <a:ext cx="10515600" cy="682440"/>
          </a:xfrm>
        </p:spPr>
        <p:txBody>
          <a:bodyPr>
            <a:noAutofit/>
          </a:bodyPr>
          <a:lstStyle/>
          <a:p>
            <a:pPr algn="ctr"/>
            <a:r>
              <a:rPr lang="en-US" sz="6000" dirty="0"/>
              <a:t>JEREMIAH’S PROPHECY</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4131758"/>
            <a:ext cx="10515600" cy="1867519"/>
          </a:xfrm>
        </p:spPr>
        <p:txBody>
          <a:bodyPr>
            <a:normAutofit/>
          </a:bodyPr>
          <a:lstStyle/>
          <a:p>
            <a:pPr marL="0" indent="0" algn="ctr">
              <a:lnSpc>
                <a:spcPct val="120000"/>
              </a:lnSpc>
              <a:buNone/>
            </a:pPr>
            <a:r>
              <a:rPr lang="en-US" sz="3600" dirty="0"/>
              <a:t>The LORD would establish a </a:t>
            </a:r>
            <a:r>
              <a:rPr lang="en-US" sz="3600" b="1" u="sng" dirty="0">
                <a:solidFill>
                  <a:schemeClr val="accent4"/>
                </a:solidFill>
              </a:rPr>
              <a:t>NEW COVENANT</a:t>
            </a:r>
            <a:r>
              <a:rPr lang="en-US" sz="3600" dirty="0"/>
              <a:t>: He would </a:t>
            </a:r>
            <a:r>
              <a:rPr lang="en-US" sz="3600" b="1" u="sng" dirty="0">
                <a:solidFill>
                  <a:schemeClr val="accent4"/>
                </a:solidFill>
              </a:rPr>
              <a:t>WRITE</a:t>
            </a:r>
            <a:r>
              <a:rPr lang="en-US" sz="3600" dirty="0"/>
              <a:t> the law on their </a:t>
            </a:r>
            <a:r>
              <a:rPr lang="en-US" sz="3600" b="1" u="sng" dirty="0">
                <a:solidFill>
                  <a:schemeClr val="accent4"/>
                </a:solidFill>
              </a:rPr>
              <a:t>HEARTS</a:t>
            </a:r>
          </a:p>
        </p:txBody>
      </p:sp>
      <p:pic>
        <p:nvPicPr>
          <p:cNvPr id="8" name="Picture 7" descr="A close up of a logo&#10;&#10;Description automatically generated">
            <a:extLst>
              <a:ext uri="{FF2B5EF4-FFF2-40B4-BE49-F238E27FC236}">
                <a16:creationId xmlns:a16="http://schemas.microsoft.com/office/drawing/2014/main" id="{36587EF6-BE3B-4AD2-A850-DE85BC2AA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544" y="999777"/>
            <a:ext cx="1878911" cy="1878911"/>
          </a:xfrm>
          <a:prstGeom prst="rect">
            <a:avLst/>
          </a:prstGeom>
        </p:spPr>
      </p:pic>
    </p:spTree>
    <p:extLst>
      <p:ext uri="{BB962C8B-B14F-4D97-AF65-F5344CB8AC3E}">
        <p14:creationId xmlns:p14="http://schemas.microsoft.com/office/powerpoint/2010/main" val="2039321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665018"/>
            <a:ext cx="10515600" cy="5669280"/>
          </a:xfrm>
        </p:spPr>
        <p:txBody>
          <a:bodyPr>
            <a:normAutofit fontScale="70000" lnSpcReduction="20000"/>
          </a:bodyPr>
          <a:lstStyle/>
          <a:p>
            <a:pPr>
              <a:lnSpc>
                <a:spcPct val="110000"/>
              </a:lnSpc>
            </a:pPr>
            <a:r>
              <a:rPr lang="en-CA" sz="4000" baseline="30000" dirty="0"/>
              <a:t>31</a:t>
            </a:r>
            <a:r>
              <a:rPr lang="en-CA" sz="4000" dirty="0"/>
              <a:t>“Behold, the days are coming, declares the Lord, when I will make a </a:t>
            </a:r>
            <a:r>
              <a:rPr lang="en-CA" sz="4000" b="1" dirty="0">
                <a:solidFill>
                  <a:schemeClr val="accent4"/>
                </a:solidFill>
              </a:rPr>
              <a:t>new covenant</a:t>
            </a:r>
            <a:r>
              <a:rPr lang="en-CA" sz="4000" dirty="0"/>
              <a:t> with the house of Israel and the house of Judah, </a:t>
            </a:r>
            <a:r>
              <a:rPr lang="en-CA" sz="4000" baseline="30000" dirty="0"/>
              <a:t>32</a:t>
            </a:r>
            <a:r>
              <a:rPr lang="en-CA" sz="4000" dirty="0"/>
              <a:t> </a:t>
            </a:r>
            <a:r>
              <a:rPr lang="en-CA" sz="4000" b="1" i="1" dirty="0"/>
              <a:t>not like the covenant that I made with their fathers</a:t>
            </a:r>
            <a:r>
              <a:rPr lang="en-CA" sz="4000" b="1" dirty="0"/>
              <a:t> </a:t>
            </a:r>
            <a:r>
              <a:rPr lang="en-CA" sz="4000" dirty="0"/>
              <a:t>on the day when I took them by the hand to bring them out of the land of Egypt, my covenant that they broke, though I was their husband, declares the Lord. </a:t>
            </a:r>
          </a:p>
          <a:p>
            <a:pPr>
              <a:lnSpc>
                <a:spcPct val="110000"/>
              </a:lnSpc>
            </a:pPr>
            <a:r>
              <a:rPr lang="en-CA" sz="4000" baseline="30000" dirty="0"/>
              <a:t>33</a:t>
            </a:r>
            <a:r>
              <a:rPr lang="en-CA" sz="4000" dirty="0"/>
              <a:t> For this is the covenant that I will make with the house of Israel after those days, declares the Lord: </a:t>
            </a:r>
            <a:r>
              <a:rPr lang="en-CA" sz="4000" b="1" dirty="0">
                <a:solidFill>
                  <a:schemeClr val="accent4"/>
                </a:solidFill>
              </a:rPr>
              <a:t>I will put my law within them, and I will write it on their hearts. </a:t>
            </a:r>
            <a:r>
              <a:rPr lang="en-CA" sz="4000" dirty="0"/>
              <a:t>And I will be their God, and they shall be my people. </a:t>
            </a:r>
            <a:r>
              <a:rPr lang="en-CA" sz="4000" baseline="30000" dirty="0"/>
              <a:t>34</a:t>
            </a:r>
            <a:r>
              <a:rPr lang="en-CA" sz="4000" dirty="0"/>
              <a:t> And no longer shall each one teach his neighbor and each his brother, saying, ‘Know the Lord,’ for they shall all know me, from the least of them to the greatest, declares the Lord. For I will forgive their iniquity, and I will remember their sin no more.” </a:t>
            </a:r>
            <a:br>
              <a:rPr lang="en-CA" sz="2800" dirty="0"/>
            </a:br>
            <a:endParaRPr lang="en-CA" sz="2800" dirty="0"/>
          </a:p>
          <a:p>
            <a:pPr algn="r">
              <a:lnSpc>
                <a:spcPct val="120000"/>
              </a:lnSpc>
            </a:pPr>
            <a:r>
              <a:rPr lang="en-CA" sz="3400" dirty="0"/>
              <a:t>Jeremiah 31:31-34</a:t>
            </a:r>
          </a:p>
        </p:txBody>
      </p:sp>
    </p:spTree>
    <p:extLst>
      <p:ext uri="{BB962C8B-B14F-4D97-AF65-F5344CB8AC3E}">
        <p14:creationId xmlns:p14="http://schemas.microsoft.com/office/powerpoint/2010/main" val="112799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3164003"/>
            <a:ext cx="10515600" cy="682440"/>
          </a:xfrm>
        </p:spPr>
        <p:txBody>
          <a:bodyPr>
            <a:noAutofit/>
          </a:bodyPr>
          <a:lstStyle/>
          <a:p>
            <a:pPr algn="ctr"/>
            <a:r>
              <a:rPr lang="en-US" sz="6000" dirty="0"/>
              <a:t>JEREMIAH’S PROPHECY</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4131758"/>
            <a:ext cx="10515600" cy="1867519"/>
          </a:xfrm>
        </p:spPr>
        <p:txBody>
          <a:bodyPr>
            <a:normAutofit/>
          </a:bodyPr>
          <a:lstStyle/>
          <a:p>
            <a:pPr marL="0" indent="0" algn="ctr">
              <a:lnSpc>
                <a:spcPct val="120000"/>
              </a:lnSpc>
              <a:buNone/>
            </a:pPr>
            <a:r>
              <a:rPr lang="en-US" sz="3600" dirty="0"/>
              <a:t>The LORD would establish a </a:t>
            </a:r>
            <a:r>
              <a:rPr lang="en-US" sz="3600" b="1" u="sng" dirty="0">
                <a:solidFill>
                  <a:schemeClr val="accent4"/>
                </a:solidFill>
              </a:rPr>
              <a:t>NEW COVENANT</a:t>
            </a:r>
            <a:r>
              <a:rPr lang="en-US" sz="3600" dirty="0"/>
              <a:t>: He would </a:t>
            </a:r>
            <a:r>
              <a:rPr lang="en-US" sz="3600" b="1" u="sng" dirty="0">
                <a:solidFill>
                  <a:schemeClr val="accent4"/>
                </a:solidFill>
              </a:rPr>
              <a:t>WRITE</a:t>
            </a:r>
            <a:r>
              <a:rPr lang="en-US" sz="3600" dirty="0"/>
              <a:t> the law on their </a:t>
            </a:r>
            <a:r>
              <a:rPr lang="en-US" sz="3600" b="1" u="sng" dirty="0">
                <a:solidFill>
                  <a:schemeClr val="accent4"/>
                </a:solidFill>
              </a:rPr>
              <a:t>HEARTS</a:t>
            </a:r>
          </a:p>
        </p:txBody>
      </p:sp>
      <p:pic>
        <p:nvPicPr>
          <p:cNvPr id="8" name="Picture 7" descr="A close up of a logo&#10;&#10;Description automatically generated">
            <a:extLst>
              <a:ext uri="{FF2B5EF4-FFF2-40B4-BE49-F238E27FC236}">
                <a16:creationId xmlns:a16="http://schemas.microsoft.com/office/drawing/2014/main" id="{36587EF6-BE3B-4AD2-A850-DE85BC2AA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544" y="999777"/>
            <a:ext cx="1878911" cy="1878911"/>
          </a:xfrm>
          <a:prstGeom prst="rect">
            <a:avLst/>
          </a:prstGeom>
        </p:spPr>
      </p:pic>
    </p:spTree>
    <p:extLst>
      <p:ext uri="{BB962C8B-B14F-4D97-AF65-F5344CB8AC3E}">
        <p14:creationId xmlns:p14="http://schemas.microsoft.com/office/powerpoint/2010/main" val="15312178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73EAD5-3DA7-9842-A1B2-A88D07B1A464}"/>
              </a:ext>
            </a:extLst>
          </p:cNvPr>
          <p:cNvSpPr>
            <a:spLocks noGrp="1"/>
          </p:cNvSpPr>
          <p:nvPr>
            <p:ph type="title"/>
          </p:nvPr>
        </p:nvSpPr>
        <p:spPr>
          <a:xfrm>
            <a:off x="838200" y="365126"/>
            <a:ext cx="10515600"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2. ESCALATING PROPHECIES</a:t>
            </a:r>
          </a:p>
        </p:txBody>
      </p:sp>
      <p:sp>
        <p:nvSpPr>
          <p:cNvPr id="12" name="Subtitle 2">
            <a:extLst>
              <a:ext uri="{FF2B5EF4-FFF2-40B4-BE49-F238E27FC236}">
                <a16:creationId xmlns:a16="http://schemas.microsoft.com/office/drawing/2014/main" id="{11053177-7953-FA48-8F0C-6FF0B3EB6413}"/>
              </a:ext>
            </a:extLst>
          </p:cNvPr>
          <p:cNvSpPr txBox="1">
            <a:spLocks/>
          </p:cNvSpPr>
          <p:nvPr/>
        </p:nvSpPr>
        <p:spPr>
          <a:xfrm>
            <a:off x="665642" y="1707040"/>
            <a:ext cx="10860715" cy="381498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4400" b="1" dirty="0">
                <a:solidFill>
                  <a:srgbClr val="FFC000"/>
                </a:solidFill>
                <a:latin typeface="Gibson SemiBold" panose="02000000000000000000" pitchFamily="2" charset="77"/>
                <a:ea typeface="Open Sans" panose="020B0606030504020204" pitchFamily="34" charset="0"/>
                <a:cs typeface="Open Sans" panose="020B0606030504020204" pitchFamily="34" charset="0"/>
              </a:rPr>
              <a:t>EZEKIEL</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JEREMIAH</a:t>
            </a:r>
          </a:p>
          <a:p>
            <a:pPr marL="0" indent="0" algn="ctr">
              <a:buNone/>
            </a:pPr>
            <a:endParaRPr lang="en-CA" sz="44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4400" b="1" dirty="0">
                <a:latin typeface="Gibson SemiBold" panose="02000000000000000000" pitchFamily="2" charset="77"/>
                <a:ea typeface="Open Sans" panose="020B0606030504020204" pitchFamily="34" charset="0"/>
                <a:cs typeface="Open Sans" panose="020B0606030504020204" pitchFamily="34" charset="0"/>
              </a:rPr>
              <a:t>MICAH</a:t>
            </a:r>
          </a:p>
        </p:txBody>
      </p:sp>
      <p:sp>
        <p:nvSpPr>
          <p:cNvPr id="13" name="Up Arrow 12">
            <a:extLst>
              <a:ext uri="{FF2B5EF4-FFF2-40B4-BE49-F238E27FC236}">
                <a16:creationId xmlns:a16="http://schemas.microsoft.com/office/drawing/2014/main" id="{75713762-5413-CC47-BB5D-B29B5AFC056E}"/>
              </a:ext>
            </a:extLst>
          </p:cNvPr>
          <p:cNvSpPr/>
          <p:nvPr/>
        </p:nvSpPr>
        <p:spPr>
          <a:xfrm>
            <a:off x="5881510" y="2403214"/>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4" name="Up Arrow 13">
            <a:extLst>
              <a:ext uri="{FF2B5EF4-FFF2-40B4-BE49-F238E27FC236}">
                <a16:creationId xmlns:a16="http://schemas.microsoft.com/office/drawing/2014/main" id="{83EB93C4-6A5C-8240-B41D-85271FF9BE67}"/>
              </a:ext>
            </a:extLst>
          </p:cNvPr>
          <p:cNvSpPr/>
          <p:nvPr/>
        </p:nvSpPr>
        <p:spPr>
          <a:xfrm>
            <a:off x="5881511" y="3927472"/>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0609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515600" cy="841338"/>
          </a:xfrm>
        </p:spPr>
        <p:txBody>
          <a:bodyPr>
            <a:noAutofit/>
          </a:bodyPr>
          <a:lstStyle/>
          <a:p>
            <a:r>
              <a:rPr lang="en-US" sz="6000" dirty="0"/>
              <a:t>EZEKIEL’S PROPHECY</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The LORD would </a:t>
            </a:r>
            <a:r>
              <a:rPr lang="en-US" sz="3600" b="1" u="sng" dirty="0">
                <a:solidFill>
                  <a:schemeClr val="accent4"/>
                </a:solidFill>
              </a:rPr>
              <a:t>REPLACE</a:t>
            </a:r>
            <a:r>
              <a:rPr lang="en-US" sz="3600" dirty="0"/>
              <a:t> their </a:t>
            </a:r>
            <a:r>
              <a:rPr lang="en-US" sz="3600" b="1" u="sng" dirty="0">
                <a:solidFill>
                  <a:schemeClr val="accent4"/>
                </a:solidFill>
              </a:rPr>
              <a:t>HEARTS</a:t>
            </a:r>
            <a:r>
              <a:rPr lang="en-US" sz="3600" dirty="0"/>
              <a:t> and put his </a:t>
            </a:r>
            <a:r>
              <a:rPr lang="en-US" sz="3600" b="1" u="sng" dirty="0">
                <a:solidFill>
                  <a:schemeClr val="accent4"/>
                </a:solidFill>
              </a:rPr>
              <a:t>SPIRIT</a:t>
            </a:r>
            <a:r>
              <a:rPr lang="en-US" sz="3600" dirty="0"/>
              <a:t> within them.</a:t>
            </a:r>
            <a:endParaRPr lang="en-US" sz="3600" u="sng" dirty="0"/>
          </a:p>
        </p:txBody>
      </p:sp>
    </p:spTree>
    <p:extLst>
      <p:ext uri="{BB962C8B-B14F-4D97-AF65-F5344CB8AC3E}">
        <p14:creationId xmlns:p14="http://schemas.microsoft.com/office/powerpoint/2010/main" val="7200335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872836"/>
            <a:ext cx="10515600" cy="5314904"/>
          </a:xfrm>
        </p:spPr>
        <p:txBody>
          <a:bodyPr>
            <a:normAutofit fontScale="92500"/>
          </a:bodyPr>
          <a:lstStyle/>
          <a:p>
            <a:pPr>
              <a:lnSpc>
                <a:spcPct val="110000"/>
              </a:lnSpc>
            </a:pPr>
            <a:r>
              <a:rPr lang="en-CA" sz="3200" baseline="30000" dirty="0"/>
              <a:t>25</a:t>
            </a:r>
            <a:r>
              <a:rPr lang="en-CA" sz="3200" dirty="0"/>
              <a:t> I will sprinkle clean water on you, and you shall be clean from all your </a:t>
            </a:r>
            <a:r>
              <a:rPr lang="en-CA" sz="3200" dirty="0" err="1"/>
              <a:t>uncleannesses</a:t>
            </a:r>
            <a:r>
              <a:rPr lang="en-CA" sz="3200" dirty="0"/>
              <a:t>, and from all your idols I will cleanse you. </a:t>
            </a:r>
            <a:r>
              <a:rPr lang="en-CA" sz="3200" baseline="30000" dirty="0"/>
              <a:t>26</a:t>
            </a:r>
            <a:r>
              <a:rPr lang="en-CA" sz="3200" dirty="0"/>
              <a:t> And </a:t>
            </a:r>
            <a:r>
              <a:rPr lang="en-CA" sz="3200" b="1" dirty="0">
                <a:solidFill>
                  <a:schemeClr val="accent4"/>
                </a:solidFill>
              </a:rPr>
              <a:t>I will give you a new heart</a:t>
            </a:r>
            <a:r>
              <a:rPr lang="en-CA" sz="3200" dirty="0"/>
              <a:t>, and </a:t>
            </a:r>
            <a:r>
              <a:rPr lang="en-CA" sz="3200" b="1" dirty="0">
                <a:solidFill>
                  <a:schemeClr val="accent4"/>
                </a:solidFill>
              </a:rPr>
              <a:t>a new spirit </a:t>
            </a:r>
            <a:r>
              <a:rPr lang="en-CA" sz="3200" dirty="0"/>
              <a:t>I will put within you. And I will </a:t>
            </a:r>
            <a:r>
              <a:rPr lang="en-CA" sz="3200" b="1" dirty="0">
                <a:solidFill>
                  <a:schemeClr val="accent4"/>
                </a:solidFill>
              </a:rPr>
              <a:t>remove the heart of stone </a:t>
            </a:r>
            <a:r>
              <a:rPr lang="en-CA" sz="3200" dirty="0"/>
              <a:t>from your flesh and give you a </a:t>
            </a:r>
            <a:r>
              <a:rPr lang="en-CA" sz="3200" b="1" dirty="0">
                <a:solidFill>
                  <a:schemeClr val="accent4"/>
                </a:solidFill>
              </a:rPr>
              <a:t>heart of flesh</a:t>
            </a:r>
            <a:r>
              <a:rPr lang="en-CA" sz="3200" dirty="0"/>
              <a:t>. </a:t>
            </a:r>
            <a:r>
              <a:rPr lang="en-CA" sz="3200" baseline="30000" dirty="0"/>
              <a:t>27</a:t>
            </a:r>
            <a:r>
              <a:rPr lang="en-CA" sz="3200" dirty="0"/>
              <a:t> And </a:t>
            </a:r>
            <a:r>
              <a:rPr lang="en-CA" sz="3200" b="1" dirty="0">
                <a:solidFill>
                  <a:schemeClr val="accent4"/>
                </a:solidFill>
              </a:rPr>
              <a:t>I will put my Spirit within you</a:t>
            </a:r>
            <a:r>
              <a:rPr lang="en-CA" sz="3200" dirty="0"/>
              <a:t>, and cause you to walk in my statutes and be careful to obey my rules. </a:t>
            </a:r>
            <a:r>
              <a:rPr lang="en-CA" sz="3200" baseline="30000" dirty="0"/>
              <a:t>28</a:t>
            </a:r>
            <a:r>
              <a:rPr lang="en-CA" sz="3200" dirty="0"/>
              <a:t> You shall dwell in the land that I gave to your fathers, and you shall be my people, and I will be your God.</a:t>
            </a:r>
            <a:br>
              <a:rPr lang="en-CA" sz="3200" dirty="0"/>
            </a:br>
            <a:endParaRPr lang="en-CA" sz="3200" dirty="0"/>
          </a:p>
          <a:p>
            <a:pPr algn="r">
              <a:lnSpc>
                <a:spcPct val="110000"/>
              </a:lnSpc>
            </a:pPr>
            <a:r>
              <a:rPr lang="en-CA" sz="3200" dirty="0"/>
              <a:t>Ezekiel 36:25-28</a:t>
            </a:r>
          </a:p>
        </p:txBody>
      </p:sp>
    </p:spTree>
    <p:extLst>
      <p:ext uri="{BB962C8B-B14F-4D97-AF65-F5344CB8AC3E}">
        <p14:creationId xmlns:p14="http://schemas.microsoft.com/office/powerpoint/2010/main" val="253189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711201" y="278295"/>
            <a:ext cx="10588486" cy="1104349"/>
          </a:xfrm>
          <a:effectLst>
            <a:outerShdw blurRad="50800" dist="38100" dir="2700000" algn="tl" rotWithShape="0">
              <a:prstClr val="black">
                <a:alpha val="40000"/>
              </a:prstClr>
            </a:outerShdw>
          </a:effectLst>
        </p:spPr>
        <p:txBody>
          <a:bodyPr>
            <a:normAutofit/>
          </a:bodyPr>
          <a:lstStyle/>
          <a:p>
            <a:pPr algn="l"/>
            <a:r>
              <a:rPr lang="en-CA" sz="72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EVENING PREVIEW</a:t>
            </a:r>
          </a:p>
        </p:txBody>
      </p:sp>
      <p:graphicFrame>
        <p:nvGraphicFramePr>
          <p:cNvPr id="6" name="Table 5">
            <a:extLst>
              <a:ext uri="{FF2B5EF4-FFF2-40B4-BE49-F238E27FC236}">
                <a16:creationId xmlns:a16="http://schemas.microsoft.com/office/drawing/2014/main" id="{6CBA96D1-C5E8-D341-AA58-3FEFD78AC60D}"/>
              </a:ext>
            </a:extLst>
          </p:cNvPr>
          <p:cNvGraphicFramePr>
            <a:graphicFrameLocks noGrp="1"/>
          </p:cNvGraphicFramePr>
          <p:nvPr>
            <p:extLst>
              <p:ext uri="{D42A27DB-BD31-4B8C-83A1-F6EECF244321}">
                <p14:modId xmlns:p14="http://schemas.microsoft.com/office/powerpoint/2010/main" val="123299245"/>
              </p:ext>
            </p:extLst>
          </p:nvPr>
        </p:nvGraphicFramePr>
        <p:xfrm>
          <a:off x="602478" y="1647539"/>
          <a:ext cx="10805932" cy="2577084"/>
        </p:xfrm>
        <a:graphic>
          <a:graphicData uri="http://schemas.openxmlformats.org/drawingml/2006/table">
            <a:tbl>
              <a:tblPr firstRow="1" bandRow="1">
                <a:tableStyleId>{2D5ABB26-0587-4C30-8999-92F81FD0307C}</a:tableStyleId>
              </a:tblPr>
              <a:tblGrid>
                <a:gridCol w="2800479">
                  <a:extLst>
                    <a:ext uri="{9D8B030D-6E8A-4147-A177-3AD203B41FA5}">
                      <a16:colId xmlns:a16="http://schemas.microsoft.com/office/drawing/2014/main" val="20000"/>
                    </a:ext>
                  </a:extLst>
                </a:gridCol>
                <a:gridCol w="8005453">
                  <a:extLst>
                    <a:ext uri="{9D8B030D-6E8A-4147-A177-3AD203B41FA5}">
                      <a16:colId xmlns:a16="http://schemas.microsoft.com/office/drawing/2014/main" val="20001"/>
                    </a:ext>
                  </a:extLst>
                </a:gridCol>
              </a:tblGrid>
              <a:tr h="2339309">
                <a:tc>
                  <a:txBody>
                    <a:bodyPr/>
                    <a:lstStyle/>
                    <a:p>
                      <a:pPr>
                        <a:lnSpc>
                          <a:spcPct val="150000"/>
                        </a:lnSpc>
                      </a:pPr>
                      <a:r>
                        <a:rPr lang="en-US" sz="2800" b="1" i="0" baseline="0" dirty="0">
                          <a:solidFill>
                            <a:schemeClr val="bg1"/>
                          </a:solidFill>
                          <a:latin typeface="Gibson Light" panose="02000000000000000000" pitchFamily="2" charset="77"/>
                          <a:ea typeface="Avenir Book" charset="0"/>
                          <a:cs typeface="Avenir Book" charset="0"/>
                        </a:rPr>
                        <a:t>7 - 7:15pm</a:t>
                      </a:r>
                    </a:p>
                    <a:p>
                      <a:pPr>
                        <a:lnSpc>
                          <a:spcPct val="150000"/>
                        </a:lnSpc>
                      </a:pPr>
                      <a:r>
                        <a:rPr lang="en-US" sz="2800" b="1" i="0" baseline="0" dirty="0">
                          <a:solidFill>
                            <a:schemeClr val="bg1"/>
                          </a:solidFill>
                          <a:latin typeface="Gibson Light" panose="02000000000000000000" pitchFamily="2" charset="77"/>
                          <a:ea typeface="Avenir Book" charset="0"/>
                          <a:cs typeface="Avenir Book" charset="0"/>
                        </a:rPr>
                        <a:t>7:15 - 7:55 pm</a:t>
                      </a:r>
                    </a:p>
                    <a:p>
                      <a:pPr>
                        <a:lnSpc>
                          <a:spcPct val="150000"/>
                        </a:lnSpc>
                      </a:pPr>
                      <a:r>
                        <a:rPr lang="en-US" sz="2800" b="1" i="0" baseline="0" dirty="0">
                          <a:solidFill>
                            <a:schemeClr val="bg1"/>
                          </a:solidFill>
                          <a:latin typeface="Gibson Light" panose="02000000000000000000" pitchFamily="2" charset="77"/>
                          <a:ea typeface="Avenir Book" charset="0"/>
                          <a:cs typeface="Avenir Book" charset="0"/>
                        </a:rPr>
                        <a:t>8:10 – 8:30 pm</a:t>
                      </a:r>
                    </a:p>
                    <a:p>
                      <a:pPr>
                        <a:lnSpc>
                          <a:spcPct val="150000"/>
                        </a:lnSpc>
                      </a:pPr>
                      <a:r>
                        <a:rPr lang="en-US" sz="2800" b="1" i="0" baseline="0" dirty="0">
                          <a:solidFill>
                            <a:schemeClr val="bg1"/>
                          </a:solidFill>
                          <a:latin typeface="Gibson Light" panose="02000000000000000000" pitchFamily="2" charset="77"/>
                          <a:ea typeface="Avenir Book" charset="0"/>
                          <a:cs typeface="Avenir Book" charset="0"/>
                        </a:rPr>
                        <a:t>8:30 – 9 pm</a:t>
                      </a:r>
                    </a:p>
                  </a:txBody>
                  <a:tcPr/>
                </a:tc>
                <a:tc>
                  <a:txBody>
                    <a:bodyPr/>
                    <a:lstStyle/>
                    <a:p>
                      <a:pPr algn="l" defTabSz="914400">
                        <a:lnSpc>
                          <a:spcPct val="150000"/>
                        </a:lnSpc>
                        <a:spcBef>
                          <a:spcPts val="0"/>
                        </a:spcBef>
                        <a:buFontTx/>
                        <a:buNone/>
                        <a:defRPr/>
                      </a:pPr>
                      <a:r>
                        <a:rPr lang="en-US" sz="2800" b="1" i="0" dirty="0">
                          <a:solidFill>
                            <a:schemeClr val="accent4"/>
                          </a:solidFill>
                          <a:latin typeface="Gibson Light" panose="02000000000000000000" pitchFamily="2" charset="77"/>
                          <a:ea typeface="Avenir Book" charset="0"/>
                          <a:cs typeface="Avenir Book" charset="0"/>
                        </a:rPr>
                        <a:t>ARRIVAL</a:t>
                      </a:r>
                      <a:r>
                        <a:rPr lang="en-US" sz="2800" b="1" i="0" dirty="0">
                          <a:solidFill>
                            <a:schemeClr val="bg1"/>
                          </a:solidFill>
                          <a:latin typeface="Gibson Light" panose="02000000000000000000" pitchFamily="2" charset="77"/>
                          <a:ea typeface="Avenir Book" charset="0"/>
                          <a:cs typeface="Avenir Book" charset="0"/>
                        </a:rPr>
                        <a:t> and FELLOWSHIP time</a:t>
                      </a:r>
                    </a:p>
                    <a:p>
                      <a:pPr algn="l" defTabSz="914400">
                        <a:lnSpc>
                          <a:spcPct val="150000"/>
                        </a:lnSpc>
                        <a:spcBef>
                          <a:spcPts val="0"/>
                        </a:spcBef>
                        <a:buFontTx/>
                        <a:buNone/>
                        <a:defRPr/>
                      </a:pPr>
                      <a:r>
                        <a:rPr lang="en-US" sz="2800" b="1" i="0" dirty="0">
                          <a:solidFill>
                            <a:schemeClr val="accent4"/>
                          </a:solidFill>
                          <a:latin typeface="Gibson Light" panose="02000000000000000000" pitchFamily="2" charset="77"/>
                          <a:ea typeface="Avenir Book" charset="0"/>
                          <a:cs typeface="Avenir Book" charset="0"/>
                        </a:rPr>
                        <a:t>STUDY</a:t>
                      </a:r>
                      <a:r>
                        <a:rPr lang="en-US" sz="2800" b="1" i="0" dirty="0">
                          <a:solidFill>
                            <a:schemeClr val="bg1"/>
                          </a:solidFill>
                          <a:latin typeface="Gibson Light" panose="02000000000000000000" pitchFamily="2" charset="77"/>
                          <a:ea typeface="Avenir Book" charset="0"/>
                          <a:cs typeface="Avenir Book" charset="0"/>
                        </a:rPr>
                        <a:t> the text together</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2800" b="1" i="0" dirty="0">
                          <a:solidFill>
                            <a:schemeClr val="accent4"/>
                          </a:solidFill>
                          <a:latin typeface="Gibson Light" panose="02000000000000000000" pitchFamily="2" charset="77"/>
                          <a:ea typeface="Avenir Book" charset="0"/>
                          <a:cs typeface="Avenir Book" charset="0"/>
                        </a:rPr>
                        <a:t>RESPOND</a:t>
                      </a:r>
                      <a:r>
                        <a:rPr lang="en-US" sz="2800" b="1" i="0" dirty="0">
                          <a:solidFill>
                            <a:schemeClr val="bg1"/>
                          </a:solidFill>
                          <a:latin typeface="Gibson Light" panose="02000000000000000000" pitchFamily="2" charset="77"/>
                          <a:ea typeface="Avenir Book" charset="0"/>
                          <a:cs typeface="Avenir Book" charset="0"/>
                        </a:rPr>
                        <a:t> in small groups</a:t>
                      </a:r>
                    </a:p>
                    <a:p>
                      <a:pPr algn="l" defTabSz="914400">
                        <a:lnSpc>
                          <a:spcPct val="150000"/>
                        </a:lnSpc>
                        <a:spcBef>
                          <a:spcPts val="0"/>
                        </a:spcBef>
                        <a:buFontTx/>
                        <a:buNone/>
                        <a:defRPr/>
                      </a:pPr>
                      <a:r>
                        <a:rPr lang="en-US" sz="2800" b="1" i="0" dirty="0">
                          <a:solidFill>
                            <a:schemeClr val="accent4"/>
                          </a:solidFill>
                          <a:latin typeface="Gibson Light" panose="02000000000000000000" pitchFamily="2" charset="77"/>
                          <a:ea typeface="Avenir Book" charset="0"/>
                          <a:cs typeface="Avenir Book" charset="0"/>
                        </a:rPr>
                        <a:t>PRAY</a:t>
                      </a:r>
                      <a:r>
                        <a:rPr lang="en-US" sz="2800" b="1" i="0" dirty="0">
                          <a:solidFill>
                            <a:schemeClr val="bg1"/>
                          </a:solidFill>
                          <a:latin typeface="Gibson Light" panose="02000000000000000000" pitchFamily="2" charset="77"/>
                          <a:ea typeface="Avenir Book" charset="0"/>
                          <a:cs typeface="Avenir Book" charset="0"/>
                        </a:rPr>
                        <a:t> in small groups</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84748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515600" cy="841338"/>
          </a:xfrm>
        </p:spPr>
        <p:txBody>
          <a:bodyPr>
            <a:noAutofit/>
          </a:bodyPr>
          <a:lstStyle/>
          <a:p>
            <a:r>
              <a:rPr lang="en-US" sz="6000" dirty="0"/>
              <a:t>EZEKIEL’S PROPHECY</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The LORD would </a:t>
            </a:r>
            <a:r>
              <a:rPr lang="en-US" sz="3600" b="1" u="sng" dirty="0">
                <a:solidFill>
                  <a:schemeClr val="accent4"/>
                </a:solidFill>
              </a:rPr>
              <a:t>REPLACE</a:t>
            </a:r>
            <a:r>
              <a:rPr lang="en-US" sz="3600" dirty="0"/>
              <a:t> their </a:t>
            </a:r>
            <a:r>
              <a:rPr lang="en-US" sz="3600" b="1" u="sng" dirty="0">
                <a:solidFill>
                  <a:schemeClr val="accent4"/>
                </a:solidFill>
              </a:rPr>
              <a:t>HEARTS</a:t>
            </a:r>
            <a:r>
              <a:rPr lang="en-US" sz="3600" dirty="0"/>
              <a:t> and put his </a:t>
            </a:r>
            <a:r>
              <a:rPr lang="en-US" sz="3600" b="1" u="sng" dirty="0">
                <a:solidFill>
                  <a:schemeClr val="accent4"/>
                </a:solidFill>
              </a:rPr>
              <a:t>SPIRIT</a:t>
            </a:r>
            <a:r>
              <a:rPr lang="en-US" sz="3600" dirty="0"/>
              <a:t> within them.</a:t>
            </a:r>
            <a:endParaRPr lang="en-US" sz="3600" u="sng" dirty="0"/>
          </a:p>
        </p:txBody>
      </p:sp>
    </p:spTree>
    <p:extLst>
      <p:ext uri="{BB962C8B-B14F-4D97-AF65-F5344CB8AC3E}">
        <p14:creationId xmlns:p14="http://schemas.microsoft.com/office/powerpoint/2010/main" val="4227004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2. ESCALATING PROPHECIES</a:t>
            </a:r>
          </a:p>
        </p:txBody>
      </p:sp>
      <p:sp>
        <p:nvSpPr>
          <p:cNvPr id="9" name="Subtitle 2">
            <a:extLst>
              <a:ext uri="{FF2B5EF4-FFF2-40B4-BE49-F238E27FC236}">
                <a16:creationId xmlns:a16="http://schemas.microsoft.com/office/drawing/2014/main" id="{7DDFCEB3-3DFA-0A47-893A-7BBF3B683D82}"/>
              </a:ext>
            </a:extLst>
          </p:cNvPr>
          <p:cNvSpPr txBox="1">
            <a:spLocks/>
          </p:cNvSpPr>
          <p:nvPr/>
        </p:nvSpPr>
        <p:spPr>
          <a:xfrm>
            <a:off x="569047" y="2156181"/>
            <a:ext cx="10860715" cy="4943656"/>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200" b="1" dirty="0">
                <a:latin typeface="Gibson SemiBold" panose="02000000000000000000" pitchFamily="2" charset="77"/>
                <a:ea typeface="Open Sans" panose="020B0606030504020204" pitchFamily="34" charset="0"/>
                <a:cs typeface="Open Sans" panose="020B0606030504020204" pitchFamily="34" charset="0"/>
              </a:rPr>
              <a:t>EZEKIEL: </a:t>
            </a:r>
            <a:r>
              <a:rPr lang="en-US" sz="3200" dirty="0">
                <a:solidFill>
                  <a:srgbClr val="FFC000"/>
                </a:solidFill>
              </a:rPr>
              <a:t>The LORD would </a:t>
            </a:r>
            <a:r>
              <a:rPr lang="en-US" sz="3200" u="sng" dirty="0">
                <a:solidFill>
                  <a:srgbClr val="FFC000"/>
                </a:solidFill>
              </a:rPr>
              <a:t>REPLACE</a:t>
            </a:r>
            <a:r>
              <a:rPr lang="en-US" sz="3200" dirty="0">
                <a:solidFill>
                  <a:srgbClr val="FFC000"/>
                </a:solidFill>
              </a:rPr>
              <a:t> their </a:t>
            </a:r>
            <a:r>
              <a:rPr lang="en-US" sz="3200" u="sng" dirty="0">
                <a:solidFill>
                  <a:srgbClr val="FFC000"/>
                </a:solidFill>
              </a:rPr>
              <a:t>HEARTS</a:t>
            </a:r>
            <a:r>
              <a:rPr lang="en-US" sz="3200" dirty="0">
                <a:solidFill>
                  <a:srgbClr val="FFC000"/>
                </a:solidFill>
              </a:rPr>
              <a:t> and put his </a:t>
            </a:r>
            <a:r>
              <a:rPr lang="en-US" sz="3200" u="sng" dirty="0">
                <a:solidFill>
                  <a:srgbClr val="FFC000"/>
                </a:solidFill>
              </a:rPr>
              <a:t>SPIRIT</a:t>
            </a:r>
            <a:r>
              <a:rPr lang="en-US" sz="3200" dirty="0">
                <a:solidFill>
                  <a:srgbClr val="FFC000"/>
                </a:solidFill>
              </a:rPr>
              <a:t> within them.</a:t>
            </a:r>
            <a:endParaRPr lang="en-US" sz="3200" u="sng" dirty="0"/>
          </a:p>
          <a:p>
            <a:pPr marL="0" indent="0" algn="ctr">
              <a:buNone/>
            </a:pPr>
            <a:endParaRPr lang="en-CA" sz="32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3200" b="1" dirty="0">
                <a:latin typeface="Gibson SemiBold" panose="02000000000000000000" pitchFamily="2" charset="77"/>
                <a:ea typeface="Open Sans" panose="020B0606030504020204" pitchFamily="34" charset="0"/>
                <a:cs typeface="Open Sans" panose="020B0606030504020204" pitchFamily="34" charset="0"/>
              </a:rPr>
              <a:t>JEREMIAH: </a:t>
            </a:r>
            <a:r>
              <a:rPr lang="en-US" sz="3200" dirty="0">
                <a:solidFill>
                  <a:srgbClr val="FFC000"/>
                </a:solidFill>
              </a:rPr>
              <a:t>The LORD would establish a </a:t>
            </a:r>
            <a:r>
              <a:rPr lang="en-US" sz="3200" u="sng" dirty="0">
                <a:solidFill>
                  <a:srgbClr val="FFC000"/>
                </a:solidFill>
              </a:rPr>
              <a:t>NEW COVENANT</a:t>
            </a:r>
            <a:r>
              <a:rPr lang="en-US" sz="3200" dirty="0">
                <a:solidFill>
                  <a:srgbClr val="FFC000"/>
                </a:solidFill>
              </a:rPr>
              <a:t>: He would </a:t>
            </a:r>
            <a:r>
              <a:rPr lang="en-US" sz="3200" u="sng" dirty="0">
                <a:solidFill>
                  <a:srgbClr val="FFC000"/>
                </a:solidFill>
              </a:rPr>
              <a:t>WRITE</a:t>
            </a:r>
            <a:r>
              <a:rPr lang="en-US" sz="3200" dirty="0">
                <a:solidFill>
                  <a:srgbClr val="FFC000"/>
                </a:solidFill>
              </a:rPr>
              <a:t> the law on their </a:t>
            </a:r>
            <a:r>
              <a:rPr lang="en-US" sz="3200" u="sng" dirty="0">
                <a:solidFill>
                  <a:srgbClr val="FFC000"/>
                </a:solidFill>
              </a:rPr>
              <a:t>HEARTS</a:t>
            </a:r>
            <a:endParaRPr lang="en-US" sz="3200" u="sng" dirty="0"/>
          </a:p>
          <a:p>
            <a:pPr marL="0" indent="0" algn="ctr">
              <a:buNone/>
            </a:pPr>
            <a:endParaRPr lang="en-CA" sz="3200" b="1" dirty="0">
              <a:latin typeface="Gibson SemiBold" panose="02000000000000000000" pitchFamily="2" charset="77"/>
              <a:ea typeface="Open Sans" panose="020B0606030504020204" pitchFamily="34" charset="0"/>
              <a:cs typeface="Open Sans" panose="020B0606030504020204" pitchFamily="34" charset="0"/>
            </a:endParaRPr>
          </a:p>
          <a:p>
            <a:pPr marL="0" indent="0" algn="ctr">
              <a:buNone/>
            </a:pPr>
            <a:r>
              <a:rPr lang="en-CA" sz="3200" b="1" dirty="0">
                <a:latin typeface="Gibson SemiBold" panose="02000000000000000000" pitchFamily="2" charset="77"/>
                <a:ea typeface="Open Sans" panose="020B0606030504020204" pitchFamily="34" charset="0"/>
                <a:cs typeface="Open Sans" panose="020B0606030504020204" pitchFamily="34" charset="0"/>
              </a:rPr>
              <a:t>MICAH: </a:t>
            </a:r>
            <a:r>
              <a:rPr lang="en-US" sz="3200" dirty="0">
                <a:solidFill>
                  <a:srgbClr val="FFC000"/>
                </a:solidFill>
              </a:rPr>
              <a:t>The LORD </a:t>
            </a:r>
            <a:r>
              <a:rPr lang="en-US" sz="3200" u="sng" dirty="0">
                <a:solidFill>
                  <a:srgbClr val="FFC000"/>
                </a:solidFill>
              </a:rPr>
              <a:t>HIMSELF</a:t>
            </a:r>
            <a:r>
              <a:rPr lang="en-US" sz="3200" dirty="0">
                <a:solidFill>
                  <a:srgbClr val="FFC000"/>
                </a:solidFill>
              </a:rPr>
              <a:t> would </a:t>
            </a:r>
            <a:r>
              <a:rPr lang="en-US" sz="3200" u="sng" dirty="0">
                <a:solidFill>
                  <a:srgbClr val="FFC000"/>
                </a:solidFill>
              </a:rPr>
              <a:t>TEACH</a:t>
            </a:r>
            <a:r>
              <a:rPr lang="en-US" sz="3200" dirty="0">
                <a:solidFill>
                  <a:srgbClr val="FFC000"/>
                </a:solidFill>
              </a:rPr>
              <a:t> Israel his </a:t>
            </a:r>
            <a:r>
              <a:rPr lang="en-US" sz="3200" u="sng" dirty="0">
                <a:solidFill>
                  <a:srgbClr val="FFC000"/>
                </a:solidFill>
              </a:rPr>
              <a:t>LAW</a:t>
            </a:r>
            <a:r>
              <a:rPr lang="en-US" sz="3200" dirty="0">
                <a:solidFill>
                  <a:srgbClr val="FFC000"/>
                </a:solidFill>
              </a:rPr>
              <a:t>.</a:t>
            </a:r>
          </a:p>
          <a:p>
            <a:pPr marL="0" indent="0">
              <a:buNone/>
            </a:pPr>
            <a:endParaRPr lang="en-CA" sz="3200" b="1" dirty="0">
              <a:latin typeface="Gibson SemiBold" panose="02000000000000000000" pitchFamily="2" charset="77"/>
              <a:ea typeface="Open Sans" panose="020B0606030504020204" pitchFamily="34" charset="0"/>
              <a:cs typeface="Open Sans" panose="020B0606030504020204" pitchFamily="34" charset="0"/>
            </a:endParaRPr>
          </a:p>
        </p:txBody>
      </p:sp>
      <p:sp>
        <p:nvSpPr>
          <p:cNvPr id="10" name="Up Arrow 9">
            <a:extLst>
              <a:ext uri="{FF2B5EF4-FFF2-40B4-BE49-F238E27FC236}">
                <a16:creationId xmlns:a16="http://schemas.microsoft.com/office/drawing/2014/main" id="{E9B4EA1F-25C4-F94A-817A-B916EB60722E}"/>
              </a:ext>
            </a:extLst>
          </p:cNvPr>
          <p:cNvSpPr/>
          <p:nvPr/>
        </p:nvSpPr>
        <p:spPr>
          <a:xfrm>
            <a:off x="5784915" y="3115737"/>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1" name="Up Arrow 10">
            <a:extLst>
              <a:ext uri="{FF2B5EF4-FFF2-40B4-BE49-F238E27FC236}">
                <a16:creationId xmlns:a16="http://schemas.microsoft.com/office/drawing/2014/main" id="{B2822890-8310-4246-9578-53F8BF5605FE}"/>
              </a:ext>
            </a:extLst>
          </p:cNvPr>
          <p:cNvSpPr/>
          <p:nvPr/>
        </p:nvSpPr>
        <p:spPr>
          <a:xfrm>
            <a:off x="5784914" y="4651026"/>
            <a:ext cx="428977" cy="575733"/>
          </a:xfrm>
          <a:prstGeom prst="up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074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667521" y="482245"/>
            <a:ext cx="10588486" cy="903857"/>
          </a:xfrm>
          <a:effectLst>
            <a:outerShdw blurRad="50800" dist="38100" dir="2700000" algn="tl" rotWithShape="0">
              <a:prstClr val="black">
                <a:alpha val="40000"/>
              </a:prstClr>
            </a:outerShdw>
          </a:effectLst>
        </p:spPr>
        <p:txBody>
          <a:bodyPr>
            <a:noAutofit/>
          </a:bodyPr>
          <a:lstStyle/>
          <a:p>
            <a:pPr algn="l"/>
            <a:r>
              <a:rPr lang="en-CA"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TONIGHT’S OUTLINE</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569047" y="1467196"/>
            <a:ext cx="10860715" cy="5203660"/>
          </a:xfrm>
          <a:effectLst>
            <a:outerShdw blurRad="50800" dist="38100" dir="2700000" algn="tl" rotWithShape="0">
              <a:prstClr val="black">
                <a:alpha val="40000"/>
              </a:prstClr>
            </a:outerShdw>
          </a:effectLst>
        </p:spPr>
        <p:txBody>
          <a:bodyPr>
            <a:noAutofit/>
          </a:bodyPr>
          <a:lstStyle/>
          <a:p>
            <a:pPr algn="l"/>
            <a:r>
              <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rPr>
              <a:t>The Writings and the Prophets is a story of:</a:t>
            </a:r>
          </a:p>
          <a:p>
            <a:pPr algn="l"/>
            <a:endPar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endParaRPr>
          </a:p>
          <a:p>
            <a:pPr marL="514350" indent="-514350" algn="l">
              <a:buFont typeface="+mj-lt"/>
              <a:buAutoNum type="arabicPeriod"/>
            </a:pPr>
            <a:r>
              <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A Declining Nation</a:t>
            </a:r>
          </a:p>
          <a:p>
            <a:pPr marL="514350" indent="-514350" algn="l">
              <a:buFont typeface="+mj-lt"/>
              <a:buAutoNum type="arabicPeriod"/>
            </a:pPr>
            <a:r>
              <a:rPr lang="en-CA" sz="4000" b="1" dirty="0">
                <a:latin typeface="Gibson Light" panose="02000000000000000000" pitchFamily="50" charset="0"/>
                <a:ea typeface="Open Sans" panose="020B0606030504020204" pitchFamily="34" charset="0"/>
                <a:cs typeface="Open Sans" panose="020B0606030504020204" pitchFamily="34" charset="0"/>
              </a:rPr>
              <a:t>Escalating Prophecies</a:t>
            </a:r>
          </a:p>
          <a:p>
            <a:pPr marL="514350" indent="-514350" algn="l">
              <a:buFont typeface="+mj-lt"/>
              <a:buAutoNum type="arabicPeriod"/>
            </a:pPr>
            <a:r>
              <a:rPr lang="en-CA" sz="4000"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Dashed Hopes</a:t>
            </a:r>
          </a:p>
        </p:txBody>
      </p:sp>
    </p:spTree>
    <p:extLst>
      <p:ext uri="{BB962C8B-B14F-4D97-AF65-F5344CB8AC3E}">
        <p14:creationId xmlns:p14="http://schemas.microsoft.com/office/powerpoint/2010/main" val="183375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CA" sz="5400" dirty="0">
                <a:solidFill>
                  <a:schemeClr val="accent4"/>
                </a:solidFill>
                <a:ea typeface="Open Sans Extrabold" panose="020B0906030804020204" pitchFamily="34" charset="0"/>
                <a:cs typeface="Open Sans Extrabold" panose="020B0906030804020204" pitchFamily="34" charset="0"/>
              </a:rPr>
              <a:t>3</a:t>
            </a:r>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 DASHED HOPES</a:t>
            </a:r>
          </a:p>
        </p:txBody>
      </p:sp>
      <p:pic>
        <p:nvPicPr>
          <p:cNvPr id="7" name="Picture 6">
            <a:extLst>
              <a:ext uri="{FF2B5EF4-FFF2-40B4-BE49-F238E27FC236}">
                <a16:creationId xmlns:a16="http://schemas.microsoft.com/office/drawing/2014/main" id="{1C668B2A-DF3C-F441-A5A1-9383A98C4FE9}"/>
              </a:ext>
            </a:extLst>
          </p:cNvPr>
          <p:cNvPicPr>
            <a:picLocks noChangeAspect="1"/>
          </p:cNvPicPr>
          <p:nvPr/>
        </p:nvPicPr>
        <p:blipFill rotWithShape="1">
          <a:blip r:embed="rId3">
            <a:extLst>
              <a:ext uri="{28A0092B-C50C-407E-A947-70E740481C1C}">
                <a14:useLocalDpi xmlns:a14="http://schemas.microsoft.com/office/drawing/2010/main" val="0"/>
              </a:ext>
            </a:extLst>
          </a:blip>
          <a:srcRect l="5017" t="8296" r="5915" b="70346"/>
          <a:stretch/>
        </p:blipFill>
        <p:spPr>
          <a:xfrm>
            <a:off x="1" y="2865777"/>
            <a:ext cx="12192000" cy="1891775"/>
          </a:xfrm>
          <a:prstGeom prst="rect">
            <a:avLst/>
          </a:prstGeom>
        </p:spPr>
      </p:pic>
      <p:sp>
        <p:nvSpPr>
          <p:cNvPr id="3" name="TextBox 2">
            <a:extLst>
              <a:ext uri="{FF2B5EF4-FFF2-40B4-BE49-F238E27FC236}">
                <a16:creationId xmlns:a16="http://schemas.microsoft.com/office/drawing/2014/main" id="{6F68C681-5B51-E74F-B9AE-0ED45F31D9F2}"/>
              </a:ext>
            </a:extLst>
          </p:cNvPr>
          <p:cNvSpPr txBox="1"/>
          <p:nvPr/>
        </p:nvSpPr>
        <p:spPr>
          <a:xfrm>
            <a:off x="5024582" y="5390510"/>
            <a:ext cx="1958108" cy="584775"/>
          </a:xfrm>
          <a:prstGeom prst="rect">
            <a:avLst/>
          </a:prstGeom>
          <a:noFill/>
        </p:spPr>
        <p:txBody>
          <a:bodyPr wrap="square" rtlCol="0">
            <a:spAutoFit/>
          </a:bodyPr>
          <a:lstStyle/>
          <a:p>
            <a:pPr algn="ctr"/>
            <a:r>
              <a:rPr lang="en-US" sz="3200" b="1" dirty="0">
                <a:solidFill>
                  <a:srgbClr val="FFC000"/>
                </a:solidFill>
                <a:latin typeface="Gibson SemiBold" panose="02000000000000000000" pitchFamily="2" charset="77"/>
              </a:rPr>
              <a:t>EZEKIEL</a:t>
            </a:r>
          </a:p>
        </p:txBody>
      </p:sp>
      <p:sp>
        <p:nvSpPr>
          <p:cNvPr id="5" name="Up Arrow 4">
            <a:extLst>
              <a:ext uri="{FF2B5EF4-FFF2-40B4-BE49-F238E27FC236}">
                <a16:creationId xmlns:a16="http://schemas.microsoft.com/office/drawing/2014/main" id="{529CD51C-D02E-F944-91BF-D798F513A9D3}"/>
              </a:ext>
            </a:extLst>
          </p:cNvPr>
          <p:cNvSpPr/>
          <p:nvPr/>
        </p:nvSpPr>
        <p:spPr>
          <a:xfrm>
            <a:off x="5861947" y="4889365"/>
            <a:ext cx="283377" cy="501145"/>
          </a:xfrm>
          <a:prstGeom prst="upArrow">
            <a:avLst/>
          </a:prstGeom>
          <a:solidFill>
            <a:srgbClr val="FFC000"/>
          </a:solid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6" name="Rectangle 5">
            <a:extLst>
              <a:ext uri="{FF2B5EF4-FFF2-40B4-BE49-F238E27FC236}">
                <a16:creationId xmlns:a16="http://schemas.microsoft.com/office/drawing/2014/main" id="{A6BDD54C-43DE-9346-BCE6-C1BDDEE30A42}"/>
              </a:ext>
            </a:extLst>
          </p:cNvPr>
          <p:cNvSpPr/>
          <p:nvPr/>
        </p:nvSpPr>
        <p:spPr>
          <a:xfrm>
            <a:off x="7721600" y="2733964"/>
            <a:ext cx="4470400" cy="2189018"/>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5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CA" sz="5400" dirty="0">
                <a:solidFill>
                  <a:schemeClr val="accent4"/>
                </a:solidFill>
                <a:ea typeface="Open Sans Extrabold" panose="020B0906030804020204" pitchFamily="34" charset="0"/>
                <a:cs typeface="Open Sans Extrabold" panose="020B0906030804020204" pitchFamily="34" charset="0"/>
              </a:rPr>
              <a:t>3</a:t>
            </a:r>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 DASHED HOPES</a:t>
            </a:r>
          </a:p>
        </p:txBody>
      </p:sp>
      <p:pic>
        <p:nvPicPr>
          <p:cNvPr id="7" name="Picture 6">
            <a:extLst>
              <a:ext uri="{FF2B5EF4-FFF2-40B4-BE49-F238E27FC236}">
                <a16:creationId xmlns:a16="http://schemas.microsoft.com/office/drawing/2014/main" id="{1C668B2A-DF3C-F441-A5A1-9383A98C4FE9}"/>
              </a:ext>
            </a:extLst>
          </p:cNvPr>
          <p:cNvPicPr>
            <a:picLocks noChangeAspect="1"/>
          </p:cNvPicPr>
          <p:nvPr/>
        </p:nvPicPr>
        <p:blipFill rotWithShape="1">
          <a:blip r:embed="rId3">
            <a:extLst>
              <a:ext uri="{28A0092B-C50C-407E-A947-70E740481C1C}">
                <a14:useLocalDpi xmlns:a14="http://schemas.microsoft.com/office/drawing/2010/main" val="0"/>
              </a:ext>
            </a:extLst>
          </a:blip>
          <a:srcRect l="1853" t="26237" r="30631" b="25760"/>
          <a:stretch/>
        </p:blipFill>
        <p:spPr>
          <a:xfrm>
            <a:off x="294556" y="1520042"/>
            <a:ext cx="11602887" cy="5337958"/>
          </a:xfrm>
          <a:prstGeom prst="rect">
            <a:avLst/>
          </a:prstGeom>
        </p:spPr>
      </p:pic>
      <p:sp>
        <p:nvSpPr>
          <p:cNvPr id="8" name="Rectangle 7">
            <a:extLst>
              <a:ext uri="{FF2B5EF4-FFF2-40B4-BE49-F238E27FC236}">
                <a16:creationId xmlns:a16="http://schemas.microsoft.com/office/drawing/2014/main" id="{62A000DC-DDD8-4B43-9E99-2911E58EB7F9}"/>
              </a:ext>
            </a:extLst>
          </p:cNvPr>
          <p:cNvSpPr/>
          <p:nvPr/>
        </p:nvSpPr>
        <p:spPr>
          <a:xfrm>
            <a:off x="1960880" y="1520042"/>
            <a:ext cx="2803144" cy="1287166"/>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3E61F6E-9429-E149-BED5-864FC1DB5335}"/>
              </a:ext>
            </a:extLst>
          </p:cNvPr>
          <p:cNvSpPr/>
          <p:nvPr/>
        </p:nvSpPr>
        <p:spPr>
          <a:xfrm>
            <a:off x="6182360" y="1520042"/>
            <a:ext cx="2367280" cy="1287166"/>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E90006-CB7F-B146-A3BE-25A4C8C0D295}"/>
              </a:ext>
            </a:extLst>
          </p:cNvPr>
          <p:cNvSpPr/>
          <p:nvPr/>
        </p:nvSpPr>
        <p:spPr>
          <a:xfrm>
            <a:off x="9215120" y="1544426"/>
            <a:ext cx="2498344" cy="1262782"/>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207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829544" cy="841338"/>
          </a:xfrm>
        </p:spPr>
        <p:txBody>
          <a:bodyPr>
            <a:noAutofit/>
          </a:bodyPr>
          <a:lstStyle/>
          <a:p>
            <a:r>
              <a:rPr lang="en-US" sz="6000" dirty="0"/>
              <a:t>ZERUBBABEL’S LETDOWN</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Rebuilds the </a:t>
            </a:r>
            <a:r>
              <a:rPr lang="en-US" sz="3600" b="1" u="sng" dirty="0">
                <a:solidFill>
                  <a:schemeClr val="accent4"/>
                </a:solidFill>
              </a:rPr>
              <a:t>TEMPLE</a:t>
            </a:r>
            <a:r>
              <a:rPr lang="en-US" sz="3600" dirty="0"/>
              <a:t>, but it falls short of its former </a:t>
            </a:r>
            <a:r>
              <a:rPr lang="en-US" sz="3600" b="1" u="sng" dirty="0">
                <a:solidFill>
                  <a:schemeClr val="accent4"/>
                </a:solidFill>
              </a:rPr>
              <a:t>GLORY</a:t>
            </a:r>
            <a:endParaRPr lang="en-US" sz="3600" u="sng" dirty="0"/>
          </a:p>
        </p:txBody>
      </p:sp>
    </p:spTree>
    <p:extLst>
      <p:ext uri="{BB962C8B-B14F-4D97-AF65-F5344CB8AC3E}">
        <p14:creationId xmlns:p14="http://schemas.microsoft.com/office/powerpoint/2010/main" val="3596418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338328" y="3099816"/>
            <a:ext cx="11509248" cy="3483864"/>
          </a:xfrm>
        </p:spPr>
        <p:txBody>
          <a:bodyPr>
            <a:normAutofit lnSpcReduction="10000"/>
          </a:bodyPr>
          <a:lstStyle/>
          <a:p>
            <a:r>
              <a:rPr lang="en-CA" sz="2800" dirty="0"/>
              <a:t>And all the people shouted with a great shout when they praised the Lord, because the foundation of the house of the Lord was laid. </a:t>
            </a:r>
            <a:r>
              <a:rPr lang="en-CA" sz="2800" b="1" baseline="30000" dirty="0"/>
              <a:t>12 </a:t>
            </a:r>
            <a:r>
              <a:rPr lang="en-CA" sz="2800" dirty="0"/>
              <a:t>But many of the priests and Levites and heads of fathers’ houses, old men who had seen the first house, </a:t>
            </a:r>
            <a:r>
              <a:rPr lang="en-CA" sz="2800" dirty="0">
                <a:solidFill>
                  <a:srgbClr val="FFC000"/>
                </a:solidFill>
                <a:latin typeface="Gibson" panose="02000000000000000000" pitchFamily="2" charset="77"/>
              </a:rPr>
              <a:t>wept with a loud voice </a:t>
            </a:r>
            <a:r>
              <a:rPr lang="en-CA" sz="2800" dirty="0"/>
              <a:t>when they saw the foundation of this house being laid, though many shouted aloud for joy, </a:t>
            </a:r>
            <a:r>
              <a:rPr lang="en-CA" sz="2800" b="1" baseline="30000" dirty="0"/>
              <a:t>13 </a:t>
            </a:r>
            <a:r>
              <a:rPr lang="en-CA" sz="2800" dirty="0"/>
              <a:t>so that the people could not distinguish the sound of the joyful shout from the sound of the people’s weeping, for the people shouted with a great shout, and the sound was heard far away. </a:t>
            </a:r>
          </a:p>
          <a:p>
            <a:pPr algn="r"/>
            <a:r>
              <a:rPr lang="en-CA" sz="2800" dirty="0"/>
              <a:t>Ezra 3:11b-13</a:t>
            </a:r>
          </a:p>
        </p:txBody>
      </p:sp>
      <p:pic>
        <p:nvPicPr>
          <p:cNvPr id="4" name="Picture 3">
            <a:extLst>
              <a:ext uri="{FF2B5EF4-FFF2-40B4-BE49-F238E27FC236}">
                <a16:creationId xmlns:a16="http://schemas.microsoft.com/office/drawing/2014/main" id="{F35AB8EC-4F0A-0441-8B4A-8E4566887EAB}"/>
              </a:ext>
            </a:extLst>
          </p:cNvPr>
          <p:cNvPicPr>
            <a:picLocks noChangeAspect="1"/>
          </p:cNvPicPr>
          <p:nvPr/>
        </p:nvPicPr>
        <p:blipFill rotWithShape="1">
          <a:blip r:embed="rId2">
            <a:extLst>
              <a:ext uri="{28A0092B-C50C-407E-A947-70E740481C1C}">
                <a14:useLocalDpi xmlns:a14="http://schemas.microsoft.com/office/drawing/2010/main" val="0"/>
              </a:ext>
            </a:extLst>
          </a:blip>
          <a:srcRect l="7481" t="47594" r="66398" b="37689"/>
          <a:stretch/>
        </p:blipFill>
        <p:spPr>
          <a:xfrm>
            <a:off x="2653284" y="344983"/>
            <a:ext cx="6879336" cy="2507945"/>
          </a:xfrm>
          <a:prstGeom prst="rect">
            <a:avLst/>
          </a:prstGeom>
        </p:spPr>
      </p:pic>
    </p:spTree>
    <p:extLst>
      <p:ext uri="{BB962C8B-B14F-4D97-AF65-F5344CB8AC3E}">
        <p14:creationId xmlns:p14="http://schemas.microsoft.com/office/powerpoint/2010/main" val="3431299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829544" cy="841338"/>
          </a:xfrm>
        </p:spPr>
        <p:txBody>
          <a:bodyPr>
            <a:noAutofit/>
          </a:bodyPr>
          <a:lstStyle/>
          <a:p>
            <a:r>
              <a:rPr lang="en-US" sz="6000" dirty="0"/>
              <a:t>ZERUBBABEL’S LETDOWN</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Rebuilds the </a:t>
            </a:r>
            <a:r>
              <a:rPr lang="en-US" sz="3600" b="1" u="sng" dirty="0">
                <a:solidFill>
                  <a:schemeClr val="accent4"/>
                </a:solidFill>
              </a:rPr>
              <a:t>TEMPLE</a:t>
            </a:r>
            <a:r>
              <a:rPr lang="en-US" sz="3600" dirty="0"/>
              <a:t>, but it falls short of its former </a:t>
            </a:r>
            <a:r>
              <a:rPr lang="en-US" sz="3600" b="1" u="sng" dirty="0">
                <a:solidFill>
                  <a:schemeClr val="accent4"/>
                </a:solidFill>
              </a:rPr>
              <a:t>GLORY</a:t>
            </a:r>
            <a:endParaRPr lang="en-US" sz="3600" u="sng" dirty="0"/>
          </a:p>
        </p:txBody>
      </p:sp>
    </p:spTree>
    <p:extLst>
      <p:ext uri="{BB962C8B-B14F-4D97-AF65-F5344CB8AC3E}">
        <p14:creationId xmlns:p14="http://schemas.microsoft.com/office/powerpoint/2010/main" val="15462270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CA" sz="5400" dirty="0">
                <a:solidFill>
                  <a:schemeClr val="accent4"/>
                </a:solidFill>
                <a:ea typeface="Open Sans Extrabold" panose="020B0906030804020204" pitchFamily="34" charset="0"/>
                <a:cs typeface="Open Sans Extrabold" panose="020B0906030804020204" pitchFamily="34" charset="0"/>
              </a:rPr>
              <a:t>3</a:t>
            </a:r>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 DASHED HOPES</a:t>
            </a:r>
          </a:p>
        </p:txBody>
      </p:sp>
      <p:pic>
        <p:nvPicPr>
          <p:cNvPr id="7" name="Picture 6">
            <a:extLst>
              <a:ext uri="{FF2B5EF4-FFF2-40B4-BE49-F238E27FC236}">
                <a16:creationId xmlns:a16="http://schemas.microsoft.com/office/drawing/2014/main" id="{1C668B2A-DF3C-F441-A5A1-9383A98C4FE9}"/>
              </a:ext>
            </a:extLst>
          </p:cNvPr>
          <p:cNvPicPr>
            <a:picLocks noChangeAspect="1"/>
          </p:cNvPicPr>
          <p:nvPr/>
        </p:nvPicPr>
        <p:blipFill rotWithShape="1">
          <a:blip r:embed="rId2">
            <a:extLst>
              <a:ext uri="{28A0092B-C50C-407E-A947-70E740481C1C}">
                <a14:useLocalDpi xmlns:a14="http://schemas.microsoft.com/office/drawing/2010/main" val="0"/>
              </a:ext>
            </a:extLst>
          </a:blip>
          <a:srcRect l="1853" t="26237" r="30631" b="25760"/>
          <a:stretch/>
        </p:blipFill>
        <p:spPr>
          <a:xfrm>
            <a:off x="294556" y="1520042"/>
            <a:ext cx="11602887" cy="5337958"/>
          </a:xfrm>
          <a:prstGeom prst="rect">
            <a:avLst/>
          </a:prstGeom>
        </p:spPr>
      </p:pic>
      <p:sp>
        <p:nvSpPr>
          <p:cNvPr id="12" name="Rectangle 11">
            <a:extLst>
              <a:ext uri="{FF2B5EF4-FFF2-40B4-BE49-F238E27FC236}">
                <a16:creationId xmlns:a16="http://schemas.microsoft.com/office/drawing/2014/main" id="{C3E61F6E-9429-E149-BED5-864FC1DB5335}"/>
              </a:ext>
            </a:extLst>
          </p:cNvPr>
          <p:cNvSpPr/>
          <p:nvPr/>
        </p:nvSpPr>
        <p:spPr>
          <a:xfrm>
            <a:off x="6182360" y="1520042"/>
            <a:ext cx="2367280" cy="1287166"/>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667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829544" cy="841338"/>
          </a:xfrm>
        </p:spPr>
        <p:txBody>
          <a:bodyPr>
            <a:noAutofit/>
          </a:bodyPr>
          <a:lstStyle/>
          <a:p>
            <a:r>
              <a:rPr lang="en-US" sz="6000" dirty="0"/>
              <a:t>EZRA’S LETDOWN</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Sent to the </a:t>
            </a:r>
            <a:r>
              <a:rPr lang="en-US" sz="3600" b="1" u="sng" dirty="0">
                <a:solidFill>
                  <a:schemeClr val="accent4"/>
                </a:solidFill>
              </a:rPr>
              <a:t>TEACH</a:t>
            </a:r>
            <a:r>
              <a:rPr lang="en-US" sz="3600" dirty="0"/>
              <a:t> the law, but is </a:t>
            </a:r>
            <a:r>
              <a:rPr lang="en-US" sz="3600" b="1" u="sng" dirty="0">
                <a:solidFill>
                  <a:schemeClr val="accent4"/>
                </a:solidFill>
              </a:rPr>
              <a:t>APPALLED</a:t>
            </a:r>
            <a:r>
              <a:rPr lang="en-US" sz="3600" dirty="0"/>
              <a:t> by the </a:t>
            </a:r>
            <a:r>
              <a:rPr lang="en-US" sz="3600" b="1" u="sng" dirty="0">
                <a:solidFill>
                  <a:schemeClr val="accent4"/>
                </a:solidFill>
              </a:rPr>
              <a:t>INIQUITY</a:t>
            </a:r>
            <a:r>
              <a:rPr lang="en-US" sz="3600" dirty="0"/>
              <a:t> of the people</a:t>
            </a:r>
            <a:endParaRPr lang="en-US" sz="3600" u="sng" dirty="0"/>
          </a:p>
        </p:txBody>
      </p:sp>
    </p:spTree>
    <p:extLst>
      <p:ext uri="{BB962C8B-B14F-4D97-AF65-F5344CB8AC3E}">
        <p14:creationId xmlns:p14="http://schemas.microsoft.com/office/powerpoint/2010/main" val="3207009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831850" y="1259795"/>
            <a:ext cx="10515600" cy="2852737"/>
          </a:xfrm>
        </p:spPr>
        <p:txBody>
          <a:bodyPr/>
          <a:lstStyle/>
          <a:p>
            <a:r>
              <a:rPr lang="en-US" dirty="0">
                <a:solidFill>
                  <a:schemeClr val="accent4"/>
                </a:solidFill>
              </a:rPr>
              <a:t>INTRODUCTION:</a:t>
            </a:r>
            <a:br>
              <a:rPr lang="en-US" dirty="0">
                <a:solidFill>
                  <a:schemeClr val="accent4"/>
                </a:solidFill>
              </a:rPr>
            </a:br>
            <a:r>
              <a:rPr lang="en-US" dirty="0">
                <a:solidFill>
                  <a:schemeClr val="accent4"/>
                </a:solidFill>
              </a:rPr>
              <a:t>WHERE WE’VE BEEN</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type="body" idx="1"/>
          </p:nvPr>
        </p:nvSpPr>
        <p:spPr>
          <a:xfrm>
            <a:off x="831850" y="4139520"/>
            <a:ext cx="10515600" cy="1500187"/>
          </a:xfrm>
        </p:spPr>
        <p:txBody>
          <a:bodyPr>
            <a:normAutofit/>
          </a:bodyPr>
          <a:lstStyle/>
          <a:p>
            <a:pPr marL="0" indent="0">
              <a:buNone/>
            </a:pPr>
            <a:r>
              <a:rPr lang="en-US" sz="4400" baseline="30000" dirty="0"/>
              <a:t>NEHEMIAH 9 RECAP</a:t>
            </a:r>
            <a:endParaRPr lang="en-US" sz="4400" dirty="0"/>
          </a:p>
        </p:txBody>
      </p:sp>
    </p:spTree>
    <p:extLst>
      <p:ext uri="{BB962C8B-B14F-4D97-AF65-F5344CB8AC3E}">
        <p14:creationId xmlns:p14="http://schemas.microsoft.com/office/powerpoint/2010/main" val="526601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872836"/>
            <a:ext cx="10515600" cy="5314904"/>
          </a:xfrm>
        </p:spPr>
        <p:txBody>
          <a:bodyPr>
            <a:normAutofit lnSpcReduction="10000"/>
          </a:bodyPr>
          <a:lstStyle/>
          <a:p>
            <a:r>
              <a:rPr lang="en-CA" sz="3200" b="1" dirty="0"/>
              <a:t>9 </a:t>
            </a:r>
            <a:r>
              <a:rPr lang="en-CA" sz="3200" dirty="0"/>
              <a:t>After these things had been done, the officials approached me and said, “The people of Israel and the priests and the Levites have not separated themselves from the peoples of the lands with their abominations, from the Canaanites, the Hittites, the Perizzites, the Jebusites, the Ammonites, the Moabites, the Egyptians, and the Amorites. </a:t>
            </a:r>
            <a:r>
              <a:rPr lang="en-CA" sz="3200" b="1" baseline="30000" dirty="0"/>
              <a:t>2 </a:t>
            </a:r>
            <a:r>
              <a:rPr lang="en-CA" sz="3200" dirty="0"/>
              <a:t>For they have taken some of their daughters to be wives for themselves and for their sons, so that the holy race has mixed itself with the peoples of the lands</a:t>
            </a:r>
            <a:r>
              <a:rPr lang="en-CA" sz="3200" dirty="0">
                <a:latin typeface="Gibson" panose="02000000000000000000" pitchFamily="2" charset="77"/>
              </a:rPr>
              <a:t>. </a:t>
            </a:r>
            <a:r>
              <a:rPr lang="en-CA" sz="3200" dirty="0">
                <a:solidFill>
                  <a:srgbClr val="FFC000"/>
                </a:solidFill>
                <a:latin typeface="Gibson" panose="02000000000000000000" pitchFamily="2" charset="77"/>
              </a:rPr>
              <a:t>And in this faithlessness the hand of the officials and chief men has been foremost.”</a:t>
            </a:r>
            <a:br>
              <a:rPr lang="en-CA" sz="3600" dirty="0"/>
            </a:br>
            <a:endParaRPr lang="en-CA" sz="3600" dirty="0"/>
          </a:p>
          <a:p>
            <a:pPr algn="r">
              <a:lnSpc>
                <a:spcPct val="110000"/>
              </a:lnSpc>
            </a:pPr>
            <a:r>
              <a:rPr lang="en-CA" sz="3200" dirty="0"/>
              <a:t>Ezra 9:1-2</a:t>
            </a:r>
          </a:p>
        </p:txBody>
      </p:sp>
    </p:spTree>
    <p:extLst>
      <p:ext uri="{BB962C8B-B14F-4D97-AF65-F5344CB8AC3E}">
        <p14:creationId xmlns:p14="http://schemas.microsoft.com/office/powerpoint/2010/main" val="13547494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872836"/>
            <a:ext cx="10515600" cy="5314904"/>
          </a:xfrm>
        </p:spPr>
        <p:txBody>
          <a:bodyPr>
            <a:normAutofit/>
          </a:bodyPr>
          <a:lstStyle/>
          <a:p>
            <a:r>
              <a:rPr lang="en-CA" sz="3200" b="1" baseline="30000" dirty="0"/>
              <a:t>3 </a:t>
            </a:r>
            <a:r>
              <a:rPr lang="en-CA" sz="3200" dirty="0"/>
              <a:t>As soon as I heard this, </a:t>
            </a:r>
            <a:r>
              <a:rPr lang="en-CA" sz="3200" dirty="0">
                <a:solidFill>
                  <a:srgbClr val="FFC000"/>
                </a:solidFill>
                <a:latin typeface="Gibson" panose="02000000000000000000" pitchFamily="2" charset="77"/>
              </a:rPr>
              <a:t>I tore my garment </a:t>
            </a:r>
            <a:r>
              <a:rPr lang="en-CA" sz="3200" dirty="0"/>
              <a:t>and my cloak and </a:t>
            </a:r>
            <a:r>
              <a:rPr lang="en-CA" sz="3200" dirty="0">
                <a:solidFill>
                  <a:srgbClr val="FFC000"/>
                </a:solidFill>
                <a:latin typeface="Gibson" panose="02000000000000000000" pitchFamily="2" charset="77"/>
              </a:rPr>
              <a:t>pulled hair</a:t>
            </a:r>
            <a:r>
              <a:rPr lang="en-CA" sz="3200" dirty="0"/>
              <a:t> from my head and beard and </a:t>
            </a:r>
            <a:r>
              <a:rPr lang="en-CA" sz="3200" dirty="0">
                <a:solidFill>
                  <a:srgbClr val="FFC000"/>
                </a:solidFill>
                <a:latin typeface="Gibson" panose="02000000000000000000" pitchFamily="2" charset="77"/>
              </a:rPr>
              <a:t>sat appalled</a:t>
            </a:r>
            <a:r>
              <a:rPr lang="en-CA" sz="3200" dirty="0"/>
              <a:t>. </a:t>
            </a:r>
            <a:r>
              <a:rPr lang="en-CA" sz="3200" b="1" baseline="30000" dirty="0"/>
              <a:t>4 </a:t>
            </a:r>
            <a:r>
              <a:rPr lang="en-CA" sz="3200" dirty="0"/>
              <a:t>Then all who </a:t>
            </a:r>
            <a:r>
              <a:rPr lang="en-CA" sz="3200" dirty="0">
                <a:solidFill>
                  <a:srgbClr val="FFC000"/>
                </a:solidFill>
                <a:latin typeface="Gibson" panose="02000000000000000000" pitchFamily="2" charset="77"/>
              </a:rPr>
              <a:t>trembled</a:t>
            </a:r>
            <a:r>
              <a:rPr lang="en-CA" sz="3200" dirty="0"/>
              <a:t> at the words of the God of Israel, because of the faithlessness of the returned exiles, </a:t>
            </a:r>
            <a:r>
              <a:rPr lang="en-CA" sz="3200" dirty="0">
                <a:solidFill>
                  <a:srgbClr val="FFC000"/>
                </a:solidFill>
                <a:latin typeface="Gibson" panose="02000000000000000000" pitchFamily="2" charset="77"/>
              </a:rPr>
              <a:t>gathered</a:t>
            </a:r>
            <a:r>
              <a:rPr lang="en-CA" sz="3200" dirty="0"/>
              <a:t> </a:t>
            </a:r>
            <a:r>
              <a:rPr lang="en-CA" sz="3200" dirty="0">
                <a:solidFill>
                  <a:srgbClr val="FFC000"/>
                </a:solidFill>
                <a:latin typeface="Gibson" panose="02000000000000000000" pitchFamily="2" charset="77"/>
              </a:rPr>
              <a:t>around</a:t>
            </a:r>
            <a:r>
              <a:rPr lang="en-CA" sz="3200" dirty="0"/>
              <a:t> </a:t>
            </a:r>
            <a:r>
              <a:rPr lang="en-CA" sz="3200" dirty="0">
                <a:solidFill>
                  <a:srgbClr val="FFC000"/>
                </a:solidFill>
                <a:latin typeface="Gibson" panose="02000000000000000000" pitchFamily="2" charset="77"/>
              </a:rPr>
              <a:t>me</a:t>
            </a:r>
            <a:r>
              <a:rPr lang="en-CA" sz="3200" dirty="0"/>
              <a:t> while I sat appalled until the evening sacrifice.</a:t>
            </a:r>
          </a:p>
          <a:p>
            <a:pPr algn="r"/>
            <a:r>
              <a:rPr lang="en-CA" sz="3200" dirty="0"/>
              <a:t>Ezra 9:3-4</a:t>
            </a:r>
          </a:p>
          <a:p>
            <a:endParaRPr lang="en-CA" sz="3200" dirty="0"/>
          </a:p>
        </p:txBody>
      </p:sp>
    </p:spTree>
    <p:extLst>
      <p:ext uri="{BB962C8B-B14F-4D97-AF65-F5344CB8AC3E}">
        <p14:creationId xmlns:p14="http://schemas.microsoft.com/office/powerpoint/2010/main" val="27612078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86BA130-326C-124C-AE25-AC01AE3D67CB}"/>
              </a:ext>
            </a:extLst>
          </p:cNvPr>
          <p:cNvSpPr>
            <a:spLocks noGrp="1"/>
          </p:cNvSpPr>
          <p:nvPr>
            <p:ph sz="quarter" idx="13"/>
          </p:nvPr>
        </p:nvSpPr>
        <p:spPr>
          <a:xfrm>
            <a:off x="838200" y="872836"/>
            <a:ext cx="10515600" cy="5314904"/>
          </a:xfrm>
        </p:spPr>
        <p:txBody>
          <a:bodyPr>
            <a:normAutofit/>
          </a:bodyPr>
          <a:lstStyle/>
          <a:p>
            <a:r>
              <a:rPr lang="en-CA" sz="3200" b="1" baseline="30000" dirty="0"/>
              <a:t>5 </a:t>
            </a:r>
            <a:r>
              <a:rPr lang="en-CA" sz="3200" dirty="0"/>
              <a:t>And at the evening sacrifice I rose from my fasting, with my garment and my cloak torn, and fell upon my knees and spread out my hands to the Lord my God, </a:t>
            </a:r>
            <a:r>
              <a:rPr lang="en-CA" sz="3200" b="1" baseline="30000" dirty="0"/>
              <a:t>6 </a:t>
            </a:r>
            <a:r>
              <a:rPr lang="en-CA" sz="3200" dirty="0"/>
              <a:t>saying: </a:t>
            </a:r>
          </a:p>
          <a:p>
            <a:r>
              <a:rPr lang="en-CA" sz="3200" dirty="0"/>
              <a:t>“</a:t>
            </a:r>
            <a:r>
              <a:rPr lang="en-CA" sz="3200" dirty="0">
                <a:solidFill>
                  <a:srgbClr val="FFC000"/>
                </a:solidFill>
                <a:latin typeface="Gibson" panose="02000000000000000000" pitchFamily="2" charset="77"/>
              </a:rPr>
              <a:t>O my God, I am ashamed and blush to lift my face to you, my God, for our iniquities have risen higher than our heads, and our guilt has mounted up to the heavens. </a:t>
            </a:r>
            <a:r>
              <a:rPr lang="en-CA" sz="3200" b="1" baseline="30000" dirty="0"/>
              <a:t>7 </a:t>
            </a:r>
            <a:r>
              <a:rPr lang="en-CA" sz="3200" dirty="0"/>
              <a:t>From the days of our fathers to this day we have been in great guilt. And for our iniquities we, our kings, and our priests have been given into the hand of the kings of the lands, to the sword, to captivity, to plundering, and to utter shame, as it is today.</a:t>
            </a:r>
          </a:p>
          <a:p>
            <a:pPr algn="r"/>
            <a:r>
              <a:rPr lang="en-CA" sz="3200" dirty="0"/>
              <a:t>Ezra 9:5-7</a:t>
            </a:r>
          </a:p>
        </p:txBody>
      </p:sp>
    </p:spTree>
    <p:extLst>
      <p:ext uri="{BB962C8B-B14F-4D97-AF65-F5344CB8AC3E}">
        <p14:creationId xmlns:p14="http://schemas.microsoft.com/office/powerpoint/2010/main" val="2231205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829544" cy="841338"/>
          </a:xfrm>
        </p:spPr>
        <p:txBody>
          <a:bodyPr>
            <a:noAutofit/>
          </a:bodyPr>
          <a:lstStyle/>
          <a:p>
            <a:r>
              <a:rPr lang="en-US" sz="6000" dirty="0"/>
              <a:t>EZRA’S LETDOWN</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Sent to the </a:t>
            </a:r>
            <a:r>
              <a:rPr lang="en-US" sz="3600" b="1" u="sng" dirty="0">
                <a:solidFill>
                  <a:schemeClr val="accent4"/>
                </a:solidFill>
              </a:rPr>
              <a:t>TEACH</a:t>
            </a:r>
            <a:r>
              <a:rPr lang="en-US" sz="3600" dirty="0"/>
              <a:t> the law, but is </a:t>
            </a:r>
            <a:r>
              <a:rPr lang="en-US" sz="3600" b="1" u="sng" dirty="0">
                <a:solidFill>
                  <a:schemeClr val="accent4"/>
                </a:solidFill>
              </a:rPr>
              <a:t>APPALLED</a:t>
            </a:r>
            <a:r>
              <a:rPr lang="en-US" sz="3600" dirty="0"/>
              <a:t> by the </a:t>
            </a:r>
            <a:r>
              <a:rPr lang="en-US" sz="3600" b="1" u="sng" dirty="0">
                <a:solidFill>
                  <a:schemeClr val="accent4"/>
                </a:solidFill>
              </a:rPr>
              <a:t>INIQUITY</a:t>
            </a:r>
            <a:r>
              <a:rPr lang="en-US" sz="3600" dirty="0"/>
              <a:t> of the people</a:t>
            </a:r>
            <a:endParaRPr lang="en-US" sz="3600" u="sng" dirty="0"/>
          </a:p>
        </p:txBody>
      </p:sp>
    </p:spTree>
    <p:extLst>
      <p:ext uri="{BB962C8B-B14F-4D97-AF65-F5344CB8AC3E}">
        <p14:creationId xmlns:p14="http://schemas.microsoft.com/office/powerpoint/2010/main" val="3849859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effectLst>
            <a:outerShdw blurRad="50800" dist="38100" dir="2700000" algn="tl" rotWithShape="0">
              <a:prstClr val="black">
                <a:alpha val="40000"/>
              </a:prstClr>
            </a:outerShdw>
          </a:effectLst>
        </p:spPr>
        <p:txBody>
          <a:bodyPr>
            <a:noAutofit/>
          </a:bodyPr>
          <a:lstStyle/>
          <a:p>
            <a:pPr algn="l"/>
            <a:r>
              <a:rPr lang="en-CA" sz="5400" dirty="0">
                <a:solidFill>
                  <a:schemeClr val="accent4"/>
                </a:solidFill>
                <a:ea typeface="Open Sans Extrabold" panose="020B0906030804020204" pitchFamily="34" charset="0"/>
                <a:cs typeface="Open Sans Extrabold" panose="020B0906030804020204" pitchFamily="34" charset="0"/>
              </a:rPr>
              <a:t>3</a:t>
            </a:r>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 DASHED HOPES</a:t>
            </a:r>
          </a:p>
        </p:txBody>
      </p:sp>
      <p:pic>
        <p:nvPicPr>
          <p:cNvPr id="7" name="Picture 6">
            <a:extLst>
              <a:ext uri="{FF2B5EF4-FFF2-40B4-BE49-F238E27FC236}">
                <a16:creationId xmlns:a16="http://schemas.microsoft.com/office/drawing/2014/main" id="{1C668B2A-DF3C-F441-A5A1-9383A98C4FE9}"/>
              </a:ext>
            </a:extLst>
          </p:cNvPr>
          <p:cNvPicPr>
            <a:picLocks noChangeAspect="1"/>
          </p:cNvPicPr>
          <p:nvPr/>
        </p:nvPicPr>
        <p:blipFill rotWithShape="1">
          <a:blip r:embed="rId2">
            <a:extLst>
              <a:ext uri="{28A0092B-C50C-407E-A947-70E740481C1C}">
                <a14:useLocalDpi xmlns:a14="http://schemas.microsoft.com/office/drawing/2010/main" val="0"/>
              </a:ext>
            </a:extLst>
          </a:blip>
          <a:srcRect l="1853" t="26237" r="30631" b="25760"/>
          <a:stretch/>
        </p:blipFill>
        <p:spPr>
          <a:xfrm>
            <a:off x="294556" y="1520042"/>
            <a:ext cx="11602887" cy="5337958"/>
          </a:xfrm>
          <a:prstGeom prst="rect">
            <a:avLst/>
          </a:prstGeom>
        </p:spPr>
      </p:pic>
      <p:sp>
        <p:nvSpPr>
          <p:cNvPr id="12" name="Rectangle 11">
            <a:extLst>
              <a:ext uri="{FF2B5EF4-FFF2-40B4-BE49-F238E27FC236}">
                <a16:creationId xmlns:a16="http://schemas.microsoft.com/office/drawing/2014/main" id="{C3E61F6E-9429-E149-BED5-864FC1DB5335}"/>
              </a:ext>
            </a:extLst>
          </p:cNvPr>
          <p:cNvSpPr/>
          <p:nvPr/>
        </p:nvSpPr>
        <p:spPr>
          <a:xfrm>
            <a:off x="9258069" y="1510542"/>
            <a:ext cx="2367280" cy="1083029"/>
          </a:xfrm>
          <a:prstGeom prst="rect">
            <a:avLst/>
          </a:prstGeom>
          <a:noFill/>
          <a:ln w="76200">
            <a:solidFill>
              <a:srgbClr val="FFC000">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24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829544" cy="841338"/>
          </a:xfrm>
        </p:spPr>
        <p:txBody>
          <a:bodyPr>
            <a:noAutofit/>
          </a:bodyPr>
          <a:lstStyle/>
          <a:p>
            <a:r>
              <a:rPr lang="en-US" sz="6000" dirty="0"/>
              <a:t>NEHEMIAH’S LETDOWN</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Builds </a:t>
            </a:r>
            <a:r>
              <a:rPr lang="en-US" sz="3600" b="1" u="sng" dirty="0">
                <a:solidFill>
                  <a:schemeClr val="accent4"/>
                </a:solidFill>
              </a:rPr>
              <a:t>WALL</a:t>
            </a:r>
            <a:r>
              <a:rPr lang="en-US" sz="3600" dirty="0"/>
              <a:t> and brings </a:t>
            </a:r>
            <a:r>
              <a:rPr lang="en-US" sz="3600" b="1" u="sng" dirty="0">
                <a:solidFill>
                  <a:schemeClr val="accent4"/>
                </a:solidFill>
              </a:rPr>
              <a:t>RENEWAL</a:t>
            </a:r>
            <a:r>
              <a:rPr lang="en-US" sz="3600" dirty="0"/>
              <a:t>, but it doesn’t </a:t>
            </a:r>
            <a:r>
              <a:rPr lang="en-US" sz="3600" b="1" u="sng" dirty="0">
                <a:solidFill>
                  <a:schemeClr val="accent4"/>
                </a:solidFill>
              </a:rPr>
              <a:t>LAST</a:t>
            </a:r>
          </a:p>
        </p:txBody>
      </p:sp>
    </p:spTree>
    <p:extLst>
      <p:ext uri="{BB962C8B-B14F-4D97-AF65-F5344CB8AC3E}">
        <p14:creationId xmlns:p14="http://schemas.microsoft.com/office/powerpoint/2010/main" val="5879138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846CD5B-7D2F-0744-8D4A-54CAE297C30E}"/>
              </a:ext>
            </a:extLst>
          </p:cNvPr>
          <p:cNvSpPr>
            <a:spLocks noGrp="1"/>
          </p:cNvSpPr>
          <p:nvPr>
            <p:ph idx="1"/>
          </p:nvPr>
        </p:nvSpPr>
        <p:spPr>
          <a:xfrm>
            <a:off x="838200" y="1666702"/>
            <a:ext cx="10515600" cy="4779818"/>
          </a:xfrm>
        </p:spPr>
        <p:txBody>
          <a:bodyPr>
            <a:normAutofit/>
          </a:bodyPr>
          <a:lstStyle/>
          <a:p>
            <a:pPr marL="0" indent="0">
              <a:buNone/>
            </a:pPr>
            <a:r>
              <a:rPr lang="en-CA" sz="3500" b="1" dirty="0">
                <a:solidFill>
                  <a:schemeClr val="accent4"/>
                </a:solidFill>
                <a:latin typeface="Gibson Light" panose="02000000000000000000" pitchFamily="50" charset="0"/>
              </a:rPr>
              <a:t>DISCUSS IN GROUPS:</a:t>
            </a:r>
          </a:p>
          <a:p>
            <a:pPr marL="514350" indent="-514350">
              <a:buFont typeface="+mj-lt"/>
              <a:buAutoNum type="alphaUcPeriod"/>
            </a:pPr>
            <a:r>
              <a:rPr lang="en-CA" sz="3000" b="1" dirty="0">
                <a:solidFill>
                  <a:schemeClr val="accent4"/>
                </a:solidFill>
                <a:latin typeface="Gibson Light" panose="02000000000000000000" pitchFamily="50" charset="0"/>
              </a:rPr>
              <a:t>Read Nehemiah 9:32-37.</a:t>
            </a:r>
            <a:br>
              <a:rPr lang="en-CA" sz="3000" dirty="0"/>
            </a:br>
            <a:r>
              <a:rPr lang="en-CA" sz="3000" dirty="0"/>
              <a:t>In what ways do you see the people rightly acknowledging and confessing their sin? Why is that important?</a:t>
            </a:r>
          </a:p>
          <a:p>
            <a:pPr marL="514350" indent="-514350">
              <a:buFont typeface="+mj-lt"/>
              <a:buAutoNum type="alphaUcPeriod"/>
            </a:pPr>
            <a:endParaRPr lang="en-CA" sz="3000" dirty="0"/>
          </a:p>
          <a:p>
            <a:pPr marL="514350" indent="-514350">
              <a:buFont typeface="+mj-lt"/>
              <a:buAutoNum type="alphaUcPeriod"/>
            </a:pPr>
            <a:r>
              <a:rPr lang="en-CA" sz="3000" b="1" dirty="0">
                <a:solidFill>
                  <a:schemeClr val="accent4"/>
                </a:solidFill>
                <a:latin typeface="Gibson Light" panose="02000000000000000000" pitchFamily="50" charset="0"/>
              </a:rPr>
              <a:t>Read Nehemiah 9:38.</a:t>
            </a:r>
            <a:br>
              <a:rPr lang="en-CA" sz="3000" dirty="0"/>
            </a:br>
            <a:r>
              <a:rPr lang="en-CA" sz="3000" dirty="0"/>
              <a:t>In this verse, how did they respond to their conviction over sin? Do you think this will work?</a:t>
            </a:r>
            <a:br>
              <a:rPr lang="en-CA" dirty="0"/>
            </a:br>
            <a:endParaRPr lang="en-US" dirty="0"/>
          </a:p>
        </p:txBody>
      </p:sp>
      <p:sp>
        <p:nvSpPr>
          <p:cNvPr id="6" name="Title 1">
            <a:extLst>
              <a:ext uri="{FF2B5EF4-FFF2-40B4-BE49-F238E27FC236}">
                <a16:creationId xmlns:a16="http://schemas.microsoft.com/office/drawing/2014/main" id="{10EE4221-1F63-3A43-9A4E-BD8674516AE1}"/>
              </a:ext>
            </a:extLst>
          </p:cNvPr>
          <p:cNvSpPr>
            <a:spLocks noGrp="1"/>
          </p:cNvSpPr>
          <p:nvPr>
            <p:ph type="title"/>
          </p:nvPr>
        </p:nvSpPr>
        <p:spPr>
          <a:xfrm>
            <a:off x="838200" y="411480"/>
            <a:ext cx="10829544" cy="841338"/>
          </a:xfrm>
        </p:spPr>
        <p:txBody>
          <a:bodyPr>
            <a:noAutofit/>
          </a:bodyPr>
          <a:lstStyle/>
          <a:p>
            <a:r>
              <a:rPr lang="en-US" sz="6000" dirty="0"/>
              <a:t>NEHEMIAH’S LETDOWN</a:t>
            </a:r>
          </a:p>
        </p:txBody>
      </p:sp>
    </p:spTree>
    <p:extLst>
      <p:ext uri="{BB962C8B-B14F-4D97-AF65-F5344CB8AC3E}">
        <p14:creationId xmlns:p14="http://schemas.microsoft.com/office/powerpoint/2010/main" val="424882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3508-66BC-9149-93E1-C08A4E97B16B}"/>
              </a:ext>
            </a:extLst>
          </p:cNvPr>
          <p:cNvSpPr>
            <a:spLocks noGrp="1"/>
          </p:cNvSpPr>
          <p:nvPr>
            <p:ph type="title"/>
          </p:nvPr>
        </p:nvSpPr>
        <p:spPr>
          <a:xfrm>
            <a:off x="838200" y="860462"/>
            <a:ext cx="10829544" cy="841338"/>
          </a:xfrm>
        </p:spPr>
        <p:txBody>
          <a:bodyPr>
            <a:noAutofit/>
          </a:bodyPr>
          <a:lstStyle/>
          <a:p>
            <a:r>
              <a:rPr lang="en-US" sz="6000" dirty="0"/>
              <a:t>NEHEMIAH’S LETDOWN</a:t>
            </a:r>
          </a:p>
        </p:txBody>
      </p:sp>
      <p:sp>
        <p:nvSpPr>
          <p:cNvPr id="4" name="Content Placeholder 3">
            <a:extLst>
              <a:ext uri="{FF2B5EF4-FFF2-40B4-BE49-F238E27FC236}">
                <a16:creationId xmlns:a16="http://schemas.microsoft.com/office/drawing/2014/main" id="{0EB3C18B-8FB0-764D-AB52-1019DDF650A2}"/>
              </a:ext>
            </a:extLst>
          </p:cNvPr>
          <p:cNvSpPr>
            <a:spLocks noGrp="1"/>
          </p:cNvSpPr>
          <p:nvPr>
            <p:ph sz="quarter" idx="4294967295"/>
          </p:nvPr>
        </p:nvSpPr>
        <p:spPr>
          <a:xfrm>
            <a:off x="838200" y="1832414"/>
            <a:ext cx="10515600" cy="1672786"/>
          </a:xfrm>
        </p:spPr>
        <p:txBody>
          <a:bodyPr>
            <a:normAutofit/>
          </a:bodyPr>
          <a:lstStyle/>
          <a:p>
            <a:pPr marL="0" indent="0">
              <a:lnSpc>
                <a:spcPct val="120000"/>
              </a:lnSpc>
              <a:buNone/>
            </a:pPr>
            <a:r>
              <a:rPr lang="en-US" sz="3600" dirty="0"/>
              <a:t>Builds </a:t>
            </a:r>
            <a:r>
              <a:rPr lang="en-US" sz="3600" b="1" u="sng" dirty="0">
                <a:solidFill>
                  <a:schemeClr val="accent4"/>
                </a:solidFill>
              </a:rPr>
              <a:t>WALL</a:t>
            </a:r>
            <a:r>
              <a:rPr lang="en-US" sz="3600" dirty="0"/>
              <a:t> and brings </a:t>
            </a:r>
            <a:r>
              <a:rPr lang="en-US" sz="3600" b="1" u="sng" dirty="0">
                <a:solidFill>
                  <a:schemeClr val="accent4"/>
                </a:solidFill>
              </a:rPr>
              <a:t>RENEWAL</a:t>
            </a:r>
            <a:r>
              <a:rPr lang="en-US" sz="3600" dirty="0"/>
              <a:t>, but it doesn’t </a:t>
            </a:r>
            <a:r>
              <a:rPr lang="en-US" sz="3600" b="1" u="sng" dirty="0">
                <a:solidFill>
                  <a:schemeClr val="accent4"/>
                </a:solidFill>
              </a:rPr>
              <a:t>LAST</a:t>
            </a:r>
          </a:p>
        </p:txBody>
      </p:sp>
      <p:sp>
        <p:nvSpPr>
          <p:cNvPr id="6" name="Title 1">
            <a:extLst>
              <a:ext uri="{FF2B5EF4-FFF2-40B4-BE49-F238E27FC236}">
                <a16:creationId xmlns:a16="http://schemas.microsoft.com/office/drawing/2014/main" id="{C4F0E8A8-A83F-1545-B15E-BEE0D379A070}"/>
              </a:ext>
            </a:extLst>
          </p:cNvPr>
          <p:cNvSpPr txBox="1">
            <a:spLocks/>
          </p:cNvSpPr>
          <p:nvPr/>
        </p:nvSpPr>
        <p:spPr>
          <a:xfrm>
            <a:off x="4018441" y="5212153"/>
            <a:ext cx="3860799" cy="64309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300">
                <a:solidFill>
                  <a:schemeClr val="bg1"/>
                </a:solidFill>
                <a:latin typeface="Gibson" panose="02000000000000000000" pitchFamily="2" charset="77"/>
                <a:ea typeface="+mj-ea"/>
                <a:cs typeface="+mj-cs"/>
              </a:defRPr>
            </a:lvl1pPr>
          </a:lstStyle>
          <a:p>
            <a:pPr algn="ctr"/>
            <a:r>
              <a:rPr lang="en-CA" sz="54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VIDEO</a:t>
            </a:r>
            <a:br>
              <a:rPr lang="en-CA" sz="28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br>
            <a:r>
              <a:rPr lang="en-CA" sz="2800" dirty="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rPr>
              <a:t>Ezra-Nehemiah</a:t>
            </a:r>
            <a:endParaRPr lang="en-CA" sz="28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descr="A close up of a logo&#10;&#10;Description automatically generated">
            <a:hlinkClick r:id="rId2"/>
            <a:extLst>
              <a:ext uri="{FF2B5EF4-FFF2-40B4-BE49-F238E27FC236}">
                <a16:creationId xmlns:a16="http://schemas.microsoft.com/office/drawing/2014/main" id="{D4C8E921-D6DE-2142-8B40-E4C852E818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651" y="3113238"/>
            <a:ext cx="1718380" cy="1477806"/>
          </a:xfrm>
          <a:prstGeom prst="rect">
            <a:avLst/>
          </a:prstGeom>
        </p:spPr>
      </p:pic>
    </p:spTree>
    <p:extLst>
      <p:ext uri="{BB962C8B-B14F-4D97-AF65-F5344CB8AC3E}">
        <p14:creationId xmlns:p14="http://schemas.microsoft.com/office/powerpoint/2010/main" val="1241328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0EE4221-1F63-3A43-9A4E-BD8674516AE1}"/>
              </a:ext>
            </a:extLst>
          </p:cNvPr>
          <p:cNvSpPr>
            <a:spLocks noGrp="1"/>
          </p:cNvSpPr>
          <p:nvPr>
            <p:ph type="title"/>
          </p:nvPr>
        </p:nvSpPr>
        <p:spPr>
          <a:xfrm>
            <a:off x="838200" y="411480"/>
            <a:ext cx="10829544" cy="841338"/>
          </a:xfrm>
        </p:spPr>
        <p:txBody>
          <a:bodyPr>
            <a:noAutofit/>
          </a:bodyPr>
          <a:lstStyle/>
          <a:p>
            <a:r>
              <a:rPr lang="en-US" sz="6000" dirty="0"/>
              <a:t>NEHEMIAH’S LETDOWN</a:t>
            </a:r>
          </a:p>
        </p:txBody>
      </p:sp>
      <p:pic>
        <p:nvPicPr>
          <p:cNvPr id="7" name="Picture 6">
            <a:extLst>
              <a:ext uri="{FF2B5EF4-FFF2-40B4-BE49-F238E27FC236}">
                <a16:creationId xmlns:a16="http://schemas.microsoft.com/office/drawing/2014/main" id="{04BBE108-BC46-D348-B51F-1A62685F874B}"/>
              </a:ext>
            </a:extLst>
          </p:cNvPr>
          <p:cNvPicPr>
            <a:picLocks noChangeAspect="1"/>
          </p:cNvPicPr>
          <p:nvPr/>
        </p:nvPicPr>
        <p:blipFill rotWithShape="1">
          <a:blip r:embed="rId2">
            <a:extLst>
              <a:ext uri="{28A0092B-C50C-407E-A947-70E740481C1C}">
                <a14:useLocalDpi xmlns:a14="http://schemas.microsoft.com/office/drawing/2010/main" val="0"/>
              </a:ext>
            </a:extLst>
          </a:blip>
          <a:srcRect l="69371" t="51845" r="901" b="24630"/>
          <a:stretch/>
        </p:blipFill>
        <p:spPr>
          <a:xfrm>
            <a:off x="1030778" y="1463040"/>
            <a:ext cx="10130444" cy="5187141"/>
          </a:xfrm>
          <a:prstGeom prst="rect">
            <a:avLst/>
          </a:prstGeom>
        </p:spPr>
      </p:pic>
    </p:spTree>
    <p:extLst>
      <p:ext uri="{BB962C8B-B14F-4D97-AF65-F5344CB8AC3E}">
        <p14:creationId xmlns:p14="http://schemas.microsoft.com/office/powerpoint/2010/main" val="198436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667521" y="482245"/>
            <a:ext cx="10588486" cy="903857"/>
          </a:xfrm>
          <a:effectLst>
            <a:outerShdw blurRad="50800" dist="38100" dir="2700000" algn="tl" rotWithShape="0">
              <a:prstClr val="black">
                <a:alpha val="40000"/>
              </a:prstClr>
            </a:outerShdw>
          </a:effectLst>
        </p:spPr>
        <p:txBody>
          <a:bodyPr>
            <a:noAutofit/>
          </a:bodyPr>
          <a:lstStyle/>
          <a:p>
            <a:pPr algn="l"/>
            <a:r>
              <a:rPr lang="en-CA"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TONIGHT’S OUTLINE</a:t>
            </a:r>
          </a:p>
        </p:txBody>
      </p:sp>
      <p:sp>
        <p:nvSpPr>
          <p:cNvPr id="3" name="Subtitle 2">
            <a:extLst>
              <a:ext uri="{FF2B5EF4-FFF2-40B4-BE49-F238E27FC236}">
                <a16:creationId xmlns:a16="http://schemas.microsoft.com/office/drawing/2014/main" id="{39B37E27-FBA3-4F65-8DAF-A9A040EFA406}"/>
              </a:ext>
            </a:extLst>
          </p:cNvPr>
          <p:cNvSpPr>
            <a:spLocks noGrp="1"/>
          </p:cNvSpPr>
          <p:nvPr>
            <p:ph type="subTitle" idx="1"/>
          </p:nvPr>
        </p:nvSpPr>
        <p:spPr>
          <a:xfrm>
            <a:off x="569047" y="1467196"/>
            <a:ext cx="10860715" cy="5203660"/>
          </a:xfrm>
          <a:effectLst>
            <a:outerShdw blurRad="50800" dist="38100" dir="2700000" algn="tl" rotWithShape="0">
              <a:prstClr val="black">
                <a:alpha val="40000"/>
              </a:prstClr>
            </a:outerShdw>
          </a:effectLst>
        </p:spPr>
        <p:txBody>
          <a:bodyPr>
            <a:noAutofit/>
          </a:bodyPr>
          <a:lstStyle/>
          <a:p>
            <a:pPr algn="l"/>
            <a:r>
              <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rPr>
              <a:t>The Writings and the Prophets is a story of:</a:t>
            </a:r>
          </a:p>
          <a:p>
            <a:pPr algn="l"/>
            <a:endParaRPr lang="en-CA" sz="3200" b="1" dirty="0">
              <a:solidFill>
                <a:schemeClr val="bg1"/>
              </a:solidFill>
              <a:latin typeface="Gibson SemiBold" panose="02000000000000000000" pitchFamily="2" charset="77"/>
              <a:ea typeface="Open Sans" panose="020B0606030504020204" pitchFamily="34" charset="0"/>
              <a:cs typeface="Open Sans" panose="020B0606030504020204" pitchFamily="34" charset="0"/>
            </a:endParaRPr>
          </a:p>
          <a:p>
            <a:pPr marL="514350" indent="-514350" algn="l">
              <a:buFont typeface="+mj-lt"/>
              <a:buAutoNum type="arabicPeriod"/>
            </a:pPr>
            <a:r>
              <a:rPr lang="en-CA" sz="4000" b="1" dirty="0">
                <a:solidFill>
                  <a:schemeClr val="bg1"/>
                </a:solidFill>
                <a:latin typeface="Gibson Light" panose="02000000000000000000" pitchFamily="50" charset="0"/>
                <a:ea typeface="Open Sans" panose="020B0606030504020204" pitchFamily="34" charset="0"/>
                <a:cs typeface="Open Sans" panose="020B0606030504020204" pitchFamily="34" charset="0"/>
              </a:rPr>
              <a:t>A Declining Nation</a:t>
            </a:r>
          </a:p>
          <a:p>
            <a:pPr marL="514350" indent="-514350" algn="l">
              <a:buFont typeface="+mj-lt"/>
              <a:buAutoNum type="arabicPeriod"/>
            </a:pPr>
            <a:r>
              <a:rPr lang="en-CA" sz="4000" b="1" dirty="0">
                <a:latin typeface="Gibson Light" panose="02000000000000000000" pitchFamily="50" charset="0"/>
                <a:ea typeface="Open Sans" panose="020B0606030504020204" pitchFamily="34" charset="0"/>
                <a:cs typeface="Open Sans" panose="020B0606030504020204" pitchFamily="34" charset="0"/>
              </a:rPr>
              <a:t>Escalating Prophecies</a:t>
            </a:r>
          </a:p>
          <a:p>
            <a:pPr marL="514350" indent="-514350" algn="l">
              <a:buFont typeface="+mj-lt"/>
              <a:buAutoNum type="arabicPeriod"/>
            </a:pPr>
            <a:r>
              <a:rPr lang="en-CA" sz="4000" b="1" dirty="0">
                <a:solidFill>
                  <a:srgbClr val="FFC000"/>
                </a:solidFill>
                <a:latin typeface="Gibson Light" panose="02000000000000000000" pitchFamily="50" charset="0"/>
                <a:ea typeface="Open Sans" panose="020B0606030504020204" pitchFamily="34" charset="0"/>
                <a:cs typeface="Open Sans" panose="020B0606030504020204" pitchFamily="34" charset="0"/>
              </a:rPr>
              <a:t>Dashed Hopes</a:t>
            </a:r>
          </a:p>
        </p:txBody>
      </p:sp>
    </p:spTree>
    <p:extLst>
      <p:ext uri="{BB962C8B-B14F-4D97-AF65-F5344CB8AC3E}">
        <p14:creationId xmlns:p14="http://schemas.microsoft.com/office/powerpoint/2010/main" val="82378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216579"/>
            <a:ext cx="10515600" cy="716542"/>
          </a:xfrm>
        </p:spPr>
        <p:txBody>
          <a:bodyPr>
            <a:normAutofit fontScale="90000"/>
          </a:bodyPr>
          <a:lstStyle/>
          <a:p>
            <a:r>
              <a:rPr lang="en-US" dirty="0">
                <a:solidFill>
                  <a:schemeClr val="accent4"/>
                </a:solidFill>
              </a:rPr>
              <a:t>GOD FREES ISRAELITES FROM EGYPT</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7213600" y="1114429"/>
            <a:ext cx="4746171" cy="4961480"/>
          </a:xfrm>
        </p:spPr>
        <p:txBody>
          <a:bodyPr>
            <a:noAutofit/>
          </a:bodyPr>
          <a:lstStyle/>
          <a:p>
            <a:pPr marL="0" indent="0">
              <a:buNone/>
            </a:pPr>
            <a:r>
              <a:rPr lang="en-CA" b="1" baseline="30000" dirty="0"/>
              <a:t>9 </a:t>
            </a:r>
            <a:r>
              <a:rPr lang="en-CA" dirty="0"/>
              <a:t>“And </a:t>
            </a:r>
            <a:r>
              <a:rPr lang="en-CA" dirty="0">
                <a:solidFill>
                  <a:srgbClr val="FFC000"/>
                </a:solidFill>
              </a:rPr>
              <a:t>you saw </a:t>
            </a:r>
            <a:r>
              <a:rPr lang="en-CA" dirty="0"/>
              <a:t>the affliction of our fathers in Egypt and </a:t>
            </a:r>
            <a:r>
              <a:rPr lang="en-CA" dirty="0">
                <a:solidFill>
                  <a:srgbClr val="FFC000"/>
                </a:solidFill>
              </a:rPr>
              <a:t>heard</a:t>
            </a:r>
            <a:r>
              <a:rPr lang="en-CA" dirty="0"/>
              <a:t> their cry at the Red Sea, </a:t>
            </a:r>
            <a:r>
              <a:rPr lang="en-CA" b="1" baseline="30000" dirty="0"/>
              <a:t>10 </a:t>
            </a:r>
            <a:r>
              <a:rPr lang="en-CA" dirty="0"/>
              <a:t>and performed signs and wonders against Pharaoh and all his servants and all the people of his land, for </a:t>
            </a:r>
            <a:r>
              <a:rPr lang="en-CA" dirty="0">
                <a:solidFill>
                  <a:srgbClr val="FFC000"/>
                </a:solidFill>
              </a:rPr>
              <a:t>you knew</a:t>
            </a:r>
            <a:r>
              <a:rPr lang="en-CA" dirty="0"/>
              <a:t> that they acted arrogantly against our fathers. And you made a name for yourself, as it is to this day.</a:t>
            </a:r>
            <a:endParaRPr lang="en-US" dirty="0"/>
          </a:p>
          <a:p>
            <a:pPr marL="0" indent="0" algn="r">
              <a:buNone/>
            </a:pPr>
            <a:r>
              <a:rPr lang="en-US" dirty="0"/>
              <a:t>Nehemiah 9:9-10</a:t>
            </a:r>
          </a:p>
        </p:txBody>
      </p:sp>
      <p:pic>
        <p:nvPicPr>
          <p:cNvPr id="6" name="Content Placeholder 5">
            <a:extLst>
              <a:ext uri="{FF2B5EF4-FFF2-40B4-BE49-F238E27FC236}">
                <a16:creationId xmlns:a16="http://schemas.microsoft.com/office/drawing/2014/main" id="{488E36B3-E613-D64A-8F32-6AE9A0F46E63}"/>
              </a:ext>
            </a:extLst>
          </p:cNvPr>
          <p:cNvPicPr>
            <a:picLocks noGrp="1" noChangeAspect="1"/>
          </p:cNvPicPr>
          <p:nvPr>
            <p:ph sz="half" idx="1"/>
          </p:nvPr>
        </p:nvPicPr>
        <p:blipFill>
          <a:blip r:embed="rId2"/>
          <a:stretch>
            <a:fillRect/>
          </a:stretch>
        </p:blipFill>
        <p:spPr>
          <a:xfrm>
            <a:off x="232229" y="1114429"/>
            <a:ext cx="6787790" cy="5164131"/>
          </a:xfrm>
          <a:prstGeom prst="rect">
            <a:avLst/>
          </a:prstGeom>
        </p:spPr>
      </p:pic>
      <p:sp>
        <p:nvSpPr>
          <p:cNvPr id="3" name="TextBox 2">
            <a:extLst>
              <a:ext uri="{FF2B5EF4-FFF2-40B4-BE49-F238E27FC236}">
                <a16:creationId xmlns:a16="http://schemas.microsoft.com/office/drawing/2014/main" id="{E9318114-77DB-B142-B31C-41DEA49A1CAF}"/>
              </a:ext>
            </a:extLst>
          </p:cNvPr>
          <p:cNvSpPr txBox="1"/>
          <p:nvPr/>
        </p:nvSpPr>
        <p:spPr>
          <a:xfrm>
            <a:off x="0" y="6456755"/>
            <a:ext cx="8379229" cy="369332"/>
          </a:xfrm>
          <a:prstGeom prst="rect">
            <a:avLst/>
          </a:prstGeom>
          <a:noFill/>
        </p:spPr>
        <p:txBody>
          <a:bodyPr wrap="square" rtlCol="0">
            <a:spAutoFit/>
          </a:bodyPr>
          <a:lstStyle/>
          <a:p>
            <a:r>
              <a:rPr lang="en-US" dirty="0">
                <a:solidFill>
                  <a:schemeClr val="bg1"/>
                </a:solidFill>
              </a:rPr>
              <a:t>*Every “comic” graphic was taken from READ SCRIPTURE by The Bible Project</a:t>
            </a:r>
          </a:p>
        </p:txBody>
      </p:sp>
    </p:spTree>
    <p:extLst>
      <p:ext uri="{BB962C8B-B14F-4D97-AF65-F5344CB8AC3E}">
        <p14:creationId xmlns:p14="http://schemas.microsoft.com/office/powerpoint/2010/main" val="18896248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xfrm>
            <a:off x="294556" y="365126"/>
            <a:ext cx="11059244"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DISAPPOINTING ENDING…</a:t>
            </a:r>
          </a:p>
        </p:txBody>
      </p:sp>
      <p:pic>
        <p:nvPicPr>
          <p:cNvPr id="7" name="Picture 6">
            <a:extLst>
              <a:ext uri="{FF2B5EF4-FFF2-40B4-BE49-F238E27FC236}">
                <a16:creationId xmlns:a16="http://schemas.microsoft.com/office/drawing/2014/main" id="{1C668B2A-DF3C-F441-A5A1-9383A98C4FE9}"/>
              </a:ext>
            </a:extLst>
          </p:cNvPr>
          <p:cNvPicPr>
            <a:picLocks noChangeAspect="1"/>
          </p:cNvPicPr>
          <p:nvPr/>
        </p:nvPicPr>
        <p:blipFill rotWithShape="1">
          <a:blip r:embed="rId2">
            <a:extLst>
              <a:ext uri="{28A0092B-C50C-407E-A947-70E740481C1C}">
                <a14:useLocalDpi xmlns:a14="http://schemas.microsoft.com/office/drawing/2010/main" val="0"/>
              </a:ext>
            </a:extLst>
          </a:blip>
          <a:srcRect l="64378" t="74240" r="2247" b="8342"/>
          <a:stretch/>
        </p:blipFill>
        <p:spPr>
          <a:xfrm>
            <a:off x="360217" y="1729048"/>
            <a:ext cx="11373095" cy="3840479"/>
          </a:xfrm>
          <a:prstGeom prst="rect">
            <a:avLst/>
          </a:prstGeom>
        </p:spPr>
      </p:pic>
    </p:spTree>
    <p:extLst>
      <p:ext uri="{BB962C8B-B14F-4D97-AF65-F5344CB8AC3E}">
        <p14:creationId xmlns:p14="http://schemas.microsoft.com/office/powerpoint/2010/main" val="365872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xfrm>
            <a:off x="294556" y="365126"/>
            <a:ext cx="11059244"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…BUT THE STORY ISN’T OVER</a:t>
            </a:r>
          </a:p>
        </p:txBody>
      </p:sp>
      <p:sp>
        <p:nvSpPr>
          <p:cNvPr id="4" name="Content Placeholder 2">
            <a:extLst>
              <a:ext uri="{FF2B5EF4-FFF2-40B4-BE49-F238E27FC236}">
                <a16:creationId xmlns:a16="http://schemas.microsoft.com/office/drawing/2014/main" id="{D5588D17-3278-A341-99BA-C94B00EB88D5}"/>
              </a:ext>
            </a:extLst>
          </p:cNvPr>
          <p:cNvSpPr txBox="1">
            <a:spLocks/>
          </p:cNvSpPr>
          <p:nvPr/>
        </p:nvSpPr>
        <p:spPr>
          <a:xfrm>
            <a:off x="838200" y="1546166"/>
            <a:ext cx="10515600" cy="46415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t>And you show that you are a letter from Christ delivered by us, written </a:t>
            </a:r>
            <a:r>
              <a:rPr lang="en-CA" sz="3600" dirty="0">
                <a:solidFill>
                  <a:srgbClr val="FFC000"/>
                </a:solidFill>
              </a:rPr>
              <a:t>not with ink </a:t>
            </a:r>
            <a:r>
              <a:rPr lang="en-CA" sz="3600" dirty="0"/>
              <a:t>but with the </a:t>
            </a:r>
            <a:r>
              <a:rPr lang="en-CA" sz="3600" u="sng" dirty="0"/>
              <a:t>Spirit of the living God</a:t>
            </a:r>
            <a:r>
              <a:rPr lang="en-CA" sz="3600" dirty="0"/>
              <a:t>, </a:t>
            </a:r>
            <a:r>
              <a:rPr lang="en-CA" sz="3600" dirty="0">
                <a:solidFill>
                  <a:srgbClr val="FFC000"/>
                </a:solidFill>
              </a:rPr>
              <a:t>not on tablets of stone </a:t>
            </a:r>
            <a:r>
              <a:rPr lang="en-CA" sz="3600" dirty="0"/>
              <a:t>but on </a:t>
            </a:r>
            <a:r>
              <a:rPr lang="en-CA" sz="3600" u="sng" dirty="0"/>
              <a:t>tablets of human hearts</a:t>
            </a:r>
            <a:r>
              <a:rPr lang="en-CA" sz="3600" dirty="0"/>
              <a:t>. </a:t>
            </a:r>
          </a:p>
          <a:p>
            <a:pPr marL="0" indent="0" algn="r">
              <a:buNone/>
            </a:pPr>
            <a:r>
              <a:rPr lang="en-CA" sz="3600" dirty="0"/>
              <a:t>2 Cor 3:3</a:t>
            </a:r>
            <a:endParaRPr lang="en-CA" sz="4000" dirty="0"/>
          </a:p>
        </p:txBody>
      </p:sp>
    </p:spTree>
    <p:extLst>
      <p:ext uri="{BB962C8B-B14F-4D97-AF65-F5344CB8AC3E}">
        <p14:creationId xmlns:p14="http://schemas.microsoft.com/office/powerpoint/2010/main" val="165615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xfrm>
            <a:off x="294556" y="365126"/>
            <a:ext cx="11059244"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GROUP PRAYER</a:t>
            </a:r>
          </a:p>
        </p:txBody>
      </p:sp>
      <p:sp>
        <p:nvSpPr>
          <p:cNvPr id="4" name="Content Placeholder 2">
            <a:extLst>
              <a:ext uri="{FF2B5EF4-FFF2-40B4-BE49-F238E27FC236}">
                <a16:creationId xmlns:a16="http://schemas.microsoft.com/office/drawing/2014/main" id="{D5588D17-3278-A341-99BA-C94B00EB88D5}"/>
              </a:ext>
            </a:extLst>
          </p:cNvPr>
          <p:cNvSpPr txBox="1">
            <a:spLocks/>
          </p:cNvSpPr>
          <p:nvPr/>
        </p:nvSpPr>
        <p:spPr>
          <a:xfrm>
            <a:off x="294556" y="1136504"/>
            <a:ext cx="6094615" cy="540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3200" baseline="30000" dirty="0"/>
              <a:t>26</a:t>
            </a:r>
            <a:r>
              <a:rPr lang="en-CA" sz="3200" dirty="0"/>
              <a:t> </a:t>
            </a:r>
            <a:r>
              <a:rPr lang="en-CA" sz="3200" i="1" u="sng" dirty="0"/>
              <a:t>And I will give you a new heart, and a new spirit I will put within you. And I will remove the heart of stone from your flesh and give you a heart of flesh. </a:t>
            </a:r>
            <a:r>
              <a:rPr lang="en-CA" sz="3200" baseline="30000" dirty="0"/>
              <a:t>27</a:t>
            </a:r>
            <a:r>
              <a:rPr lang="en-CA" sz="3200" dirty="0"/>
              <a:t> And I will put my Spirit within you, and cause you to walk in my statutes and be careful to obey my rules. </a:t>
            </a:r>
          </a:p>
          <a:p>
            <a:pPr marL="0" indent="0" algn="r">
              <a:lnSpc>
                <a:spcPct val="110000"/>
              </a:lnSpc>
              <a:buNone/>
            </a:pPr>
            <a:r>
              <a:rPr lang="en-CA" sz="3200" dirty="0"/>
              <a:t>Ezekiel 36:25-28</a:t>
            </a:r>
          </a:p>
        </p:txBody>
      </p:sp>
      <p:sp>
        <p:nvSpPr>
          <p:cNvPr id="5" name="Content Placeholder 2">
            <a:extLst>
              <a:ext uri="{FF2B5EF4-FFF2-40B4-BE49-F238E27FC236}">
                <a16:creationId xmlns:a16="http://schemas.microsoft.com/office/drawing/2014/main" id="{61A19CCE-B49C-5B42-B40B-8A958CA3095C}"/>
              </a:ext>
            </a:extLst>
          </p:cNvPr>
          <p:cNvSpPr txBox="1">
            <a:spLocks/>
          </p:cNvSpPr>
          <p:nvPr/>
        </p:nvSpPr>
        <p:spPr>
          <a:xfrm>
            <a:off x="7015942" y="1136504"/>
            <a:ext cx="4881502" cy="540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200" dirty="0">
                <a:solidFill>
                  <a:srgbClr val="FFC000"/>
                </a:solidFill>
              </a:rPr>
              <a:t>In my heart, you have taken away old ________ </a:t>
            </a:r>
            <a:r>
              <a:rPr lang="en-CA" sz="2000" i="1" dirty="0">
                <a:solidFill>
                  <a:srgbClr val="FFC000"/>
                </a:solidFill>
                <a:latin typeface="Gibson Light" panose="02000000000000000000" pitchFamily="2" charset="77"/>
              </a:rPr>
              <a:t>[“anger”, ”anxiety”…] </a:t>
            </a:r>
          </a:p>
          <a:p>
            <a:pPr marL="0" indent="0">
              <a:buNone/>
            </a:pPr>
            <a:r>
              <a:rPr lang="en-CA" sz="3200" dirty="0">
                <a:solidFill>
                  <a:srgbClr val="FFC000"/>
                </a:solidFill>
              </a:rPr>
              <a:t>and given me new ____________ </a:t>
            </a:r>
            <a:r>
              <a:rPr lang="en-CA" sz="2000" i="1" dirty="0">
                <a:solidFill>
                  <a:srgbClr val="FFC000"/>
                </a:solidFill>
                <a:latin typeface="Gibson Light" panose="02000000000000000000" pitchFamily="2" charset="77"/>
              </a:rPr>
              <a:t>[“joy”, “love for you”…]</a:t>
            </a:r>
            <a:r>
              <a:rPr lang="en-CA" sz="3200" dirty="0">
                <a:solidFill>
                  <a:srgbClr val="FFC000"/>
                </a:solidFill>
              </a:rPr>
              <a:t>. </a:t>
            </a:r>
          </a:p>
          <a:p>
            <a:pPr marL="0" indent="0">
              <a:buNone/>
            </a:pPr>
            <a:r>
              <a:rPr lang="en-CA" sz="3200" dirty="0">
                <a:solidFill>
                  <a:srgbClr val="FFC000"/>
                </a:solidFill>
              </a:rPr>
              <a:t>I praise you.</a:t>
            </a:r>
          </a:p>
          <a:p>
            <a:pPr marL="0" indent="0">
              <a:buNone/>
            </a:pPr>
            <a:endParaRPr lang="en-CA" sz="3200" dirty="0">
              <a:solidFill>
                <a:srgbClr val="FFC000"/>
              </a:solidFill>
            </a:endParaRPr>
          </a:p>
          <a:p>
            <a:pPr marL="0" indent="0">
              <a:buNone/>
            </a:pPr>
            <a:endParaRPr lang="en-CA" dirty="0">
              <a:solidFill>
                <a:srgbClr val="FFC000"/>
              </a:solidFill>
            </a:endParaRPr>
          </a:p>
          <a:p>
            <a:pPr marL="0" indent="0">
              <a:buNone/>
            </a:pPr>
            <a:endParaRPr lang="en-CA" dirty="0">
              <a:solidFill>
                <a:srgbClr val="FFC000"/>
              </a:solidFill>
            </a:endParaRPr>
          </a:p>
          <a:p>
            <a:pPr marL="0" indent="0">
              <a:buNone/>
            </a:pPr>
            <a:endParaRPr lang="en-CA" dirty="0">
              <a:solidFill>
                <a:srgbClr val="FFC000"/>
              </a:solidFill>
            </a:endParaRPr>
          </a:p>
          <a:p>
            <a:pPr marL="0" indent="0">
              <a:buNone/>
            </a:pPr>
            <a:endParaRPr lang="en-CA" dirty="0">
              <a:solidFill>
                <a:srgbClr val="FFC000"/>
              </a:solidFill>
            </a:endParaRPr>
          </a:p>
          <a:p>
            <a:pPr marL="0" indent="0">
              <a:buNone/>
            </a:pPr>
            <a:endParaRPr lang="en-CA" dirty="0">
              <a:solidFill>
                <a:srgbClr val="FFC000"/>
              </a:solidFill>
            </a:endParaRPr>
          </a:p>
        </p:txBody>
      </p:sp>
    </p:spTree>
    <p:extLst>
      <p:ext uri="{BB962C8B-B14F-4D97-AF65-F5344CB8AC3E}">
        <p14:creationId xmlns:p14="http://schemas.microsoft.com/office/powerpoint/2010/main" val="294056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title"/>
          </p:nvPr>
        </p:nvSpPr>
        <p:spPr>
          <a:xfrm>
            <a:off x="294556" y="365126"/>
            <a:ext cx="11059244" cy="726828"/>
          </a:xfrm>
          <a:effectLst>
            <a:outerShdw blurRad="50800" dist="38100" dir="2700000" algn="tl" rotWithShape="0">
              <a:prstClr val="black">
                <a:alpha val="40000"/>
              </a:prstClr>
            </a:outerShdw>
          </a:effectLst>
        </p:spPr>
        <p:txBody>
          <a:bodyPr>
            <a:noAutofit/>
          </a:bodyPr>
          <a:lstStyle/>
          <a:p>
            <a:pPr algn="l"/>
            <a:r>
              <a:rPr lang="en-CA" sz="5400" b="1" dirty="0">
                <a:solidFill>
                  <a:schemeClr val="accent4"/>
                </a:solidFill>
                <a:latin typeface="Gibson" panose="02000000000000000000" pitchFamily="2" charset="77"/>
                <a:ea typeface="Open Sans Extrabold" panose="020B0906030804020204" pitchFamily="34" charset="0"/>
                <a:cs typeface="Open Sans Extrabold" panose="020B0906030804020204" pitchFamily="34" charset="0"/>
              </a:rPr>
              <a:t>GROUP PRAYER</a:t>
            </a:r>
          </a:p>
        </p:txBody>
      </p:sp>
      <p:sp>
        <p:nvSpPr>
          <p:cNvPr id="4" name="Content Placeholder 2">
            <a:extLst>
              <a:ext uri="{FF2B5EF4-FFF2-40B4-BE49-F238E27FC236}">
                <a16:creationId xmlns:a16="http://schemas.microsoft.com/office/drawing/2014/main" id="{D5588D17-3278-A341-99BA-C94B00EB88D5}"/>
              </a:ext>
            </a:extLst>
          </p:cNvPr>
          <p:cNvSpPr txBox="1">
            <a:spLocks/>
          </p:cNvSpPr>
          <p:nvPr/>
        </p:nvSpPr>
        <p:spPr>
          <a:xfrm>
            <a:off x="294556" y="1136504"/>
            <a:ext cx="6094615" cy="540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CA" sz="3200" baseline="30000" dirty="0"/>
              <a:t>26</a:t>
            </a:r>
            <a:r>
              <a:rPr lang="en-CA" sz="3200" dirty="0"/>
              <a:t> And I will give you a new heart, and a new spirit I will put within you. And I will remove the heart of stone from your flesh and give you a heart of flesh. </a:t>
            </a:r>
            <a:r>
              <a:rPr lang="en-CA" sz="3200" baseline="30000" dirty="0"/>
              <a:t>27</a:t>
            </a:r>
            <a:r>
              <a:rPr lang="en-CA" sz="3200" dirty="0"/>
              <a:t> </a:t>
            </a:r>
            <a:r>
              <a:rPr lang="en-CA" sz="3200" i="1" u="sng" dirty="0"/>
              <a:t>And I will put my Spirit within you, and cause you to walk in my statutes and be careful to obey my rules. </a:t>
            </a:r>
          </a:p>
          <a:p>
            <a:pPr marL="0" indent="0" algn="r">
              <a:lnSpc>
                <a:spcPct val="110000"/>
              </a:lnSpc>
              <a:buNone/>
            </a:pPr>
            <a:r>
              <a:rPr lang="en-CA" sz="3200" dirty="0"/>
              <a:t>Ezekiel 36:25-28</a:t>
            </a:r>
          </a:p>
        </p:txBody>
      </p:sp>
      <p:sp>
        <p:nvSpPr>
          <p:cNvPr id="5" name="Content Placeholder 2">
            <a:extLst>
              <a:ext uri="{FF2B5EF4-FFF2-40B4-BE49-F238E27FC236}">
                <a16:creationId xmlns:a16="http://schemas.microsoft.com/office/drawing/2014/main" id="{61A19CCE-B49C-5B42-B40B-8A958CA3095C}"/>
              </a:ext>
            </a:extLst>
          </p:cNvPr>
          <p:cNvSpPr txBox="1">
            <a:spLocks/>
          </p:cNvSpPr>
          <p:nvPr/>
        </p:nvSpPr>
        <p:spPr>
          <a:xfrm>
            <a:off x="7015942" y="1136504"/>
            <a:ext cx="4881502" cy="540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Gibson" panose="02000000000000000000"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Gibson" panose="02000000000000000000"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Gibson" panose="02000000000000000000"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Gibson" panose="02000000000000000000"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3600" dirty="0">
                <a:solidFill>
                  <a:srgbClr val="FFC000"/>
                </a:solidFill>
              </a:rPr>
              <a:t>I fail to walk in your statutes WHEN ___________. Spirit, fill us. </a:t>
            </a:r>
          </a:p>
          <a:p>
            <a:pPr marL="0" indent="0">
              <a:buNone/>
            </a:pPr>
            <a:endParaRPr lang="en-CA" dirty="0">
              <a:solidFill>
                <a:srgbClr val="FFC000"/>
              </a:solidFill>
            </a:endParaRPr>
          </a:p>
          <a:p>
            <a:pPr marL="0" indent="0">
              <a:buNone/>
            </a:pPr>
            <a:endParaRPr lang="en-CA" dirty="0">
              <a:solidFill>
                <a:srgbClr val="FFC000"/>
              </a:solidFill>
            </a:endParaRPr>
          </a:p>
          <a:p>
            <a:pPr marL="0" indent="0">
              <a:buNone/>
            </a:pPr>
            <a:endParaRPr lang="en-CA" dirty="0">
              <a:solidFill>
                <a:srgbClr val="FFC000"/>
              </a:solidFill>
            </a:endParaRPr>
          </a:p>
        </p:txBody>
      </p:sp>
    </p:spTree>
    <p:extLst>
      <p:ext uri="{BB962C8B-B14F-4D97-AF65-F5344CB8AC3E}">
        <p14:creationId xmlns:p14="http://schemas.microsoft.com/office/powerpoint/2010/main" val="363375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2254-BF6B-4E45-A074-4667A7A64F49}"/>
              </a:ext>
            </a:extLst>
          </p:cNvPr>
          <p:cNvSpPr>
            <a:spLocks noGrp="1"/>
          </p:cNvSpPr>
          <p:nvPr>
            <p:ph type="ctrTitle"/>
          </p:nvPr>
        </p:nvSpPr>
        <p:spPr>
          <a:xfrm>
            <a:off x="801757" y="4611757"/>
            <a:ext cx="10588486" cy="1858205"/>
          </a:xfrm>
          <a:effectLst>
            <a:outerShdw blurRad="50800" dist="38100" dir="2700000" algn="tl" rotWithShape="0">
              <a:prstClr val="black">
                <a:alpha val="40000"/>
              </a:prstClr>
            </a:outerShdw>
          </a:effectLst>
        </p:spPr>
        <p:txBody>
          <a:bodyPr>
            <a:noAutofit/>
          </a:bodyPr>
          <a:lstStyle/>
          <a:p>
            <a:r>
              <a:rPr lang="en-CA" sz="3600" dirty="0">
                <a:solidFill>
                  <a:schemeClr val="bg1"/>
                </a:solidFill>
                <a:latin typeface="Gibson Light" panose="02000000000000000000" pitchFamily="50" charset="0"/>
                <a:ea typeface="Open Sans" panose="020B0606030504020204" pitchFamily="34" charset="0"/>
                <a:cs typeface="Open Sans" panose="020B0606030504020204" pitchFamily="34" charset="0"/>
              </a:rPr>
              <a:t>Thanks for coming!</a:t>
            </a:r>
            <a:br>
              <a:rPr lang="en-CA" sz="9600" dirty="0">
                <a:solidFill>
                  <a:schemeClr val="accent4"/>
                </a:solidFill>
                <a:latin typeface="Gibson Light" panose="02000000000000000000" pitchFamily="50" charset="0"/>
                <a:ea typeface="Open Sans Extrabold" panose="020B0906030804020204" pitchFamily="34" charset="0"/>
                <a:cs typeface="Open Sans Extrabold" panose="020B0906030804020204" pitchFamily="34" charset="0"/>
              </a:rPr>
            </a:br>
            <a:r>
              <a:rPr lang="en-CA" sz="8000" b="1" dirty="0">
                <a:solidFill>
                  <a:schemeClr val="accent4"/>
                </a:solidFill>
                <a:latin typeface="Gibson" panose="02000000000000000000" pitchFamily="50" charset="0"/>
                <a:ea typeface="Open Sans Extrabold" panose="020B0906030804020204" pitchFamily="34" charset="0"/>
                <a:cs typeface="Open Sans Extrabold" panose="020B0906030804020204" pitchFamily="34" charset="0"/>
              </a:rPr>
              <a:t>YOU ARE LOVED</a:t>
            </a:r>
            <a:endParaRPr lang="en-CA" sz="9600" b="1" dirty="0">
              <a:solidFill>
                <a:schemeClr val="accent4"/>
              </a:solidFill>
              <a:latin typeface="Gibson" panose="02000000000000000000" pitchFamily="50" charset="0"/>
              <a:ea typeface="Open Sans Extrabold" panose="020B0906030804020204" pitchFamily="34" charset="0"/>
              <a:cs typeface="Open Sans Extrabold" panose="020B0906030804020204" pitchFamily="34" charset="0"/>
            </a:endParaRPr>
          </a:p>
        </p:txBody>
      </p:sp>
    </p:spTree>
    <p:extLst>
      <p:ext uri="{BB962C8B-B14F-4D97-AF65-F5344CB8AC3E}">
        <p14:creationId xmlns:p14="http://schemas.microsoft.com/office/powerpoint/2010/main" val="49503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216579"/>
            <a:ext cx="10515600" cy="716542"/>
          </a:xfrm>
        </p:spPr>
        <p:txBody>
          <a:bodyPr>
            <a:normAutofit fontScale="90000"/>
          </a:bodyPr>
          <a:lstStyle/>
          <a:p>
            <a:r>
              <a:rPr lang="en-US" dirty="0">
                <a:solidFill>
                  <a:schemeClr val="accent4"/>
                </a:solidFill>
              </a:rPr>
              <a:t>GOD FREES ISRAELITES FROM EGYPT</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7213600" y="1114429"/>
            <a:ext cx="4746171" cy="4961480"/>
          </a:xfrm>
        </p:spPr>
        <p:txBody>
          <a:bodyPr>
            <a:noAutofit/>
          </a:bodyPr>
          <a:lstStyle/>
          <a:p>
            <a:pPr marL="0" indent="0">
              <a:buNone/>
            </a:pPr>
            <a:r>
              <a:rPr lang="en-CA" b="1" baseline="30000" dirty="0"/>
              <a:t>11 </a:t>
            </a:r>
            <a:r>
              <a:rPr lang="en-CA" dirty="0"/>
              <a:t>And </a:t>
            </a:r>
            <a:r>
              <a:rPr lang="en-CA" dirty="0">
                <a:solidFill>
                  <a:srgbClr val="FFC000"/>
                </a:solidFill>
              </a:rPr>
              <a:t>you divided </a:t>
            </a:r>
            <a:r>
              <a:rPr lang="en-CA" dirty="0"/>
              <a:t>the sea before them, so that they went through the midst of the sea on dry land, and </a:t>
            </a:r>
            <a:r>
              <a:rPr lang="en-CA" dirty="0">
                <a:solidFill>
                  <a:srgbClr val="FFC000"/>
                </a:solidFill>
              </a:rPr>
              <a:t>you cast </a:t>
            </a:r>
            <a:r>
              <a:rPr lang="en-CA" dirty="0"/>
              <a:t>their pursuers into the depths, as a stone into mighty waters. </a:t>
            </a:r>
            <a:r>
              <a:rPr lang="en-CA" b="1" baseline="30000" dirty="0"/>
              <a:t>12 </a:t>
            </a:r>
            <a:r>
              <a:rPr lang="en-CA" dirty="0"/>
              <a:t>By a pillar of cloud </a:t>
            </a:r>
            <a:r>
              <a:rPr lang="en-CA" dirty="0">
                <a:solidFill>
                  <a:srgbClr val="FFC000"/>
                </a:solidFill>
              </a:rPr>
              <a:t>you led them</a:t>
            </a:r>
            <a:r>
              <a:rPr lang="en-CA" dirty="0"/>
              <a:t> in the day, and by a pillar of fire in the night to light for them the way in which they should go.</a:t>
            </a:r>
          </a:p>
        </p:txBody>
      </p:sp>
      <p:pic>
        <p:nvPicPr>
          <p:cNvPr id="6" name="Content Placeholder 5">
            <a:extLst>
              <a:ext uri="{FF2B5EF4-FFF2-40B4-BE49-F238E27FC236}">
                <a16:creationId xmlns:a16="http://schemas.microsoft.com/office/drawing/2014/main" id="{488E36B3-E613-D64A-8F32-6AE9A0F46E63}"/>
              </a:ext>
            </a:extLst>
          </p:cNvPr>
          <p:cNvPicPr>
            <a:picLocks noGrp="1" noChangeAspect="1"/>
          </p:cNvPicPr>
          <p:nvPr>
            <p:ph sz="half" idx="1"/>
          </p:nvPr>
        </p:nvPicPr>
        <p:blipFill>
          <a:blip r:embed="rId2"/>
          <a:stretch>
            <a:fillRect/>
          </a:stretch>
        </p:blipFill>
        <p:spPr>
          <a:xfrm>
            <a:off x="232229" y="1114429"/>
            <a:ext cx="6787790" cy="5164131"/>
          </a:xfrm>
          <a:prstGeom prst="rect">
            <a:avLst/>
          </a:prstGeom>
        </p:spPr>
      </p:pic>
    </p:spTree>
    <p:extLst>
      <p:ext uri="{BB962C8B-B14F-4D97-AF65-F5344CB8AC3E}">
        <p14:creationId xmlns:p14="http://schemas.microsoft.com/office/powerpoint/2010/main" val="3011272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216579"/>
            <a:ext cx="10515600" cy="716542"/>
          </a:xfrm>
        </p:spPr>
        <p:txBody>
          <a:bodyPr>
            <a:normAutofit/>
          </a:bodyPr>
          <a:lstStyle/>
          <a:p>
            <a:pPr algn="ctr"/>
            <a:r>
              <a:rPr lang="en-US" dirty="0">
                <a:solidFill>
                  <a:schemeClr val="accent4"/>
                </a:solidFill>
              </a:rPr>
              <a:t>GOD MAKES COVENANT AT SINAI</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3973688"/>
            <a:ext cx="11460171" cy="2884312"/>
          </a:xfrm>
        </p:spPr>
        <p:txBody>
          <a:bodyPr>
            <a:noAutofit/>
          </a:bodyPr>
          <a:lstStyle/>
          <a:p>
            <a:pPr marL="0" indent="0">
              <a:buNone/>
            </a:pPr>
            <a:r>
              <a:rPr lang="en-CA" b="1" baseline="30000" dirty="0"/>
              <a:t> 13 </a:t>
            </a:r>
            <a:r>
              <a:rPr lang="en-CA" dirty="0">
                <a:solidFill>
                  <a:srgbClr val="FFC000"/>
                </a:solidFill>
              </a:rPr>
              <a:t>You came down </a:t>
            </a:r>
            <a:r>
              <a:rPr lang="en-CA" dirty="0"/>
              <a:t>on Mount Sinai and spoke with them from heaven and gave them right rules and true laws, good statutes and commandments, </a:t>
            </a:r>
            <a:r>
              <a:rPr lang="en-CA" b="1" baseline="30000" dirty="0"/>
              <a:t>14 </a:t>
            </a:r>
            <a:r>
              <a:rPr lang="en-CA" dirty="0"/>
              <a:t>and </a:t>
            </a:r>
            <a:r>
              <a:rPr lang="en-CA" dirty="0">
                <a:solidFill>
                  <a:srgbClr val="FFC000"/>
                </a:solidFill>
              </a:rPr>
              <a:t>you made known </a:t>
            </a:r>
            <a:r>
              <a:rPr lang="en-CA" dirty="0"/>
              <a:t>to them your holy Sabbath and commanded them commandments and statutes and a law by Moses your servant. </a:t>
            </a:r>
            <a:r>
              <a:rPr lang="en-CA" b="1" baseline="30000" dirty="0"/>
              <a:t>15 </a:t>
            </a:r>
            <a:r>
              <a:rPr lang="en-CA" dirty="0">
                <a:solidFill>
                  <a:srgbClr val="FFC000"/>
                </a:solidFill>
              </a:rPr>
              <a:t>You gave them bread</a:t>
            </a:r>
            <a:r>
              <a:rPr lang="en-CA" dirty="0"/>
              <a:t> from heaven for their hunger and brought water for them out of the rock for their thirst, and </a:t>
            </a:r>
            <a:r>
              <a:rPr lang="en-CA" dirty="0">
                <a:solidFill>
                  <a:srgbClr val="FFC000"/>
                </a:solidFill>
              </a:rPr>
              <a:t>you told them </a:t>
            </a:r>
            <a:r>
              <a:rPr lang="en-CA" dirty="0"/>
              <a:t>to go in to possess the land that you had sworn to give them.</a:t>
            </a:r>
            <a:endParaRPr lang="en-US" sz="2400" dirty="0"/>
          </a:p>
        </p:txBody>
      </p:sp>
      <p:pic>
        <p:nvPicPr>
          <p:cNvPr id="7" name="Picture 6">
            <a:extLst>
              <a:ext uri="{FF2B5EF4-FFF2-40B4-BE49-F238E27FC236}">
                <a16:creationId xmlns:a16="http://schemas.microsoft.com/office/drawing/2014/main" id="{28248FD0-37DF-0B44-98C4-E434E5893582}"/>
              </a:ext>
            </a:extLst>
          </p:cNvPr>
          <p:cNvPicPr>
            <a:picLocks noChangeAspect="1"/>
          </p:cNvPicPr>
          <p:nvPr/>
        </p:nvPicPr>
        <p:blipFill>
          <a:blip r:embed="rId2"/>
          <a:stretch>
            <a:fillRect/>
          </a:stretch>
        </p:blipFill>
        <p:spPr>
          <a:xfrm>
            <a:off x="1457711" y="933121"/>
            <a:ext cx="8599378" cy="2927299"/>
          </a:xfrm>
          <a:prstGeom prst="rect">
            <a:avLst/>
          </a:prstGeom>
        </p:spPr>
      </p:pic>
    </p:spTree>
    <p:extLst>
      <p:ext uri="{BB962C8B-B14F-4D97-AF65-F5344CB8AC3E}">
        <p14:creationId xmlns:p14="http://schemas.microsoft.com/office/powerpoint/2010/main" val="2775384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FC1A5-2F7E-2049-BE45-63A756DFEACE}"/>
              </a:ext>
            </a:extLst>
          </p:cNvPr>
          <p:cNvSpPr>
            <a:spLocks noGrp="1"/>
          </p:cNvSpPr>
          <p:nvPr>
            <p:ph type="title"/>
          </p:nvPr>
        </p:nvSpPr>
        <p:spPr>
          <a:xfrm>
            <a:off x="499600" y="274635"/>
            <a:ext cx="10515600" cy="716542"/>
          </a:xfrm>
        </p:spPr>
        <p:txBody>
          <a:bodyPr>
            <a:normAutofit fontScale="90000"/>
          </a:bodyPr>
          <a:lstStyle/>
          <a:p>
            <a:r>
              <a:rPr lang="en-US" dirty="0">
                <a:solidFill>
                  <a:schemeClr val="accent4"/>
                </a:solidFill>
              </a:rPr>
              <a:t>ISRAELITES GRUMBLE IN THE WILDERNESS</a:t>
            </a:r>
          </a:p>
        </p:txBody>
      </p:sp>
      <p:sp>
        <p:nvSpPr>
          <p:cNvPr id="4" name="Content Placeholder 3">
            <a:extLst>
              <a:ext uri="{FF2B5EF4-FFF2-40B4-BE49-F238E27FC236}">
                <a16:creationId xmlns:a16="http://schemas.microsoft.com/office/drawing/2014/main" id="{7A5FD6B6-D511-9A4D-9912-C28EFACB0948}"/>
              </a:ext>
            </a:extLst>
          </p:cNvPr>
          <p:cNvSpPr>
            <a:spLocks noGrp="1"/>
          </p:cNvSpPr>
          <p:nvPr>
            <p:ph sz="half" idx="2"/>
          </p:nvPr>
        </p:nvSpPr>
        <p:spPr>
          <a:xfrm>
            <a:off x="365914" y="3429000"/>
            <a:ext cx="11460171" cy="3212421"/>
          </a:xfrm>
        </p:spPr>
        <p:txBody>
          <a:bodyPr>
            <a:noAutofit/>
          </a:bodyPr>
          <a:lstStyle/>
          <a:p>
            <a:pPr marL="0" indent="0">
              <a:buNone/>
            </a:pPr>
            <a:r>
              <a:rPr lang="en-CA" sz="3200" b="1" baseline="30000" dirty="0"/>
              <a:t>16 </a:t>
            </a:r>
            <a:r>
              <a:rPr lang="en-CA" sz="3200" dirty="0"/>
              <a:t>“</a:t>
            </a:r>
            <a:r>
              <a:rPr lang="en-CA" sz="3200" dirty="0">
                <a:solidFill>
                  <a:srgbClr val="FFC000"/>
                </a:solidFill>
              </a:rPr>
              <a:t>But</a:t>
            </a:r>
            <a:r>
              <a:rPr lang="en-CA" sz="3200" dirty="0"/>
              <a:t> they and our fathers acted presumptuously and </a:t>
            </a:r>
            <a:r>
              <a:rPr lang="en-CA" sz="3200" dirty="0">
                <a:solidFill>
                  <a:srgbClr val="FFC000"/>
                </a:solidFill>
              </a:rPr>
              <a:t>stiffened their neck</a:t>
            </a:r>
            <a:r>
              <a:rPr lang="en-CA" sz="3200" dirty="0"/>
              <a:t> and </a:t>
            </a:r>
            <a:r>
              <a:rPr lang="en-CA" sz="3200" dirty="0">
                <a:solidFill>
                  <a:srgbClr val="FFC000"/>
                </a:solidFill>
              </a:rPr>
              <a:t>did not obey </a:t>
            </a:r>
            <a:r>
              <a:rPr lang="en-CA" sz="3200" dirty="0"/>
              <a:t>your commandments. </a:t>
            </a:r>
            <a:r>
              <a:rPr lang="en-CA" sz="3200" b="1" baseline="30000" dirty="0"/>
              <a:t>17 </a:t>
            </a:r>
            <a:r>
              <a:rPr lang="en-CA" sz="3200" dirty="0"/>
              <a:t>They </a:t>
            </a:r>
            <a:r>
              <a:rPr lang="en-CA" sz="3200" dirty="0">
                <a:solidFill>
                  <a:srgbClr val="FFC000"/>
                </a:solidFill>
              </a:rPr>
              <a:t>refused to obey</a:t>
            </a:r>
            <a:r>
              <a:rPr lang="en-CA" sz="3200" dirty="0"/>
              <a:t> and </a:t>
            </a:r>
            <a:r>
              <a:rPr lang="en-CA" sz="3200" dirty="0">
                <a:solidFill>
                  <a:srgbClr val="FFC000"/>
                </a:solidFill>
              </a:rPr>
              <a:t>were not mindful of the wonders </a:t>
            </a:r>
            <a:r>
              <a:rPr lang="en-CA" sz="3200" dirty="0"/>
              <a:t>that you performed among them, but they </a:t>
            </a:r>
            <a:r>
              <a:rPr lang="en-CA" sz="3200" dirty="0">
                <a:solidFill>
                  <a:srgbClr val="FFC000"/>
                </a:solidFill>
              </a:rPr>
              <a:t>stiffened their neck </a:t>
            </a:r>
            <a:r>
              <a:rPr lang="en-CA" sz="3200" dirty="0"/>
              <a:t>and appointed a leader to return to their slavery in Egypt. </a:t>
            </a:r>
            <a:r>
              <a:rPr lang="en-CA" sz="3200" dirty="0">
                <a:solidFill>
                  <a:srgbClr val="FFC000"/>
                </a:solidFill>
              </a:rPr>
              <a:t>But you are </a:t>
            </a:r>
            <a:r>
              <a:rPr lang="en-CA" sz="3200" dirty="0"/>
              <a:t>a God ready to forgive, gracious and merciful, slow to anger and abounding in steadfast love, and did not forsake them.</a:t>
            </a:r>
          </a:p>
        </p:txBody>
      </p:sp>
      <p:pic>
        <p:nvPicPr>
          <p:cNvPr id="3" name="Picture 2">
            <a:extLst>
              <a:ext uri="{FF2B5EF4-FFF2-40B4-BE49-F238E27FC236}">
                <a16:creationId xmlns:a16="http://schemas.microsoft.com/office/drawing/2014/main" id="{5742A555-FEC6-9044-9B7D-EE23FE18E656}"/>
              </a:ext>
            </a:extLst>
          </p:cNvPr>
          <p:cNvPicPr>
            <a:picLocks noChangeAspect="1"/>
          </p:cNvPicPr>
          <p:nvPr/>
        </p:nvPicPr>
        <p:blipFill>
          <a:blip r:embed="rId2"/>
          <a:stretch>
            <a:fillRect/>
          </a:stretch>
        </p:blipFill>
        <p:spPr>
          <a:xfrm>
            <a:off x="-1" y="1198325"/>
            <a:ext cx="12192000" cy="1993922"/>
          </a:xfrm>
          <a:prstGeom prst="rect">
            <a:avLst/>
          </a:prstGeom>
        </p:spPr>
      </p:pic>
    </p:spTree>
    <p:extLst>
      <p:ext uri="{BB962C8B-B14F-4D97-AF65-F5344CB8AC3E}">
        <p14:creationId xmlns:p14="http://schemas.microsoft.com/office/powerpoint/2010/main" val="345542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2705</Words>
  <Application>Microsoft Macintosh PowerPoint</Application>
  <PresentationFormat>Widescreen</PresentationFormat>
  <Paragraphs>199</Paragraphs>
  <Slides>64</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64</vt:i4>
      </vt:variant>
    </vt:vector>
  </HeadingPairs>
  <TitlesOfParts>
    <vt:vector size="74" baseType="lpstr">
      <vt:lpstr>Arial</vt:lpstr>
      <vt:lpstr>Calibri</vt:lpstr>
      <vt:lpstr>Calibri Light</vt:lpstr>
      <vt:lpstr>Gibson</vt:lpstr>
      <vt:lpstr>Gibson Light</vt:lpstr>
      <vt:lpstr>Gibson SemiBold</vt:lpstr>
      <vt:lpstr>Open Sans</vt:lpstr>
      <vt:lpstr>Open Sans Extrabold</vt:lpstr>
      <vt:lpstr>Office Theme</vt:lpstr>
      <vt:lpstr>2_Office Theme</vt:lpstr>
      <vt:lpstr>PowerPoint Presentation</vt:lpstr>
      <vt:lpstr>SESSION 4 THE PROPHETS &amp; WRITINGS</vt:lpstr>
      <vt:lpstr>CLASS SESSIONS</vt:lpstr>
      <vt:lpstr>EVENING PREVIEW</vt:lpstr>
      <vt:lpstr>INTRODUCTION: WHERE WE’VE BEEN</vt:lpstr>
      <vt:lpstr>GOD FREES ISRAELITES FROM EGYPT</vt:lpstr>
      <vt:lpstr>GOD FREES ISRAELITES FROM EGYPT</vt:lpstr>
      <vt:lpstr>GOD MAKES COVENANT AT SINAI</vt:lpstr>
      <vt:lpstr>ISRAELITES GRUMBLE IN THE WILDERNESS</vt:lpstr>
      <vt:lpstr>GOLDEN CALF</vt:lpstr>
      <vt:lpstr>GOD’S FAITHFULNESS IN THE WILDERNESS</vt:lpstr>
      <vt:lpstr>PowerPoint Presentation</vt:lpstr>
      <vt:lpstr>OPTIMISTIC RESULTS</vt:lpstr>
      <vt:lpstr>INSPIRATIONAL ENDING?</vt:lpstr>
      <vt:lpstr>AN OMINOUS REALITY CHECK</vt:lpstr>
      <vt:lpstr>AN OMINOUS REALITY CHECK</vt:lpstr>
      <vt:lpstr>THE CYCLE OF APOSTASY (JUDGES 2)</vt:lpstr>
      <vt:lpstr>THE KINGDOM ERA</vt:lpstr>
      <vt:lpstr>TONIGHT’S OUTLINE</vt:lpstr>
      <vt:lpstr>1. A DECLINING NATION</vt:lpstr>
      <vt:lpstr>MISSION OF THE PROPHETS</vt:lpstr>
      <vt:lpstr>PowerPoint Presentation</vt:lpstr>
      <vt:lpstr>MISSION OF THE PROPHETS</vt:lpstr>
      <vt:lpstr>PowerPoint Presentation</vt:lpstr>
      <vt:lpstr>FINAL DESCENT: EXILE</vt:lpstr>
      <vt:lpstr>TONIGHT’S OUTLINE</vt:lpstr>
      <vt:lpstr>HOPE OF THE PROPHETS</vt:lpstr>
      <vt:lpstr>2. ESCALATING PROPHECIES</vt:lpstr>
      <vt:lpstr>2. ESCALATING PROPHECIES</vt:lpstr>
      <vt:lpstr>MICAH’S PROPHECY</vt:lpstr>
      <vt:lpstr>PowerPoint Presentation</vt:lpstr>
      <vt:lpstr>MICAH’S PROPHECY</vt:lpstr>
      <vt:lpstr>2. ESCALATING PROPHECIES</vt:lpstr>
      <vt:lpstr>JEREMIAH’S PROPHECY</vt:lpstr>
      <vt:lpstr>PowerPoint Presentation</vt:lpstr>
      <vt:lpstr>JEREMIAH’S PROPHECY</vt:lpstr>
      <vt:lpstr>2. ESCALATING PROPHECIES</vt:lpstr>
      <vt:lpstr>EZEKIEL’S PROPHECY</vt:lpstr>
      <vt:lpstr>PowerPoint Presentation</vt:lpstr>
      <vt:lpstr>EZEKIEL’S PROPHECY</vt:lpstr>
      <vt:lpstr>2. ESCALATING PROPHECIES</vt:lpstr>
      <vt:lpstr>TONIGHT’S OUTLINE</vt:lpstr>
      <vt:lpstr>3. DASHED HOPES</vt:lpstr>
      <vt:lpstr>3. DASHED HOPES</vt:lpstr>
      <vt:lpstr>ZERUBBABEL’S LETDOWN</vt:lpstr>
      <vt:lpstr>PowerPoint Presentation</vt:lpstr>
      <vt:lpstr>ZERUBBABEL’S LETDOWN</vt:lpstr>
      <vt:lpstr>3. DASHED HOPES</vt:lpstr>
      <vt:lpstr>EZRA’S LETDOWN</vt:lpstr>
      <vt:lpstr>PowerPoint Presentation</vt:lpstr>
      <vt:lpstr>PowerPoint Presentation</vt:lpstr>
      <vt:lpstr>PowerPoint Presentation</vt:lpstr>
      <vt:lpstr>EZRA’S LETDOWN</vt:lpstr>
      <vt:lpstr>3. DASHED HOPES</vt:lpstr>
      <vt:lpstr>NEHEMIAH’S LETDOWN</vt:lpstr>
      <vt:lpstr>NEHEMIAH’S LETDOWN</vt:lpstr>
      <vt:lpstr>NEHEMIAH’S LETDOWN</vt:lpstr>
      <vt:lpstr>NEHEMIAH’S LETDOWN</vt:lpstr>
      <vt:lpstr>TONIGHT’S OUTLINE</vt:lpstr>
      <vt:lpstr>DISAPPOINTING ENDING…</vt:lpstr>
      <vt:lpstr>…BUT THE STORY ISN’T OVER</vt:lpstr>
      <vt:lpstr>GROUP PRAYER</vt:lpstr>
      <vt:lpstr>GROUP PRAYER</vt:lpstr>
      <vt:lpstr>Thanks for coming! YOU ARE LOVED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Chia</dc:creator>
  <cp:lastModifiedBy>Andrew Chia</cp:lastModifiedBy>
  <cp:revision>21</cp:revision>
  <cp:lastPrinted>2019-10-30T21:27:42Z</cp:lastPrinted>
  <dcterms:created xsi:type="dcterms:W3CDTF">2019-10-30T19:09:54Z</dcterms:created>
  <dcterms:modified xsi:type="dcterms:W3CDTF">2019-10-31T12:56:42Z</dcterms:modified>
</cp:coreProperties>
</file>