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3" r:id="rId2"/>
    <p:sldId id="336" r:id="rId3"/>
    <p:sldId id="328" r:id="rId4"/>
    <p:sldId id="256" r:id="rId5"/>
    <p:sldId id="274" r:id="rId6"/>
    <p:sldId id="396" r:id="rId7"/>
    <p:sldId id="257" r:id="rId8"/>
    <p:sldId id="269" r:id="rId9"/>
    <p:sldId id="270" r:id="rId10"/>
    <p:sldId id="271" r:id="rId11"/>
    <p:sldId id="272" r:id="rId12"/>
    <p:sldId id="273" r:id="rId13"/>
    <p:sldId id="455" r:id="rId14"/>
    <p:sldId id="456" r:id="rId15"/>
    <p:sldId id="452" r:id="rId16"/>
    <p:sldId id="457" r:id="rId17"/>
    <p:sldId id="458" r:id="rId18"/>
    <p:sldId id="308" r:id="rId19"/>
    <p:sldId id="526" r:id="rId20"/>
    <p:sldId id="460" r:id="rId21"/>
    <p:sldId id="258" r:id="rId22"/>
    <p:sldId id="412" r:id="rId23"/>
    <p:sldId id="286" r:id="rId24"/>
    <p:sldId id="461" r:id="rId25"/>
    <p:sldId id="462" r:id="rId26"/>
    <p:sldId id="478" r:id="rId27"/>
    <p:sldId id="463" r:id="rId28"/>
    <p:sldId id="464" r:id="rId29"/>
    <p:sldId id="465" r:id="rId30"/>
    <p:sldId id="466" r:id="rId31"/>
    <p:sldId id="467" r:id="rId32"/>
    <p:sldId id="468" r:id="rId33"/>
    <p:sldId id="259" r:id="rId34"/>
    <p:sldId id="470" r:id="rId35"/>
    <p:sldId id="479" r:id="rId36"/>
    <p:sldId id="471" r:id="rId37"/>
    <p:sldId id="474" r:id="rId38"/>
    <p:sldId id="453" r:id="rId39"/>
    <p:sldId id="472" r:id="rId40"/>
    <p:sldId id="527" r:id="rId41"/>
    <p:sldId id="473" r:id="rId42"/>
    <p:sldId id="475" r:id="rId43"/>
    <p:sldId id="476" r:id="rId44"/>
    <p:sldId id="454" r:id="rId45"/>
    <p:sldId id="261" r:id="rId46"/>
    <p:sldId id="477" r:id="rId47"/>
    <p:sldId id="480" r:id="rId48"/>
    <p:sldId id="482" r:id="rId49"/>
    <p:sldId id="481" r:id="rId50"/>
    <p:sldId id="483" r:id="rId51"/>
    <p:sldId id="484" r:id="rId52"/>
    <p:sldId id="485" r:id="rId53"/>
    <p:sldId id="486" r:id="rId54"/>
    <p:sldId id="262" r:id="rId55"/>
    <p:sldId id="487" r:id="rId56"/>
    <p:sldId id="488" r:id="rId57"/>
    <p:sldId id="489" r:id="rId58"/>
    <p:sldId id="490" r:id="rId59"/>
    <p:sldId id="491" r:id="rId60"/>
    <p:sldId id="493" r:id="rId61"/>
    <p:sldId id="494" r:id="rId62"/>
    <p:sldId id="495" r:id="rId63"/>
    <p:sldId id="496" r:id="rId64"/>
    <p:sldId id="263" r:id="rId65"/>
    <p:sldId id="497" r:id="rId66"/>
    <p:sldId id="387" r:id="rId67"/>
    <p:sldId id="275" r:id="rId68"/>
    <p:sldId id="289" r:id="rId69"/>
    <p:sldId id="498" r:id="rId70"/>
    <p:sldId id="499" r:id="rId71"/>
    <p:sldId id="501" r:id="rId72"/>
    <p:sldId id="500" r:id="rId73"/>
    <p:sldId id="502" r:id="rId74"/>
    <p:sldId id="503" r:id="rId75"/>
    <p:sldId id="504" r:id="rId76"/>
    <p:sldId id="505" r:id="rId77"/>
    <p:sldId id="506" r:id="rId78"/>
    <p:sldId id="507" r:id="rId79"/>
    <p:sldId id="508" r:id="rId80"/>
    <p:sldId id="509" r:id="rId81"/>
    <p:sldId id="510" r:id="rId82"/>
    <p:sldId id="511" r:id="rId83"/>
    <p:sldId id="512" r:id="rId84"/>
    <p:sldId id="514" r:id="rId85"/>
    <p:sldId id="518" r:id="rId86"/>
    <p:sldId id="528" r:id="rId87"/>
    <p:sldId id="516" r:id="rId88"/>
    <p:sldId id="517" r:id="rId89"/>
    <p:sldId id="529" r:id="rId90"/>
    <p:sldId id="264" r:id="rId91"/>
    <p:sldId id="519" r:id="rId92"/>
    <p:sldId id="265" r:id="rId93"/>
    <p:sldId id="266" r:id="rId94"/>
    <p:sldId id="520" r:id="rId95"/>
    <p:sldId id="267" r:id="rId96"/>
    <p:sldId id="268" r:id="rId97"/>
    <p:sldId id="521" r:id="rId98"/>
    <p:sldId id="522" r:id="rId99"/>
    <p:sldId id="523" r:id="rId100"/>
    <p:sldId id="444" r:id="rId101"/>
    <p:sldId id="450" r:id="rId102"/>
    <p:sldId id="524" r:id="rId103"/>
    <p:sldId id="451" r:id="rId104"/>
    <p:sldId id="459" r:id="rId105"/>
    <p:sldId id="323" r:id="rId106"/>
    <p:sldId id="525" r:id="rId107"/>
    <p:sldId id="332"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50BD-D584-434F-AAD4-64AC949398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D8BA291-0FF4-4D63-90D1-5C96E042A2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26363FB-78CA-47BD-BD94-AA12124F4D4E}"/>
              </a:ext>
            </a:extLst>
          </p:cNvPr>
          <p:cNvSpPr>
            <a:spLocks noGrp="1"/>
          </p:cNvSpPr>
          <p:nvPr>
            <p:ph type="dt" sz="half" idx="10"/>
          </p:nvPr>
        </p:nvSpPr>
        <p:spPr/>
        <p:txBody>
          <a:bodyPr/>
          <a:lstStyle/>
          <a:p>
            <a:fld id="{2553144C-E3B8-4B57-9048-1C22FF87EF6B}" type="datetimeFigureOut">
              <a:rPr lang="en-CA" smtClean="0"/>
              <a:t>2019-11-06</a:t>
            </a:fld>
            <a:endParaRPr lang="en-CA"/>
          </a:p>
        </p:txBody>
      </p:sp>
      <p:sp>
        <p:nvSpPr>
          <p:cNvPr id="5" name="Footer Placeholder 4">
            <a:extLst>
              <a:ext uri="{FF2B5EF4-FFF2-40B4-BE49-F238E27FC236}">
                <a16:creationId xmlns:a16="http://schemas.microsoft.com/office/drawing/2014/main" id="{E7303C29-CD6B-44DD-AC34-7FF622AF61E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C0EEB8A-1C7F-4AC4-9B3B-BB73374D9879}"/>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1998613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0649-0164-4353-9B0B-984723174A0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98B6058-4141-4A56-A7B1-8F20434C9B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398C6EF-540B-4607-9BEF-D9782847AB05}"/>
              </a:ext>
            </a:extLst>
          </p:cNvPr>
          <p:cNvSpPr>
            <a:spLocks noGrp="1"/>
          </p:cNvSpPr>
          <p:nvPr>
            <p:ph type="dt" sz="half" idx="10"/>
          </p:nvPr>
        </p:nvSpPr>
        <p:spPr/>
        <p:txBody>
          <a:bodyPr/>
          <a:lstStyle/>
          <a:p>
            <a:fld id="{2553144C-E3B8-4B57-9048-1C22FF87EF6B}" type="datetimeFigureOut">
              <a:rPr lang="en-CA" smtClean="0"/>
              <a:t>2019-11-06</a:t>
            </a:fld>
            <a:endParaRPr lang="en-CA"/>
          </a:p>
        </p:txBody>
      </p:sp>
      <p:sp>
        <p:nvSpPr>
          <p:cNvPr id="5" name="Footer Placeholder 4">
            <a:extLst>
              <a:ext uri="{FF2B5EF4-FFF2-40B4-BE49-F238E27FC236}">
                <a16:creationId xmlns:a16="http://schemas.microsoft.com/office/drawing/2014/main" id="{A6CDFAC1-58A1-4CE0-8A3A-19E4FC72648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E2B3A86-2C2B-44A9-92F0-0D5D5A211988}"/>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345302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7D759-9BE6-4CA8-AE45-539056E4D8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C2C3F15-4629-40F4-8FE7-5455157C2E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69CCF1C-9221-45FA-8AEE-CC814F1A0B6C}"/>
              </a:ext>
            </a:extLst>
          </p:cNvPr>
          <p:cNvSpPr>
            <a:spLocks noGrp="1"/>
          </p:cNvSpPr>
          <p:nvPr>
            <p:ph type="dt" sz="half" idx="10"/>
          </p:nvPr>
        </p:nvSpPr>
        <p:spPr/>
        <p:txBody>
          <a:bodyPr/>
          <a:lstStyle/>
          <a:p>
            <a:fld id="{2553144C-E3B8-4B57-9048-1C22FF87EF6B}" type="datetimeFigureOut">
              <a:rPr lang="en-CA" smtClean="0"/>
              <a:t>2019-11-06</a:t>
            </a:fld>
            <a:endParaRPr lang="en-CA"/>
          </a:p>
        </p:txBody>
      </p:sp>
      <p:sp>
        <p:nvSpPr>
          <p:cNvPr id="5" name="Footer Placeholder 4">
            <a:extLst>
              <a:ext uri="{FF2B5EF4-FFF2-40B4-BE49-F238E27FC236}">
                <a16:creationId xmlns:a16="http://schemas.microsoft.com/office/drawing/2014/main" id="{9030140C-D272-40A2-A4D0-220201E759A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2AE6E2-1327-40A4-8D27-2D03D6CABF65}"/>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1844150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A4B42-B0F1-4F5C-BD8D-438022E3397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E3537D-8F81-4062-AA64-0F4B9B8D90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9AD259-3458-4CBB-8E1A-354DEDEFE6EE}"/>
              </a:ext>
            </a:extLst>
          </p:cNvPr>
          <p:cNvSpPr>
            <a:spLocks noGrp="1"/>
          </p:cNvSpPr>
          <p:nvPr>
            <p:ph type="dt" sz="half" idx="10"/>
          </p:nvPr>
        </p:nvSpPr>
        <p:spPr/>
        <p:txBody>
          <a:bodyPr/>
          <a:lstStyle/>
          <a:p>
            <a:fld id="{2553144C-E3B8-4B57-9048-1C22FF87EF6B}" type="datetimeFigureOut">
              <a:rPr lang="en-CA" smtClean="0"/>
              <a:t>2019-11-06</a:t>
            </a:fld>
            <a:endParaRPr lang="en-CA"/>
          </a:p>
        </p:txBody>
      </p:sp>
      <p:sp>
        <p:nvSpPr>
          <p:cNvPr id="5" name="Footer Placeholder 4">
            <a:extLst>
              <a:ext uri="{FF2B5EF4-FFF2-40B4-BE49-F238E27FC236}">
                <a16:creationId xmlns:a16="http://schemas.microsoft.com/office/drawing/2014/main" id="{BB773710-23E4-4295-85B7-DDCD6E79687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C2A44FC-4606-4578-AA1F-ADF6EC6768A2}"/>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7050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057A-67A7-4D22-8D81-7C1E4DF6A2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E888713-5250-4FAF-93AA-4B97230E16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FC09AD-E961-490F-BC93-12B56DC65E58}"/>
              </a:ext>
            </a:extLst>
          </p:cNvPr>
          <p:cNvSpPr>
            <a:spLocks noGrp="1"/>
          </p:cNvSpPr>
          <p:nvPr>
            <p:ph type="dt" sz="half" idx="10"/>
          </p:nvPr>
        </p:nvSpPr>
        <p:spPr/>
        <p:txBody>
          <a:bodyPr/>
          <a:lstStyle/>
          <a:p>
            <a:fld id="{2553144C-E3B8-4B57-9048-1C22FF87EF6B}" type="datetimeFigureOut">
              <a:rPr lang="en-CA" smtClean="0"/>
              <a:t>2019-11-06</a:t>
            </a:fld>
            <a:endParaRPr lang="en-CA"/>
          </a:p>
        </p:txBody>
      </p:sp>
      <p:sp>
        <p:nvSpPr>
          <p:cNvPr id="5" name="Footer Placeholder 4">
            <a:extLst>
              <a:ext uri="{FF2B5EF4-FFF2-40B4-BE49-F238E27FC236}">
                <a16:creationId xmlns:a16="http://schemas.microsoft.com/office/drawing/2014/main" id="{F80B75D5-78BB-4333-8367-F9F47BEB3C2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596C4D8-B5B7-40CD-8818-F321F78F099B}"/>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3280807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25F8F-1665-47CF-B731-60C3DF0CA20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42DEA8D-3EF7-402C-8476-026EBF29A0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B9696C6-FE72-49AC-86F9-A3551048FF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D5D27CC-D775-45B3-8818-B88D16F93FEA}"/>
              </a:ext>
            </a:extLst>
          </p:cNvPr>
          <p:cNvSpPr>
            <a:spLocks noGrp="1"/>
          </p:cNvSpPr>
          <p:nvPr>
            <p:ph type="dt" sz="half" idx="10"/>
          </p:nvPr>
        </p:nvSpPr>
        <p:spPr/>
        <p:txBody>
          <a:bodyPr/>
          <a:lstStyle/>
          <a:p>
            <a:fld id="{2553144C-E3B8-4B57-9048-1C22FF87EF6B}" type="datetimeFigureOut">
              <a:rPr lang="en-CA" smtClean="0"/>
              <a:t>2019-11-06</a:t>
            </a:fld>
            <a:endParaRPr lang="en-CA"/>
          </a:p>
        </p:txBody>
      </p:sp>
      <p:sp>
        <p:nvSpPr>
          <p:cNvPr id="6" name="Footer Placeholder 5">
            <a:extLst>
              <a:ext uri="{FF2B5EF4-FFF2-40B4-BE49-F238E27FC236}">
                <a16:creationId xmlns:a16="http://schemas.microsoft.com/office/drawing/2014/main" id="{938F3AE0-BFC0-4B4D-AB05-C895D3CE24E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28545D2-C626-49F0-A5F5-2C978EE37B8B}"/>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96018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C523A-866A-47CE-978F-5867F591D2A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0507E10-A832-40C7-8772-CEF6522AFC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804BAE-42E7-4C0E-8D35-F7016FA4D0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78C9648-8985-427D-A104-432E9B9A58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A809-E510-4CB8-A401-C196DA9EB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8C11A99-9A1D-45BD-9710-29C243EC3431}"/>
              </a:ext>
            </a:extLst>
          </p:cNvPr>
          <p:cNvSpPr>
            <a:spLocks noGrp="1"/>
          </p:cNvSpPr>
          <p:nvPr>
            <p:ph type="dt" sz="half" idx="10"/>
          </p:nvPr>
        </p:nvSpPr>
        <p:spPr/>
        <p:txBody>
          <a:bodyPr/>
          <a:lstStyle/>
          <a:p>
            <a:fld id="{2553144C-E3B8-4B57-9048-1C22FF87EF6B}" type="datetimeFigureOut">
              <a:rPr lang="en-CA" smtClean="0"/>
              <a:t>2019-11-06</a:t>
            </a:fld>
            <a:endParaRPr lang="en-CA"/>
          </a:p>
        </p:txBody>
      </p:sp>
      <p:sp>
        <p:nvSpPr>
          <p:cNvPr id="8" name="Footer Placeholder 7">
            <a:extLst>
              <a:ext uri="{FF2B5EF4-FFF2-40B4-BE49-F238E27FC236}">
                <a16:creationId xmlns:a16="http://schemas.microsoft.com/office/drawing/2014/main" id="{41A4BA34-0ABC-4818-9F02-DF720825F47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E206692-BCBD-47E1-8C9F-E953064A48A6}"/>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414573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2C30-0DE7-4632-918F-BC7EC338FE0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9890E33-98D6-4D3D-BB3F-4791C16C877D}"/>
              </a:ext>
            </a:extLst>
          </p:cNvPr>
          <p:cNvSpPr>
            <a:spLocks noGrp="1"/>
          </p:cNvSpPr>
          <p:nvPr>
            <p:ph type="dt" sz="half" idx="10"/>
          </p:nvPr>
        </p:nvSpPr>
        <p:spPr/>
        <p:txBody>
          <a:bodyPr/>
          <a:lstStyle/>
          <a:p>
            <a:fld id="{2553144C-E3B8-4B57-9048-1C22FF87EF6B}" type="datetimeFigureOut">
              <a:rPr lang="en-CA" smtClean="0"/>
              <a:t>2019-11-06</a:t>
            </a:fld>
            <a:endParaRPr lang="en-CA"/>
          </a:p>
        </p:txBody>
      </p:sp>
      <p:sp>
        <p:nvSpPr>
          <p:cNvPr id="4" name="Footer Placeholder 3">
            <a:extLst>
              <a:ext uri="{FF2B5EF4-FFF2-40B4-BE49-F238E27FC236}">
                <a16:creationId xmlns:a16="http://schemas.microsoft.com/office/drawing/2014/main" id="{6C4DC191-0D49-40F3-AF01-ECC1EC99071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61C5585-3081-4D54-BCD2-AA91C127F420}"/>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3395357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A7DC3C-AC86-45B1-95B2-7D6701750EAA}"/>
              </a:ext>
            </a:extLst>
          </p:cNvPr>
          <p:cNvSpPr>
            <a:spLocks noGrp="1"/>
          </p:cNvSpPr>
          <p:nvPr>
            <p:ph type="dt" sz="half" idx="10"/>
          </p:nvPr>
        </p:nvSpPr>
        <p:spPr/>
        <p:txBody>
          <a:bodyPr/>
          <a:lstStyle/>
          <a:p>
            <a:fld id="{2553144C-E3B8-4B57-9048-1C22FF87EF6B}" type="datetimeFigureOut">
              <a:rPr lang="en-CA" smtClean="0"/>
              <a:t>2019-11-06</a:t>
            </a:fld>
            <a:endParaRPr lang="en-CA"/>
          </a:p>
        </p:txBody>
      </p:sp>
      <p:sp>
        <p:nvSpPr>
          <p:cNvPr id="3" name="Footer Placeholder 2">
            <a:extLst>
              <a:ext uri="{FF2B5EF4-FFF2-40B4-BE49-F238E27FC236}">
                <a16:creationId xmlns:a16="http://schemas.microsoft.com/office/drawing/2014/main" id="{B7159D3C-0294-4C3D-BDF9-9D0B12BF08E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B09EA01-6F8F-4D98-8F5F-DB89D0D83C31}"/>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2962524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21E3-D485-4D7F-8ACD-7E4274787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B9E8211-FBE6-4742-B123-482408CA8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DEDA1C9-F14F-4547-B790-9CAC2A2F1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31C8E-AA04-43B9-BBC3-5E00442B5FC3}"/>
              </a:ext>
            </a:extLst>
          </p:cNvPr>
          <p:cNvSpPr>
            <a:spLocks noGrp="1"/>
          </p:cNvSpPr>
          <p:nvPr>
            <p:ph type="dt" sz="half" idx="10"/>
          </p:nvPr>
        </p:nvSpPr>
        <p:spPr/>
        <p:txBody>
          <a:bodyPr/>
          <a:lstStyle/>
          <a:p>
            <a:fld id="{2553144C-E3B8-4B57-9048-1C22FF87EF6B}" type="datetimeFigureOut">
              <a:rPr lang="en-CA" smtClean="0"/>
              <a:t>2019-11-06</a:t>
            </a:fld>
            <a:endParaRPr lang="en-CA"/>
          </a:p>
        </p:txBody>
      </p:sp>
      <p:sp>
        <p:nvSpPr>
          <p:cNvPr id="6" name="Footer Placeholder 5">
            <a:extLst>
              <a:ext uri="{FF2B5EF4-FFF2-40B4-BE49-F238E27FC236}">
                <a16:creationId xmlns:a16="http://schemas.microsoft.com/office/drawing/2014/main" id="{0417AC31-023F-4FB7-916C-683433D327A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2E49127-6357-4104-8E8B-2EE871CADB9F}"/>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76200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27F6-C530-46FC-83F5-B5ABC4588D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4849B96-2009-440A-995D-7CE3754D26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62C2FEE-5ED1-40E4-82F0-B1D1E6F52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24A9F0-28AF-4494-A9AD-DDE85F893F81}"/>
              </a:ext>
            </a:extLst>
          </p:cNvPr>
          <p:cNvSpPr>
            <a:spLocks noGrp="1"/>
          </p:cNvSpPr>
          <p:nvPr>
            <p:ph type="dt" sz="half" idx="10"/>
          </p:nvPr>
        </p:nvSpPr>
        <p:spPr/>
        <p:txBody>
          <a:bodyPr/>
          <a:lstStyle/>
          <a:p>
            <a:fld id="{2553144C-E3B8-4B57-9048-1C22FF87EF6B}" type="datetimeFigureOut">
              <a:rPr lang="en-CA" smtClean="0"/>
              <a:t>2019-11-06</a:t>
            </a:fld>
            <a:endParaRPr lang="en-CA"/>
          </a:p>
        </p:txBody>
      </p:sp>
      <p:sp>
        <p:nvSpPr>
          <p:cNvPr id="6" name="Footer Placeholder 5">
            <a:extLst>
              <a:ext uri="{FF2B5EF4-FFF2-40B4-BE49-F238E27FC236}">
                <a16:creationId xmlns:a16="http://schemas.microsoft.com/office/drawing/2014/main" id="{99F81A47-1446-4111-A30F-96D7ABC66E4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596957B-025F-443A-8A07-1B85C9A439EC}"/>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2026262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5262F-0677-422F-B03B-12B3B5DC7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61BA93A-527B-46C9-911F-79EF9C4A8A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5E2A1DA-2A8D-41C5-A358-BCE20C976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3144C-E3B8-4B57-9048-1C22FF87EF6B}" type="datetimeFigureOut">
              <a:rPr lang="en-CA" smtClean="0"/>
              <a:t>2019-11-06</a:t>
            </a:fld>
            <a:endParaRPr lang="en-CA"/>
          </a:p>
        </p:txBody>
      </p:sp>
      <p:sp>
        <p:nvSpPr>
          <p:cNvPr id="5" name="Footer Placeholder 4">
            <a:extLst>
              <a:ext uri="{FF2B5EF4-FFF2-40B4-BE49-F238E27FC236}">
                <a16:creationId xmlns:a16="http://schemas.microsoft.com/office/drawing/2014/main" id="{6AE56BD8-9052-4A54-A5D6-9B6359A178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1660D73-FA46-4E03-93F4-E0C2DC7312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BD240-1C62-434C-9523-8632814D70F8}" type="slidenum">
              <a:rPr lang="en-CA" smtClean="0"/>
              <a:t>‹#›</a:t>
            </a:fld>
            <a:endParaRPr lang="en-CA"/>
          </a:p>
        </p:txBody>
      </p:sp>
    </p:spTree>
    <p:extLst>
      <p:ext uri="{BB962C8B-B14F-4D97-AF65-F5344CB8AC3E}">
        <p14:creationId xmlns:p14="http://schemas.microsoft.com/office/powerpoint/2010/main" val="615272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player.vimeo.com/video/145337455?app_id=122963"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4611757"/>
            <a:ext cx="10588486" cy="1858205"/>
          </a:xfrm>
          <a:effectLst>
            <a:outerShdw blurRad="50800" dist="38100" dir="2700000" algn="tl" rotWithShape="0">
              <a:prstClr val="black">
                <a:alpha val="40000"/>
              </a:prstClr>
            </a:outerShdw>
          </a:effectLst>
        </p:spPr>
        <p:txBody>
          <a:bodyPr>
            <a:noAutofit/>
          </a:bodyPr>
          <a:lstStyle/>
          <a:p>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SESSION 5</a:t>
            </a:r>
            <a:br>
              <a:rPr lang="en-CA" sz="9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THE GOSPELS</a:t>
            </a:r>
            <a:endParaRPr lang="en-CA" sz="9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97808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cap_03">
            <a:extLst>
              <a:ext uri="{FF2B5EF4-FFF2-40B4-BE49-F238E27FC236}">
                <a16:creationId xmlns:a16="http://schemas.microsoft.com/office/drawing/2014/main" id="{DCCED015-73F7-4599-948D-A1A91BECF3F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5431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7E5C7B7E-FC57-44BD-86E0-B0670EEFB56F}"/>
              </a:ext>
            </a:extLst>
          </p:cNvPr>
          <p:cNvSpPr txBox="1">
            <a:spLocks/>
          </p:cNvSpPr>
          <p:nvPr/>
        </p:nvSpPr>
        <p:spPr>
          <a:xfrm>
            <a:off x="619408" y="4079839"/>
            <a:ext cx="10953177" cy="2279364"/>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Open your Bibles to Matthew 5:17-20 &amp; 28:18-20</a:t>
            </a:r>
            <a:endPar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a:extLst>
              <a:ext uri="{FF2B5EF4-FFF2-40B4-BE49-F238E27FC236}">
                <a16:creationId xmlns:a16="http://schemas.microsoft.com/office/drawing/2014/main" id="{E63A8747-50BD-4E6A-8D49-9D2BD8B093FC}"/>
              </a:ext>
            </a:extLst>
          </p:cNvPr>
          <p:cNvSpPr>
            <a:spLocks noGrp="1"/>
          </p:cNvSpPr>
          <p:nvPr>
            <p:ph type="ctrTitle"/>
          </p:nvPr>
        </p:nvSpPr>
        <p:spPr>
          <a:xfrm>
            <a:off x="1172033" y="3164719"/>
            <a:ext cx="9847929" cy="915120"/>
          </a:xfrm>
          <a:effectLst>
            <a:outerShdw blurRad="50800" dist="38100" dir="2700000" algn="tl" rotWithShape="0">
              <a:prstClr val="black">
                <a:alpha val="40000"/>
              </a:prstClr>
            </a:outerShdw>
          </a:effectLst>
        </p:spPr>
        <p:txBody>
          <a:bodyPr>
            <a:noAutofit/>
          </a:bodyPr>
          <a:lstStyle/>
          <a:p>
            <a:r>
              <a:rPr lang="en-CA" sz="6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CLASS DISCUSSIONS</a:t>
            </a:r>
            <a:endParaRPr lang="en-CA" sz="54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close up of a logo&#10;&#10;Description automatically generated">
            <a:extLst>
              <a:ext uri="{FF2B5EF4-FFF2-40B4-BE49-F238E27FC236}">
                <a16:creationId xmlns:a16="http://schemas.microsoft.com/office/drawing/2014/main" id="{F355A9F8-EF23-4958-8006-0CFD541EE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253" y="990176"/>
            <a:ext cx="2021491" cy="2021491"/>
          </a:xfrm>
          <a:prstGeom prst="rect">
            <a:avLst/>
          </a:prstGeom>
        </p:spPr>
      </p:pic>
    </p:spTree>
    <p:extLst>
      <p:ext uri="{BB962C8B-B14F-4D97-AF65-F5344CB8AC3E}">
        <p14:creationId xmlns:p14="http://schemas.microsoft.com/office/powerpoint/2010/main" val="336189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7E5C7B7E-FC57-44BD-86E0-B0670EEFB56F}"/>
              </a:ext>
            </a:extLst>
          </p:cNvPr>
          <p:cNvSpPr txBox="1">
            <a:spLocks/>
          </p:cNvSpPr>
          <p:nvPr/>
        </p:nvSpPr>
        <p:spPr>
          <a:xfrm>
            <a:off x="875417" y="1397111"/>
            <a:ext cx="10441167" cy="4978900"/>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Lord spoke to Moses, saying, “Speak to Aaron and his sons, saying, Thus you shall bless the people of Israel: you shall say to them,</a:t>
            </a:r>
          </a:p>
          <a:p>
            <a:pPr lvl="1" algn="l"/>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Lord bless you and keep you;</a:t>
            </a:r>
          </a:p>
          <a:p>
            <a:pPr lvl="1" algn="l"/>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Lord make his face to shine upon you and be gracious to you;</a:t>
            </a:r>
          </a:p>
          <a:p>
            <a:pPr lvl="1" algn="l"/>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Lord lift up his countenance upon you and give you peace.</a:t>
            </a:r>
          </a:p>
          <a:p>
            <a:pPr algn="l"/>
            <a:r>
              <a:rPr lang="en-CA"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So shall they put my name upon the people of Israel</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I will bless them.”</a:t>
            </a:r>
          </a:p>
          <a:p>
            <a:pPr algn="l"/>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(Numbers 6:22-27)</a:t>
            </a:r>
          </a:p>
        </p:txBody>
      </p:sp>
      <p:sp>
        <p:nvSpPr>
          <p:cNvPr id="8" name="Title 1">
            <a:extLst>
              <a:ext uri="{FF2B5EF4-FFF2-40B4-BE49-F238E27FC236}">
                <a16:creationId xmlns:a16="http://schemas.microsoft.com/office/drawing/2014/main" id="{E63A8747-50BD-4E6A-8D49-9D2BD8B093FC}"/>
              </a:ext>
            </a:extLst>
          </p:cNvPr>
          <p:cNvSpPr>
            <a:spLocks noGrp="1"/>
          </p:cNvSpPr>
          <p:nvPr>
            <p:ph type="ctrTitle"/>
          </p:nvPr>
        </p:nvSpPr>
        <p:spPr>
          <a:xfrm>
            <a:off x="753497" y="481990"/>
            <a:ext cx="10636745" cy="915120"/>
          </a:xfrm>
          <a:effectLst>
            <a:outerShdw blurRad="50800" dist="38100" dir="2700000" algn="tl" rotWithShape="0">
              <a:prstClr val="black">
                <a:alpha val="40000"/>
              </a:prstClr>
            </a:outerShdw>
          </a:effectLst>
        </p:spPr>
        <p:txBody>
          <a:bodyPr>
            <a:noAutofit/>
          </a:bodyPr>
          <a:lstStyle/>
          <a:p>
            <a:r>
              <a:rPr lang="en-CA" sz="6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FINAL COMMENTS</a:t>
            </a:r>
            <a:endParaRPr lang="en-CA" sz="54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608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7E5C7B7E-FC57-44BD-86E0-B0670EEFB56F}"/>
              </a:ext>
            </a:extLst>
          </p:cNvPr>
          <p:cNvSpPr txBox="1">
            <a:spLocks/>
          </p:cNvSpPr>
          <p:nvPr/>
        </p:nvSpPr>
        <p:spPr>
          <a:xfrm>
            <a:off x="875417" y="1853967"/>
            <a:ext cx="10441167" cy="4522043"/>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3200" b="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THE GREAT COMMISSION IS OUR COMMISSION</a:t>
            </a:r>
            <a:endParaRPr lang="en-CA" sz="3200" u="sng"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If Christ’s Name is upon us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which it is as Christians (which literally means little Christs) -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then we must go make disciples of everyone</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by baptizing them likewise into the Name and teaching them to obey all He has commanded us.</a:t>
            </a:r>
            <a:b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a:extLst>
              <a:ext uri="{FF2B5EF4-FFF2-40B4-BE49-F238E27FC236}">
                <a16:creationId xmlns:a16="http://schemas.microsoft.com/office/drawing/2014/main" id="{E63A8747-50BD-4E6A-8D49-9D2BD8B093FC}"/>
              </a:ext>
            </a:extLst>
          </p:cNvPr>
          <p:cNvSpPr>
            <a:spLocks noGrp="1"/>
          </p:cNvSpPr>
          <p:nvPr>
            <p:ph type="ctrTitle"/>
          </p:nvPr>
        </p:nvSpPr>
        <p:spPr>
          <a:xfrm>
            <a:off x="753497" y="481990"/>
            <a:ext cx="10636745" cy="915120"/>
          </a:xfrm>
          <a:effectLst>
            <a:outerShdw blurRad="50800" dist="38100" dir="2700000" algn="tl" rotWithShape="0">
              <a:prstClr val="black">
                <a:alpha val="40000"/>
              </a:prstClr>
            </a:outerShdw>
          </a:effectLst>
        </p:spPr>
        <p:txBody>
          <a:bodyPr>
            <a:noAutofit/>
          </a:bodyPr>
          <a:lstStyle/>
          <a:p>
            <a:r>
              <a:rPr lang="en-CA" sz="6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FINAL COMMENTS</a:t>
            </a:r>
            <a:endParaRPr lang="en-CA" sz="54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961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1" y="432905"/>
            <a:ext cx="10588486" cy="2902889"/>
          </a:xfrm>
          <a:effectLst>
            <a:outerShdw blurRad="50800" dist="38100" dir="2700000" algn="tl" rotWithShape="0">
              <a:prstClr val="black">
                <a:alpha val="40000"/>
              </a:prstClr>
            </a:outerShdw>
          </a:effectLst>
        </p:spPr>
        <p:txBody>
          <a:bodyPr>
            <a:noAutofit/>
          </a:bodyPr>
          <a:lstStyle/>
          <a:p>
            <a: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STOP &amp; PRAY</a:t>
            </a:r>
            <a:b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dirty="0">
                <a:solidFill>
                  <a:schemeClr val="accent4"/>
                </a:solidFill>
                <a:latin typeface="Open Sans" panose="020B0606030504020204" pitchFamily="34" charset="0"/>
                <a:ea typeface="Open Sans" panose="020B0606030504020204" pitchFamily="34" charset="0"/>
                <a:cs typeface="Open Sans" panose="020B0606030504020204" pitchFamily="34" charset="0"/>
              </a:rPr>
              <a:t>(Matthew 28:18-20)</a:t>
            </a:r>
            <a:endParaRPr lang="en-CA" sz="8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close up of a logo&#10;&#10;Description automatically generated">
            <a:extLst>
              <a:ext uri="{FF2B5EF4-FFF2-40B4-BE49-F238E27FC236}">
                <a16:creationId xmlns:a16="http://schemas.microsoft.com/office/drawing/2014/main" id="{1CAE688B-7E38-4D74-9DE5-6FAB050A7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954" y="3522207"/>
            <a:ext cx="2389968" cy="2389968"/>
          </a:xfrm>
          <a:prstGeom prst="rect">
            <a:avLst/>
          </a:prstGeom>
        </p:spPr>
      </p:pic>
    </p:spTree>
    <p:extLst>
      <p:ext uri="{BB962C8B-B14F-4D97-AF65-F5344CB8AC3E}">
        <p14:creationId xmlns:p14="http://schemas.microsoft.com/office/powerpoint/2010/main" val="21933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375515"/>
            <a:ext cx="10588486" cy="943104"/>
          </a:xfrm>
          <a:effectLst>
            <a:outerShdw blurRad="50800" dist="38100" dir="2700000" algn="tl" rotWithShape="0">
              <a:prstClr val="black">
                <a:alpha val="40000"/>
              </a:prstClr>
            </a:outerShdw>
          </a:effectLst>
        </p:spPr>
        <p:txBody>
          <a:bodyPr>
            <a:normAutofit/>
          </a:bodyPr>
          <a:lstStyle/>
          <a:p>
            <a:r>
              <a:rPr lang="en-CA" sz="54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ASSIGNMENTS FOR SESSION 6</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950081" y="1518407"/>
            <a:ext cx="10960665" cy="4964078"/>
          </a:xfrm>
          <a:effectLst>
            <a:outerShdw blurRad="50800" dist="38100" dir="2700000" algn="tl" rotWithShape="0">
              <a:prstClr val="black">
                <a:alpha val="40000"/>
              </a:prstClr>
            </a:outerShdw>
          </a:effectLst>
        </p:spPr>
        <p:txBody>
          <a:bodyPr>
            <a:noAutofit/>
          </a:bodyPr>
          <a:lstStyle/>
          <a:p>
            <a:pPr algn="l"/>
            <a:r>
              <a:rPr lang="en-CA" sz="4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READ</a:t>
            </a:r>
            <a:r>
              <a:rPr lang="en-CA"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a:t>
            </a:r>
            <a:endParaRPr lang="en-CA" sz="28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l" fontAlgn="base">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Acts 15:1-21</a:t>
            </a:r>
          </a:p>
          <a:p>
            <a:pPr marL="457200" indent="-457200" algn="l" fontAlgn="base">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Galatians 5:1-6</a:t>
            </a:r>
          </a:p>
          <a:p>
            <a:pPr marL="457200" indent="-457200" algn="l" fontAlgn="base">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quote in your email</a:t>
            </a:r>
          </a:p>
          <a:p>
            <a:pPr marL="457200" indent="-457200" algn="l" fontAlgn="base">
              <a:buFont typeface="Arial" panose="020B0604020202020204" pitchFamily="34" charset="0"/>
              <a:buChar char="•"/>
            </a:pPr>
            <a:endParaRPr lang="en-CA"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algn="l"/>
            <a:r>
              <a:rPr lang="en-CA" sz="4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WATCH</a:t>
            </a:r>
            <a:endParaRPr lang="en-CA" sz="28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l" fontAlgn="base">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Overview: Galatians</a:t>
            </a:r>
          </a:p>
          <a:p>
            <a:pPr marL="457200" indent="-457200" algn="l" fontAlgn="base">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Should we obey Old Testament Law?</a:t>
            </a:r>
          </a:p>
          <a:p>
            <a:pPr algn="l"/>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(Video links are in your email)</a:t>
            </a:r>
          </a:p>
          <a:p>
            <a:pPr algn="l"/>
            <a:b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284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375515"/>
            <a:ext cx="10588486" cy="943104"/>
          </a:xfrm>
          <a:effectLst>
            <a:outerShdw blurRad="50800" dist="38100" dir="2700000" algn="tl" rotWithShape="0">
              <a:prstClr val="black">
                <a:alpha val="40000"/>
              </a:prstClr>
            </a:outerShdw>
          </a:effectLst>
        </p:spPr>
        <p:txBody>
          <a:bodyPr>
            <a:normAutofit/>
          </a:bodyPr>
          <a:lstStyle/>
          <a:p>
            <a:r>
              <a:rPr lang="en-CA" sz="54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ASSIGNMENTS FOR SESSION 6</a:t>
            </a:r>
          </a:p>
        </p:txBody>
      </p:sp>
      <p:sp>
        <p:nvSpPr>
          <p:cNvPr id="4" name="Subtitle 2">
            <a:extLst>
              <a:ext uri="{FF2B5EF4-FFF2-40B4-BE49-F238E27FC236}">
                <a16:creationId xmlns:a16="http://schemas.microsoft.com/office/drawing/2014/main" id="{02069B24-4C19-44BC-93D9-49102A5541B3}"/>
              </a:ext>
            </a:extLst>
          </p:cNvPr>
          <p:cNvSpPr txBox="1">
            <a:spLocks/>
          </p:cNvSpPr>
          <p:nvPr/>
        </p:nvSpPr>
        <p:spPr>
          <a:xfrm>
            <a:off x="871232" y="1503070"/>
            <a:ext cx="10360584" cy="497941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4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ASK</a:t>
            </a:r>
            <a:endParaRPr lang="en-CA" sz="28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l" fontAlgn="base">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Given the role of circumcision in the history and life of Israel (see primer on circumcision above), why do you think there was such a heated debate over circumcision in Acts 15?</a:t>
            </a:r>
          </a:p>
          <a:p>
            <a:pPr marL="457200" indent="-457200" algn="l" fontAlgn="base">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In Acts 15:5, how is circumcision related to the law of Moses?</a:t>
            </a:r>
          </a:p>
          <a:p>
            <a:pPr marL="457200" indent="-457200" algn="l" fontAlgn="base">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In Acts 15:7-11, what is the gist of Peter's argument?</a:t>
            </a:r>
          </a:p>
        </p:txBody>
      </p:sp>
    </p:spTree>
    <p:extLst>
      <p:ext uri="{BB962C8B-B14F-4D97-AF65-F5344CB8AC3E}">
        <p14:creationId xmlns:p14="http://schemas.microsoft.com/office/powerpoint/2010/main" val="321148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515069"/>
            <a:ext cx="10588486" cy="943104"/>
          </a:xfrm>
          <a:effectLst>
            <a:outerShdw blurRad="50800" dist="38100" dir="2700000" algn="tl" rotWithShape="0">
              <a:prstClr val="black">
                <a:alpha val="40000"/>
              </a:prstClr>
            </a:outerShdw>
          </a:effectLst>
        </p:spPr>
        <p:txBody>
          <a:bodyPr>
            <a:normAutofit/>
          </a:bodyPr>
          <a:lstStyle/>
          <a:p>
            <a:r>
              <a:rPr lang="en-CA"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RECOMMENDED RESOURCE</a:t>
            </a:r>
          </a:p>
        </p:txBody>
      </p:sp>
      <p:sp>
        <p:nvSpPr>
          <p:cNvPr id="4" name="Subtitle 2">
            <a:extLst>
              <a:ext uri="{FF2B5EF4-FFF2-40B4-BE49-F238E27FC236}">
                <a16:creationId xmlns:a16="http://schemas.microsoft.com/office/drawing/2014/main" id="{02069B24-4C19-44BC-93D9-49102A5541B3}"/>
              </a:ext>
            </a:extLst>
          </p:cNvPr>
          <p:cNvSpPr txBox="1">
            <a:spLocks/>
          </p:cNvSpPr>
          <p:nvPr/>
        </p:nvSpPr>
        <p:spPr>
          <a:xfrm>
            <a:off x="5025005" y="3070371"/>
            <a:ext cx="6365237" cy="3412114"/>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Shadow of Christ in the Law of Moses</a:t>
            </a:r>
          </a:p>
          <a:p>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by Vern S. Poythress</a:t>
            </a:r>
            <a:endPar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Image result for shadow of christ in the law of moses">
            <a:extLst>
              <a:ext uri="{FF2B5EF4-FFF2-40B4-BE49-F238E27FC236}">
                <a16:creationId xmlns:a16="http://schemas.microsoft.com/office/drawing/2014/main" id="{0C177B04-8207-4510-8FD4-D24164274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335" y="1584008"/>
            <a:ext cx="2810498" cy="435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5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4611757"/>
            <a:ext cx="10588486" cy="1858205"/>
          </a:xfrm>
          <a:effectLst>
            <a:outerShdw blurRad="50800" dist="38100" dir="2700000" algn="tl" rotWithShape="0">
              <a:prstClr val="black">
                <a:alpha val="40000"/>
              </a:prstClr>
            </a:outerShdw>
          </a:effectLst>
        </p:spPr>
        <p:txBody>
          <a:bodyPr>
            <a:noAutofit/>
          </a:bodyPr>
          <a:lstStyle/>
          <a:p>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Thanks for coming!</a:t>
            </a:r>
            <a:br>
              <a:rPr lang="en-CA" sz="9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YOU ARE LOVED</a:t>
            </a:r>
            <a:endParaRPr lang="en-CA" sz="9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49503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cap_04">
            <a:extLst>
              <a:ext uri="{FF2B5EF4-FFF2-40B4-BE49-F238E27FC236}">
                <a16:creationId xmlns:a16="http://schemas.microsoft.com/office/drawing/2014/main" id="{00002FB1-0333-4F2A-A1BC-12686763BFB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9377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cap_05">
            <a:extLst>
              <a:ext uri="{FF2B5EF4-FFF2-40B4-BE49-F238E27FC236}">
                <a16:creationId xmlns:a16="http://schemas.microsoft.com/office/drawing/2014/main" id="{356D3856-F43A-4352-89F2-F65571DA198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8022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cap_06">
            <a:extLst>
              <a:ext uri="{FF2B5EF4-FFF2-40B4-BE49-F238E27FC236}">
                <a16:creationId xmlns:a16="http://schemas.microsoft.com/office/drawing/2014/main" id="{D31025F4-420F-4241-B93E-D833CE5A443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8284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cap_07">
            <a:extLst>
              <a:ext uri="{FF2B5EF4-FFF2-40B4-BE49-F238E27FC236}">
                <a16:creationId xmlns:a16="http://schemas.microsoft.com/office/drawing/2014/main" id="{76690E4A-37D1-4444-BD2B-B0F4A964E1F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0222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557274" y="728095"/>
            <a:ext cx="10742413" cy="858725"/>
          </a:xfrm>
          <a:effectLst>
            <a:outerShdw blurRad="50800" dist="38100" dir="2700000" algn="tl" rotWithShape="0">
              <a:prstClr val="black">
                <a:alpha val="40000"/>
              </a:prstClr>
            </a:outerShdw>
          </a:effectLst>
        </p:spPr>
        <p:txBody>
          <a:bodyPr>
            <a:normAutofit fontScale="90000"/>
          </a:bodyPr>
          <a:lstStyle/>
          <a:p>
            <a:r>
              <a:rPr lang="en-CA"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CLIFFHANGER ENDING OF OT</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6974" y="2063693"/>
            <a:ext cx="10284578" cy="4435328"/>
          </a:xfrm>
          <a:effectLst>
            <a:outerShdw blurRad="50800" dist="38100" dir="2700000" algn="tl" rotWithShape="0">
              <a:prstClr val="black">
                <a:alpha val="40000"/>
              </a:prstClr>
            </a:outerShdw>
          </a:effectLst>
        </p:spPr>
        <p:txBody>
          <a:bodyPr>
            <a:noAutofit/>
          </a:bodyPr>
          <a:lstStyle/>
          <a:p>
            <a:pPr>
              <a:spcAft>
                <a:spcPts val="12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Thus says Cyrus king of Persia, ‘The Lord, the God of heaven, has given me all the kingdoms of the earth, and he has charged me to build him a house at Jerusalem, which is in Judah. Whoever is among you of all his people, may the Lord his God be with him. Let him go up…’</a:t>
            </a:r>
          </a:p>
          <a:p>
            <a:pP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(2 Chronicles 36:23)</a:t>
            </a:r>
          </a:p>
        </p:txBody>
      </p:sp>
    </p:spTree>
    <p:extLst>
      <p:ext uri="{BB962C8B-B14F-4D97-AF65-F5344CB8AC3E}">
        <p14:creationId xmlns:p14="http://schemas.microsoft.com/office/powerpoint/2010/main" val="167008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1661020" y="1287298"/>
            <a:ext cx="9890822" cy="1165566"/>
          </a:xfrm>
          <a:effectLst>
            <a:outerShdw blurRad="50800" dist="38100" dir="2700000" algn="tl" rotWithShape="0">
              <a:prstClr val="black">
                <a:alpha val="40000"/>
              </a:prstClr>
            </a:outerShdw>
          </a:effectLst>
        </p:spPr>
        <p:txBody>
          <a:bodyPr>
            <a:noAutofit/>
          </a:bodyPr>
          <a:lstStyle/>
          <a:p>
            <a: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WHERE WE ARE</a:t>
            </a:r>
          </a:p>
        </p:txBody>
      </p:sp>
      <p:pic>
        <p:nvPicPr>
          <p:cNvPr id="5" name="Picture 4" descr="A close up of a logo&#10;&#10;Description automatically generated">
            <a:extLst>
              <a:ext uri="{FF2B5EF4-FFF2-40B4-BE49-F238E27FC236}">
                <a16:creationId xmlns:a16="http://schemas.microsoft.com/office/drawing/2014/main" id="{AC99D702-1021-461F-9FE6-DBFB91B88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089" y="951178"/>
            <a:ext cx="1332607" cy="1369920"/>
          </a:xfrm>
          <a:prstGeom prst="rect">
            <a:avLst/>
          </a:prstGeom>
        </p:spPr>
      </p:pic>
      <p:sp>
        <p:nvSpPr>
          <p:cNvPr id="3" name="TextBox 2">
            <a:extLst>
              <a:ext uri="{FF2B5EF4-FFF2-40B4-BE49-F238E27FC236}">
                <a16:creationId xmlns:a16="http://schemas.microsoft.com/office/drawing/2014/main" id="{F1063AA4-CAC7-4D7F-8C0F-B9B7E3264D83}"/>
              </a:ext>
            </a:extLst>
          </p:cNvPr>
          <p:cNvSpPr txBox="1"/>
          <p:nvPr/>
        </p:nvSpPr>
        <p:spPr>
          <a:xfrm>
            <a:off x="1577130" y="2961314"/>
            <a:ext cx="8883942" cy="2369880"/>
          </a:xfrm>
          <a:prstGeom prst="rect">
            <a:avLst/>
          </a:prstGeom>
          <a:noFill/>
        </p:spPr>
        <p:txBody>
          <a:bodyPr wrap="square" rtlCol="0">
            <a:spAutoFit/>
          </a:bodyPr>
          <a:lstStyle/>
          <a:p>
            <a:r>
              <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400 years of silence, and the question hanging in the air:</a:t>
            </a:r>
          </a:p>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4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“Will God fulfill His promises?”</a:t>
            </a:r>
            <a:endParaRPr lang="en-CA" sz="4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31102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2038524" y="1178241"/>
            <a:ext cx="9647541" cy="1165566"/>
          </a:xfrm>
          <a:effectLst>
            <a:outerShdw blurRad="50800" dist="38100" dir="2700000" algn="tl" rotWithShape="0">
              <a:prstClr val="black">
                <a:alpha val="40000"/>
              </a:prstClr>
            </a:outerShdw>
          </a:effectLst>
        </p:spPr>
        <p:txBody>
          <a:bodyPr>
            <a:noAutofit/>
          </a:bodyPr>
          <a:lstStyle/>
          <a:p>
            <a:r>
              <a:rPr lang="en-CA" sz="6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WHERE WE’RE GOING</a:t>
            </a:r>
          </a:p>
        </p:txBody>
      </p:sp>
      <p:pic>
        <p:nvPicPr>
          <p:cNvPr id="5" name="Picture 4" descr="A close up of a logo&#10;&#10;Description automatically generated">
            <a:extLst>
              <a:ext uri="{FF2B5EF4-FFF2-40B4-BE49-F238E27FC236}">
                <a16:creationId xmlns:a16="http://schemas.microsoft.com/office/drawing/2014/main" id="{AC99D702-1021-461F-9FE6-DBFB91B88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74" y="973887"/>
            <a:ext cx="1332607" cy="1369920"/>
          </a:xfrm>
          <a:prstGeom prst="rect">
            <a:avLst/>
          </a:prstGeom>
        </p:spPr>
      </p:pic>
      <p:sp>
        <p:nvSpPr>
          <p:cNvPr id="3" name="TextBox 2">
            <a:extLst>
              <a:ext uri="{FF2B5EF4-FFF2-40B4-BE49-F238E27FC236}">
                <a16:creationId xmlns:a16="http://schemas.microsoft.com/office/drawing/2014/main" id="{F1063AA4-CAC7-4D7F-8C0F-B9B7E3264D83}"/>
              </a:ext>
            </a:extLst>
          </p:cNvPr>
          <p:cNvSpPr txBox="1"/>
          <p:nvPr/>
        </p:nvSpPr>
        <p:spPr>
          <a:xfrm>
            <a:off x="1577130" y="2961314"/>
            <a:ext cx="8883942" cy="830997"/>
          </a:xfrm>
          <a:prstGeom prst="rect">
            <a:avLst/>
          </a:prstGeom>
          <a:noFill/>
        </p:spPr>
        <p:txBody>
          <a:bodyPr wrap="square" rtlCol="0">
            <a:spAutoFit/>
          </a:bodyPr>
          <a:lstStyle/>
          <a:p>
            <a:pPr algn="ctr"/>
            <a:r>
              <a:rPr lang="en-US" sz="4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THE GOSPEL OF MATTHEW</a:t>
            </a:r>
            <a:endParaRPr lang="en-CA" sz="6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4370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778187"/>
            <a:ext cx="10588486" cy="943104"/>
          </a:xfrm>
          <a:effectLst>
            <a:outerShdw blurRad="50800" dist="38100" dir="2700000" algn="tl" rotWithShape="0">
              <a:prstClr val="black">
                <a:alpha val="40000"/>
              </a:prstClr>
            </a:outerShdw>
          </a:effectLst>
        </p:spPr>
        <p:txBody>
          <a:bodyPr>
            <a:normAutofit/>
          </a:bodyPr>
          <a:lstStyle/>
          <a:p>
            <a:r>
              <a:rPr lang="en-CA" sz="54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SESSION OUTLINE</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01757" y="2063692"/>
            <a:ext cx="11331906" cy="4997634"/>
          </a:xfrm>
          <a:effectLst>
            <a:outerShdw blurRad="50800" dist="38100" dir="2700000" algn="tl" rotWithShape="0">
              <a:prstClr val="black">
                <a:alpha val="40000"/>
              </a:prstClr>
            </a:outerShdw>
          </a:effectLst>
        </p:spPr>
        <p:txBody>
          <a:bodyPr>
            <a:noAutofit/>
          </a:bodyPr>
          <a:lstStyle/>
          <a:p>
            <a:pPr marL="514350" indent="-514350" algn="l" fontAlgn="base">
              <a:buFont typeface="+mj-lt"/>
              <a:buAutoNum type="arabicPeriod"/>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Matthew 1-7 - </a:t>
            </a:r>
            <a:r>
              <a:rPr lang="en-CA"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The Greater Moses </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Pentateuch</a:t>
            </a:r>
          </a:p>
          <a:p>
            <a:pPr marL="514350" indent="-514350" algn="l" fontAlgn="base">
              <a:buFont typeface="+mj-lt"/>
              <a:buAutoNum type="arabicPeriod"/>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Matthew 8-10 - </a:t>
            </a:r>
            <a:r>
              <a:rPr lang="en-CA"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The Greater Joshua </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Conquest of the Land</a:t>
            </a:r>
          </a:p>
          <a:p>
            <a:pPr marL="514350" indent="-514350" algn="l" fontAlgn="base">
              <a:buFont typeface="+mj-lt"/>
              <a:buAutoNum type="arabicPeriod"/>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Matthew 11-13 - </a:t>
            </a:r>
            <a:r>
              <a:rPr lang="en-CA"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The Greater Wisdom </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 Writings</a:t>
            </a:r>
          </a:p>
          <a:p>
            <a:pPr marL="514350" indent="-514350" algn="l" fontAlgn="base">
              <a:buFont typeface="+mj-lt"/>
              <a:buAutoNum type="arabicPeriod"/>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Matthew 14-18 - </a:t>
            </a:r>
            <a:r>
              <a:rPr lang="en-CA"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The Greater King </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Kingdom of God</a:t>
            </a:r>
          </a:p>
          <a:p>
            <a:pPr marL="514350" indent="-514350" algn="l" fontAlgn="base">
              <a:buFont typeface="+mj-lt"/>
              <a:buAutoNum type="arabicPeriod"/>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Matthew 19-25 - </a:t>
            </a:r>
            <a:r>
              <a:rPr lang="en-CA"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The Greater Prophet </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 Prophets</a:t>
            </a:r>
          </a:p>
          <a:p>
            <a:pPr marL="514350" indent="-514350" algn="l" fontAlgn="base">
              <a:buFont typeface="+mj-lt"/>
              <a:buAutoNum type="arabicPeriod"/>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Matthew 26-27 - </a:t>
            </a:r>
            <a:r>
              <a:rPr lang="en-CA"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The Passion </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Jesus fulfills Everything</a:t>
            </a:r>
          </a:p>
          <a:p>
            <a:pPr marL="514350" indent="-514350" algn="l" fontAlgn="base">
              <a:buFont typeface="+mj-lt"/>
              <a:buAutoNum type="arabicPeriod"/>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Matthew 28 - </a:t>
            </a:r>
            <a:r>
              <a:rPr lang="en-CA"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The Resurrection &amp; The Great Commission</a:t>
            </a:r>
            <a:b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4679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778187"/>
            <a:ext cx="10588486" cy="943104"/>
          </a:xfrm>
          <a:effectLst>
            <a:outerShdw blurRad="50800" dist="38100" dir="2700000" algn="tl" rotWithShape="0">
              <a:prstClr val="black">
                <a:alpha val="40000"/>
              </a:prstClr>
            </a:outerShdw>
          </a:effectLst>
        </p:spPr>
        <p:txBody>
          <a:bodyPr>
            <a:normAutofit/>
          </a:bodyPr>
          <a:lstStyle/>
          <a:p>
            <a:r>
              <a:rPr lang="en-CA" sz="54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STRUCTURE OF MATTHEW</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01757" y="2063692"/>
            <a:ext cx="11331906" cy="4997634"/>
          </a:xfrm>
          <a:effectLst>
            <a:outerShdw blurRad="50800" dist="38100" dir="2700000" algn="tl" rotWithShape="0">
              <a:prstClr val="black">
                <a:alpha val="40000"/>
              </a:prstClr>
            </a:outerShdw>
          </a:effectLst>
        </p:spPr>
        <p:txBody>
          <a:bodyPr>
            <a:noAutofit/>
          </a:bodyPr>
          <a:lstStyle/>
          <a:p>
            <a:pPr fontAlgn="base"/>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In Matthew’s Gospel there are 5 narrative blocks, each followed by a block of Jesus’ teaching.</a:t>
            </a:r>
          </a:p>
          <a:p>
            <a:pPr fontAlgn="base"/>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fontAlgn="base"/>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At the end of every division is the repeated phrase, “When Jesus had finished saying [these things].” (see 7:28, 11:1, 13:553; 19:1 and 26:1)</a:t>
            </a:r>
          </a:p>
        </p:txBody>
      </p:sp>
    </p:spTree>
    <p:extLst>
      <p:ext uri="{BB962C8B-B14F-4D97-AF65-F5344CB8AC3E}">
        <p14:creationId xmlns:p14="http://schemas.microsoft.com/office/powerpoint/2010/main" val="61932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1" y="278295"/>
            <a:ext cx="10588486" cy="1104349"/>
          </a:xfrm>
          <a:effectLst>
            <a:outerShdw blurRad="50800" dist="38100" dir="2700000" algn="tl" rotWithShape="0">
              <a:prstClr val="black">
                <a:alpha val="40000"/>
              </a:prstClr>
            </a:outerShdw>
          </a:effectLst>
        </p:spPr>
        <p:txBody>
          <a:bodyPr>
            <a:normAutofit/>
          </a:bodyPr>
          <a:lstStyle/>
          <a:p>
            <a:pPr algn="l"/>
            <a:r>
              <a:rPr lang="en-CA" sz="72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GOALS</a:t>
            </a:r>
          </a:p>
        </p:txBody>
      </p:sp>
      <p:sp>
        <p:nvSpPr>
          <p:cNvPr id="6" name="Subtitle 2">
            <a:extLst>
              <a:ext uri="{FF2B5EF4-FFF2-40B4-BE49-F238E27FC236}">
                <a16:creationId xmlns:a16="http://schemas.microsoft.com/office/drawing/2014/main" id="{685CCA2B-89B4-4E45-A34B-C142E656DACC}"/>
              </a:ext>
            </a:extLst>
          </p:cNvPr>
          <p:cNvSpPr>
            <a:spLocks noGrp="1"/>
          </p:cNvSpPr>
          <p:nvPr>
            <p:ph type="subTitle" idx="1"/>
          </p:nvPr>
        </p:nvSpPr>
        <p:spPr>
          <a:xfrm>
            <a:off x="856974" y="1620803"/>
            <a:ext cx="10248348" cy="2141975"/>
          </a:xfrm>
          <a:effectLst>
            <a:outerShdw blurRad="50800" dist="38100" dir="2700000" algn="tl" rotWithShape="0">
              <a:prstClr val="black">
                <a:alpha val="40000"/>
              </a:prstClr>
            </a:outerShdw>
          </a:effectLst>
        </p:spPr>
        <p:txBody>
          <a:bodyPr>
            <a:noAutofit/>
          </a:bodyPr>
          <a:lstStyle/>
          <a:p>
            <a:r>
              <a:rPr lang="en-CA" sz="44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CLASS</a:t>
            </a:r>
            <a:endPar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To understand how the Law of Moses points to Christ and how it is relevant to us today.</a:t>
            </a:r>
          </a:p>
        </p:txBody>
      </p:sp>
      <p:sp>
        <p:nvSpPr>
          <p:cNvPr id="7" name="Subtitle 2">
            <a:extLst>
              <a:ext uri="{FF2B5EF4-FFF2-40B4-BE49-F238E27FC236}">
                <a16:creationId xmlns:a16="http://schemas.microsoft.com/office/drawing/2014/main" id="{A6CE773A-3DAE-49A3-BAB1-2209FE4DE9B7}"/>
              </a:ext>
            </a:extLst>
          </p:cNvPr>
          <p:cNvSpPr txBox="1">
            <a:spLocks/>
          </p:cNvSpPr>
          <p:nvPr/>
        </p:nvSpPr>
        <p:spPr>
          <a:xfrm>
            <a:off x="856974" y="3918739"/>
            <a:ext cx="10248348" cy="1988922"/>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44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SESSION 5</a:t>
            </a:r>
            <a:endPar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Understanding Jesus’s relationship to the Law and how he fulfills what it foreshadowed.</a:t>
            </a:r>
          </a:p>
        </p:txBody>
      </p:sp>
    </p:spTree>
    <p:extLst>
      <p:ext uri="{BB962C8B-B14F-4D97-AF65-F5344CB8AC3E}">
        <p14:creationId xmlns:p14="http://schemas.microsoft.com/office/powerpoint/2010/main" val="319406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778187"/>
            <a:ext cx="10588486" cy="943104"/>
          </a:xfrm>
          <a:effectLst>
            <a:outerShdw blurRad="50800" dist="38100" dir="2700000" algn="tl" rotWithShape="0">
              <a:prstClr val="black">
                <a:alpha val="40000"/>
              </a:prstClr>
            </a:outerShdw>
          </a:effectLst>
        </p:spPr>
        <p:txBody>
          <a:bodyPr>
            <a:normAutofit/>
          </a:bodyPr>
          <a:lstStyle/>
          <a:p>
            <a:r>
              <a:rPr lang="en-CA" sz="54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STRUCTURE OF MATTHEW</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578841" y="2063692"/>
            <a:ext cx="10956021" cy="4228051"/>
          </a:xfrm>
          <a:effectLst>
            <a:outerShdw blurRad="50800" dist="38100" dir="2700000" algn="tl" rotWithShape="0">
              <a:prstClr val="black">
                <a:alpha val="40000"/>
              </a:prstClr>
            </a:outerShdw>
          </a:effectLst>
        </p:spPr>
        <p:txBody>
          <a:bodyPr>
            <a:noAutofit/>
          </a:bodyPr>
          <a:lstStyle/>
          <a:p>
            <a:pPr fontAlgn="base"/>
            <a: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 the very structure of his gospel – we see that Matthew is intent on showing us how Jesus </a:t>
            </a:r>
            <a:r>
              <a:rPr lang="en-CA" sz="36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fulfills everything </a:t>
            </a:r>
            <a: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OT pointed to!</a:t>
            </a:r>
          </a:p>
          <a:p>
            <a:pPr fontAlgn="base"/>
            <a:endPar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fontAlgn="base"/>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beginning with Moses and all the Prophets, he interpreted to them in all the Scriptures the things concerning himself.”</a:t>
            </a:r>
          </a:p>
          <a:p>
            <a:pPr fontAlgn="base"/>
            <a:r>
              <a:rPr lang="en-CA"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(Luke 24:27)</a:t>
            </a:r>
          </a:p>
        </p:txBody>
      </p:sp>
    </p:spTree>
    <p:extLst>
      <p:ext uri="{BB962C8B-B14F-4D97-AF65-F5344CB8AC3E}">
        <p14:creationId xmlns:p14="http://schemas.microsoft.com/office/powerpoint/2010/main" val="171913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00">
            <a:extLst>
              <a:ext uri="{FF2B5EF4-FFF2-40B4-BE49-F238E27FC236}">
                <a16:creationId xmlns:a16="http://schemas.microsoft.com/office/drawing/2014/main" id="{4CA9649A-6242-4382-8FAE-88C7FA64C76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2093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0" y="859459"/>
            <a:ext cx="10681251" cy="2244792"/>
          </a:xfrm>
          <a:effectLst>
            <a:outerShdw blurRad="50800" dist="38100" dir="2700000" algn="tl" rotWithShape="0">
              <a:prstClr val="black">
                <a:alpha val="40000"/>
              </a:prstClr>
            </a:outerShdw>
          </a:effectLst>
        </p:spPr>
        <p:txBody>
          <a:bodyPr>
            <a:noAutofit/>
          </a:bodyPr>
          <a:lstStyle/>
          <a:p>
            <a:r>
              <a:rPr lang="en-CA" sz="72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1. THE GREATER MOSES</a:t>
            </a:r>
            <a:b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48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JESUS FULFILLS THE PENTATEUCH (Matthew 1-7)</a:t>
            </a:r>
            <a:endParaRPr lang="en-CA" sz="8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logo&#10;&#10;Description automatically generated">
            <a:extLst>
              <a:ext uri="{FF2B5EF4-FFF2-40B4-BE49-F238E27FC236}">
                <a16:creationId xmlns:a16="http://schemas.microsoft.com/office/drawing/2014/main" id="{14CA697A-5EE4-4265-9B54-5493124F5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87" y="3429000"/>
            <a:ext cx="2667625" cy="2662290"/>
          </a:xfrm>
          <a:prstGeom prst="rect">
            <a:avLst/>
          </a:prstGeom>
        </p:spPr>
      </p:pic>
    </p:spTree>
    <p:extLst>
      <p:ext uri="{BB962C8B-B14F-4D97-AF65-F5344CB8AC3E}">
        <p14:creationId xmlns:p14="http://schemas.microsoft.com/office/powerpoint/2010/main" val="162082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2466363"/>
            <a:ext cx="10248348" cy="4058124"/>
          </a:xfrm>
          <a:effectLst>
            <a:outerShdw blurRad="50800" dist="38100" dir="2700000" algn="tl" rotWithShape="0">
              <a:prstClr val="black">
                <a:alpha val="40000"/>
              </a:prstClr>
            </a:outerShdw>
          </a:effectLst>
        </p:spPr>
        <p:txBody>
          <a:bodyPr>
            <a:noAutofit/>
          </a:bodyPr>
          <a:lstStyle/>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first seven chapters of Matthew’s Gospel generally follow the motifs of the Pentateuch - picking up on major themes from Genesis to Exodus, Leviticus, Numbers and Deuteronomy.</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1. THE GREATER MOSES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6170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2273417"/>
            <a:ext cx="10248348" cy="4251070"/>
          </a:xfrm>
          <a:effectLst>
            <a:outerShdw blurRad="50800" dist="38100" dir="2700000" algn="tl" rotWithShape="0">
              <a:prstClr val="black">
                <a:alpha val="40000"/>
              </a:prstClr>
            </a:outerShdw>
          </a:effectLst>
        </p:spPr>
        <p:txBody>
          <a:bodyPr>
            <a:noAutofit/>
          </a:bodyPr>
          <a:lstStyle/>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In doing this, Matthew is demonstrating Jesus’ </a:t>
            </a:r>
            <a:r>
              <a:rPr lang="en-CA" sz="36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identification</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with Israel.</a:t>
            </a: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But even more significantly, showing how Jesus is the </a:t>
            </a:r>
            <a:r>
              <a:rPr lang="en-CA" sz="3600" b="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‘True Israel’</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God.</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1. THE GREATER MOSES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1341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A. THE PATRIARCHS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
        <p:nvSpPr>
          <p:cNvPr id="5" name="Subtitle 4">
            <a:extLst>
              <a:ext uri="{FF2B5EF4-FFF2-40B4-BE49-F238E27FC236}">
                <a16:creationId xmlns:a16="http://schemas.microsoft.com/office/drawing/2014/main" id="{A6D31744-F4D8-46EF-BD36-A1A65C36676B}"/>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405995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i</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A NEW GENESIS</a:t>
            </a:r>
          </a:p>
          <a:p>
            <a:pPr>
              <a:spcAft>
                <a:spcPts val="1800"/>
              </a:spcAft>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first line of Matthew’s Gospel reads:</a:t>
            </a:r>
          </a:p>
          <a:p>
            <a:pPr>
              <a:spcAft>
                <a:spcPts val="1800"/>
              </a:spcAft>
            </a:pPr>
            <a:r>
              <a:rPr lang="el-G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Βίβλος γενέσεως </a:t>
            </a:r>
            <a:r>
              <a:rPr lang="el-GR"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Ἰησοῦ χριστοῦ υἱοῦ Δαυὶδ υἱοῦ Ἀβραάμ.</a:t>
            </a:r>
          </a:p>
          <a:p>
            <a:pPr algn="l">
              <a:spcAft>
                <a:spcPts val="1800"/>
              </a:spcAft>
            </a:pPr>
            <a:endPar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A. THE PATRIARCHS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9624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i</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A NEW GENESIS</a:t>
            </a:r>
          </a:p>
          <a:p>
            <a:pPr>
              <a:spcAft>
                <a:spcPts val="1800"/>
              </a:spcAft>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first line of Matthew’s Gospel reads:</a:t>
            </a:r>
          </a:p>
          <a:p>
            <a:pPr>
              <a:spcAft>
                <a:spcPts val="1800"/>
              </a:spcAft>
            </a:pPr>
            <a:r>
              <a:rPr lang="el-G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Βίβλος γενέσεως </a:t>
            </a:r>
            <a:r>
              <a:rPr lang="el-GR"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Ἰησοῦ χριστοῦ υἱοῦ Δαυὶδ υἱοῦ Ἀβραάμ.</a:t>
            </a:r>
          </a:p>
          <a:p>
            <a:pPr>
              <a:spcAft>
                <a:spcPts val="1800"/>
              </a:spcAft>
            </a:pPr>
            <a:r>
              <a:rPr lang="en-CA" sz="3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“the </a:t>
            </a:r>
            <a:r>
              <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Book of Genesis </a:t>
            </a:r>
            <a:r>
              <a:rPr lang="en-CA" sz="3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of Jesus Christ, the son of David, the son of Abraham.”</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A. THE PATRIARCHS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15673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i</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A NEW GENESIS</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Just as the OT book of Genesis begins by telling us of the genealogy of God’s OT people (Israel), here in Matthew, we find a genealogy of Jesus Christ.</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A. THE PATRIARCHS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46285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THE FULLNESS OF TIME</a:t>
            </a:r>
          </a:p>
          <a:p>
            <a:pPr>
              <a:spcAft>
                <a:spcPts val="1800"/>
              </a:spcAft>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genealogy selects just enough ancestors (“begat” can mean “was the ancestor of”) to create </a:t>
            </a:r>
            <a:r>
              <a:rPr lang="en-US"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three series of </a:t>
            </a:r>
            <a:r>
              <a:rPr lang="en-US" sz="32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fourteen</a:t>
            </a:r>
            <a:r>
              <a:rPr lang="en-US"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names</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probably employing gematria (the numerical value of the sum of the Hebrew consonants of a given word) on the name “David”, which equaled fourteen.”</a:t>
            </a:r>
            <a:endParaRPr lang="he-IL"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(Craig Blomberg, “Commentary on the New Testament use of the Old Testament, p. 3)</a:t>
            </a:r>
          </a:p>
          <a:p>
            <a:pPr algn="l">
              <a:spcAft>
                <a:spcPts val="1800"/>
              </a:spcAft>
            </a:pPr>
            <a:endPar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A. THE PATRIARCHS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63342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1" y="191962"/>
            <a:ext cx="10588486" cy="1104349"/>
          </a:xfrm>
          <a:effectLst>
            <a:outerShdw blurRad="50800" dist="38100" dir="2700000" algn="tl" rotWithShape="0">
              <a:prstClr val="black">
                <a:alpha val="40000"/>
              </a:prstClr>
            </a:outerShdw>
          </a:effectLst>
        </p:spPr>
        <p:txBody>
          <a:bodyPr>
            <a:noAutofit/>
          </a:bodyPr>
          <a:lstStyle/>
          <a:p>
            <a:pPr algn="r"/>
            <a:r>
              <a:rPr lang="en-CA"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5</a:t>
            </a:r>
            <a:r>
              <a:rPr lang="en-CA" baseline="30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th</a:t>
            </a:r>
            <a:r>
              <a:rPr lang="en-CA"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 READING ASSIGNMENT</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81270" y="1770186"/>
            <a:ext cx="10248348" cy="4716692"/>
          </a:xfrm>
          <a:effectLst>
            <a:outerShdw blurRad="50800" dist="38100" dir="2700000" algn="tl" rotWithShape="0">
              <a:prstClr val="black">
                <a:alpha val="40000"/>
              </a:prstClr>
            </a:outerShdw>
          </a:effectLst>
        </p:spPr>
        <p:txBody>
          <a:bodyPr>
            <a:noAutofit/>
          </a:bodyPr>
          <a:lstStyle/>
          <a:p>
            <a:r>
              <a:rPr lang="en-CA" sz="4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Matthew 4 &amp; 5</a:t>
            </a:r>
            <a:endPar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l">
              <a:buFont typeface="Arial" panose="020B0604020202020204" pitchFamily="34" charset="0"/>
              <a:buChar char="•"/>
            </a:pPr>
            <a:r>
              <a:rPr lang="en-CA" sz="34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you see Jesus using the Law in Matthew 4? </a:t>
            </a:r>
          </a:p>
          <a:p>
            <a:pPr marL="457200" indent="-457200" algn="l">
              <a:buFont typeface="Arial" panose="020B0604020202020204" pitchFamily="34" charset="0"/>
              <a:buChar char="•"/>
            </a:pPr>
            <a:r>
              <a:rPr lang="en-CA" sz="34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each of the 3 temptations about and how does Jesus’ response answer each one?</a:t>
            </a:r>
          </a:p>
          <a:p>
            <a:pPr marL="457200" indent="-457200" algn="l">
              <a:buFont typeface="Arial" panose="020B0604020202020204" pitchFamily="34" charset="0"/>
              <a:buChar char="•"/>
            </a:pPr>
            <a:r>
              <a:rPr lang="en-CA" sz="34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does Jesus’ teaching in Matthew 5 correspond to some of the themes and topics we saw in the Pentateuch? </a:t>
            </a:r>
          </a:p>
        </p:txBody>
      </p:sp>
    </p:spTree>
    <p:extLst>
      <p:ext uri="{BB962C8B-B14F-4D97-AF65-F5344CB8AC3E}">
        <p14:creationId xmlns:p14="http://schemas.microsoft.com/office/powerpoint/2010/main" val="4916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THE FULLNESS OF TIME</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coming of the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seventh seven</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 meant to signal an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ultimate completion</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Hence, “when the fullness of time had come, God sends His Son.” (see Gal. 4:4)</a:t>
            </a:r>
          </a:p>
          <a:p>
            <a:pPr algn="l">
              <a:spcAft>
                <a:spcPts val="1800"/>
              </a:spcAft>
            </a:pPr>
            <a:endPar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A. THE PATRIARCHS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43937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iii. SECOND ADAM – THE PROMISED SEED</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His birth is reminiscent of the story of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Isaac’s birth</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God had promised to miraculously provide a </a:t>
            </a:r>
            <a:r>
              <a:rPr lang="en-CA" sz="32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seed</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Abraham - which was fulfilled in the birth of Isaac to Abraham and Sarah when they were in their old age.</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A. THE PATRIARCHS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16018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iii. SECOND ADAM – THE PROMISED SEED</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His birth is reminiscent of the story of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Isaac’s birth</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God had promised to miraculously provide a </a:t>
            </a:r>
            <a:r>
              <a:rPr lang="en-CA" sz="32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seed</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Abraham - which was fulfilled in the birth of Isaac to Abraham and Sarah when they were in their old age.</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Christ is the ultimate fulfillment of God’s promise of miraculous</a:t>
            </a:r>
            <a:r>
              <a:rPr lang="en-CA" sz="3200" b="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 provision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of a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seed</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Abraham through whom blessing to all nations would come!</a:t>
            </a:r>
          </a:p>
          <a:p>
            <a:pPr>
              <a:spcAft>
                <a:spcPts val="1800"/>
              </a:spcAft>
            </a:pPr>
            <a:endPar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A. THE PATRIARCHS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143543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01">
            <a:extLst>
              <a:ext uri="{FF2B5EF4-FFF2-40B4-BE49-F238E27FC236}">
                <a16:creationId xmlns:a16="http://schemas.microsoft.com/office/drawing/2014/main" id="{3AEFF50D-AB9A-4ACC-8BA2-CDBC08768C1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8224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B. THE EXODUS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
        <p:nvSpPr>
          <p:cNvPr id="5" name="Subtitle 4">
            <a:extLst>
              <a:ext uri="{FF2B5EF4-FFF2-40B4-BE49-F238E27FC236}">
                <a16:creationId xmlns:a16="http://schemas.microsoft.com/office/drawing/2014/main" id="{6E1A85AB-1B56-4C09-8F6D-09494D156B4A}"/>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319469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i</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THE GREATER MOSES</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angel tells Joseph that Mary “will bear a son, and you shall call his name Jesus, for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 will save his people</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from their </a:t>
            </a:r>
            <a:r>
              <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sins</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(1:21)</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B. THE EXODUS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80586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i</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THE GREATER MOSES</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angel tells Joseph that Mary “will bear a son, and you shall call his name Jesus, for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 will save his people</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from their </a:t>
            </a:r>
            <a:r>
              <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sins</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(1:21)</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Moses saved God’s people from slavery to a tyrannical Pharaoh in a pagan land. However, Christ was not to save his people from Roman oppression, but rather from their true</a:t>
            </a:r>
            <a:r>
              <a:rPr lang="en-CA" sz="32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 slavery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their sins.</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B. THE EXODUS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9901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i</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THE GREATER MOSES</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Herod - the evil ruler - tries to destroy Him, just as Pharaoh attempted to destroy the baby Moses (2:16-17).</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Fulfillment of Jeremiah 31:15</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B. THE EXODUS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50016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E25EB3-563F-4309-B0B4-EBA3F3215712}"/>
              </a:ext>
            </a:extLst>
          </p:cNvPr>
          <p:cNvSpPr>
            <a:spLocks noGrp="1"/>
          </p:cNvSpPr>
          <p:nvPr>
            <p:ph type="subTitle" idx="1"/>
          </p:nvPr>
        </p:nvSpPr>
        <p:spPr>
          <a:xfrm>
            <a:off x="853049" y="729842"/>
            <a:ext cx="10248348" cy="5794645"/>
          </a:xfrm>
          <a:effectLst>
            <a:outerShdw blurRad="50800" dist="38100" dir="2700000" algn="tl" rotWithShape="0">
              <a:prstClr val="black">
                <a:alpha val="40000"/>
              </a:prstClr>
            </a:outerShdw>
          </a:effectLst>
        </p:spPr>
        <p:txBody>
          <a:bodyPr>
            <a:noAutofit/>
          </a:bodyPr>
          <a:lstStyle/>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“Behold, the days are coming, declares the Lord, when I will make a new covenant with the house of Israel… </a:t>
            </a: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For this is the covenant that I will make with the house of Israel after those days, declares the Lord: </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 will put my law within them, and I will write it on their hearts</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I will be their God, and they shall be my people.”</a:t>
            </a:r>
          </a:p>
          <a:p>
            <a:pPr>
              <a:spcAft>
                <a:spcPts val="1800"/>
              </a:spcAft>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(Jeremiah 31:31a &amp; 33)</a:t>
            </a:r>
          </a:p>
        </p:txBody>
      </p:sp>
    </p:spTree>
    <p:extLst>
      <p:ext uri="{BB962C8B-B14F-4D97-AF65-F5344CB8AC3E}">
        <p14:creationId xmlns:p14="http://schemas.microsoft.com/office/powerpoint/2010/main" val="111860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THE TRUE ISRAEL</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Joseph takes Jesus down to Egypt.</a:t>
            </a:r>
          </a:p>
          <a:p>
            <a:pPr algn="l">
              <a:spcAft>
                <a:spcPts val="1800"/>
              </a:spcAft>
            </a:pPr>
            <a:endPar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Note connections between Joseph in Genesis and Joseph in Matthew’s “new Genesis”.</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B. THE EXODUS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92427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1" y="432905"/>
            <a:ext cx="10588486" cy="2696189"/>
          </a:xfrm>
          <a:effectLst>
            <a:outerShdw blurRad="50800" dist="38100" dir="2700000" algn="tl" rotWithShape="0">
              <a:prstClr val="black">
                <a:alpha val="40000"/>
              </a:prstClr>
            </a:outerShdw>
          </a:effectLst>
        </p:spPr>
        <p:txBody>
          <a:bodyPr>
            <a:noAutofit/>
          </a:bodyPr>
          <a:lstStyle/>
          <a:p>
            <a: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STOP &amp; PRAY</a:t>
            </a:r>
            <a:b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dirty="0">
                <a:solidFill>
                  <a:schemeClr val="accent4"/>
                </a:solidFill>
                <a:latin typeface="Open Sans" panose="020B0606030504020204" pitchFamily="34" charset="0"/>
                <a:ea typeface="Open Sans" panose="020B0606030504020204" pitchFamily="34" charset="0"/>
                <a:cs typeface="Open Sans" panose="020B0606030504020204" pitchFamily="34" charset="0"/>
              </a:rPr>
              <a:t>(Ephesians 1:15-22)</a:t>
            </a:r>
            <a:endParaRPr lang="en-CA" sz="8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close up of a logo&#10;&#10;Description automatically generated">
            <a:extLst>
              <a:ext uri="{FF2B5EF4-FFF2-40B4-BE49-F238E27FC236}">
                <a16:creationId xmlns:a16="http://schemas.microsoft.com/office/drawing/2014/main" id="{1CAE688B-7E38-4D74-9DE5-6FAB050A7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954" y="3337649"/>
            <a:ext cx="2389968" cy="2389968"/>
          </a:xfrm>
          <a:prstGeom prst="rect">
            <a:avLst/>
          </a:prstGeom>
        </p:spPr>
      </p:pic>
    </p:spTree>
    <p:extLst>
      <p:ext uri="{BB962C8B-B14F-4D97-AF65-F5344CB8AC3E}">
        <p14:creationId xmlns:p14="http://schemas.microsoft.com/office/powerpoint/2010/main" val="258471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THE TRUE ISRAEL</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“…out of Egypt I called my son.” </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(Matt. 2:15 – cf. Hosea 11:1)</a:t>
            </a:r>
            <a:b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context of Hosea’s time, he was speaking of God’s past deliverance of Israel (God’s son) from Egypt.</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B. THE EXODUS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49964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THE TRUE ISRAEL</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“…out of Egypt I called my son.” </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(Matt. 2:15 – cf. Hosea 11:1) </a:t>
            </a:r>
            <a:b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context of Hosea’s time, he was speaking of God’s past deliverance of Israel (God’s son) from Egypt.</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Here, Matthew is showing us that Israel’s deliverance through the Passover and Red Sea </a:t>
            </a:r>
            <a:r>
              <a:rPr lang="en-CA" sz="32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symbolizes</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 greater deliverance now being inaugurated.</a:t>
            </a:r>
          </a:p>
          <a:p>
            <a:pPr algn="l">
              <a:spcAft>
                <a:spcPts val="1800"/>
              </a:spcAft>
            </a:pPr>
            <a:endPar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B. THE EXODUS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137230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THE TRUE ISRAEL</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Furthermore, in connection to the Exodus story - we find next that Jesus is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baptized</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just as Israel was ‘baptized’ (so to speak) in the Red Sea.</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(see 1 Cor. 10:2 for NT connection)</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B. THE EXODUS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24879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iii. THE TRUE PASSOVER LAMB</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John’s Gospel tells us at Jesus’ baptism, John the Baptist said of him:</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next day he saw Jesus coming toward him, and said, “Behold, the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Lamb of God</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who takes away the sin of the world!”</a:t>
            </a:r>
          </a:p>
          <a:p>
            <a:pPr>
              <a:spcAft>
                <a:spcPts val="1800"/>
              </a:spcAft>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(John 1:29)</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B. THE EXODUS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16504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02">
            <a:extLst>
              <a:ext uri="{FF2B5EF4-FFF2-40B4-BE49-F238E27FC236}">
                <a16:creationId xmlns:a16="http://schemas.microsoft.com/office/drawing/2014/main" id="{4B591921-F7F2-428B-9A29-58644B059A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2904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03">
            <a:extLst>
              <a:ext uri="{FF2B5EF4-FFF2-40B4-BE49-F238E27FC236}">
                <a16:creationId xmlns:a16="http://schemas.microsoft.com/office/drawing/2014/main" id="{62321A37-B32E-48A5-B7DA-DA648378634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816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C. THE WILDERNESS IN NUMBERS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
        <p:nvSpPr>
          <p:cNvPr id="5" name="Subtitle 4">
            <a:extLst>
              <a:ext uri="{FF2B5EF4-FFF2-40B4-BE49-F238E27FC236}">
                <a16:creationId xmlns:a16="http://schemas.microsoft.com/office/drawing/2014/main" id="{4070CE68-A93D-47E7-BDB1-2325F4C9AD07}"/>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235821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i</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THE WILDERNESS</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Chapter 3 starts off with the appearance of John the Baptist as “the voice of one crying in the wilderness…” a quotation of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Isaiah 40:3</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C. THE WILDERNESS IN NUMBERS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38188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E25EB3-563F-4309-B0B4-EBA3F3215712}"/>
              </a:ext>
            </a:extLst>
          </p:cNvPr>
          <p:cNvSpPr>
            <a:spLocks noGrp="1"/>
          </p:cNvSpPr>
          <p:nvPr>
            <p:ph type="subTitle" idx="1"/>
          </p:nvPr>
        </p:nvSpPr>
        <p:spPr>
          <a:xfrm>
            <a:off x="853049" y="1375794"/>
            <a:ext cx="10248348" cy="5148693"/>
          </a:xfrm>
          <a:effectLst>
            <a:outerShdw blurRad="50800" dist="38100" dir="2700000" algn="tl" rotWithShape="0">
              <a:prstClr val="black">
                <a:alpha val="40000"/>
              </a:prstClr>
            </a:outerShdw>
          </a:effectLst>
        </p:spPr>
        <p:txBody>
          <a:bodyPr>
            <a:noAutofit/>
          </a:bodyPr>
          <a:lstStyle/>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“Isaiah </a:t>
            </a:r>
            <a: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 its context</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is speaking of a </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second Exodus</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that is, the coming of God to save Israel in a deliverance </a:t>
            </a:r>
            <a: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greater than </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but </a:t>
            </a:r>
            <a: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parallel to </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original exodus from Egypt.”</a:t>
            </a: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(see Isaiah 51:9-11)</a:t>
            </a:r>
          </a:p>
          <a:p>
            <a:pPr>
              <a:spcAft>
                <a:spcPts val="18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(Vern Poythress, The Shadow of Christ in the Law of Moses, </a:t>
            </a:r>
            <a:r>
              <a:rPr lang="en-CA"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253)</a:t>
            </a:r>
            <a:endParaRPr lang="en-CA"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4176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i</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THE WILDERNESS</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John appears on the scene from the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wilderness</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calling the people to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repent</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 which reminds us of the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unrepentance</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the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Numbers generation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wilderness</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their hardness of heart on the way to Canaan.</a:t>
            </a:r>
            <a:endPar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C. THE WILDERNESS IN NUMBERS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34027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0" y="859459"/>
            <a:ext cx="10681251" cy="1165566"/>
          </a:xfrm>
          <a:effectLst>
            <a:outerShdw blurRad="50800" dist="38100" dir="2700000" algn="tl" rotWithShape="0">
              <a:prstClr val="black">
                <a:alpha val="40000"/>
              </a:prstClr>
            </a:outerShdw>
          </a:effectLst>
        </p:spPr>
        <p:txBody>
          <a:bodyPr>
            <a:noAutofit/>
          </a:bodyPr>
          <a:lstStyle/>
          <a:p>
            <a: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CLASS ROADMAP</a:t>
            </a:r>
          </a:p>
        </p:txBody>
      </p:sp>
      <p:pic>
        <p:nvPicPr>
          <p:cNvPr id="5" name="Picture 4" descr="A close up of a logo&#10;&#10;Description automatically generated">
            <a:extLst>
              <a:ext uri="{FF2B5EF4-FFF2-40B4-BE49-F238E27FC236}">
                <a16:creationId xmlns:a16="http://schemas.microsoft.com/office/drawing/2014/main" id="{AC99D702-1021-461F-9FE6-DBFB91B88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184" y="2167580"/>
            <a:ext cx="3276445" cy="3368185"/>
          </a:xfrm>
          <a:prstGeom prst="rect">
            <a:avLst/>
          </a:prstGeom>
        </p:spPr>
      </p:pic>
    </p:spTree>
    <p:extLst>
      <p:ext uri="{BB962C8B-B14F-4D97-AF65-F5344CB8AC3E}">
        <p14:creationId xmlns:p14="http://schemas.microsoft.com/office/powerpoint/2010/main" val="308145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IDENTIFICATION WITH SINNERS</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Jesus’s baptism is explained by himself as fitting “to fulfill all righteousness” (3:15). </a:t>
            </a:r>
          </a:p>
          <a:p>
            <a:pPr algn="l">
              <a:spcAft>
                <a:spcPts val="1800"/>
              </a:spcAft>
            </a:pP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How is it fitting that Jesus, the sinless one, should need to take part in the baptism of John for repentance?</a:t>
            </a:r>
            <a:endPar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C. THE WILDERNESS IN NUMBERS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78753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IDENTIFICATION WITH SINNERS</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by being baptized like the faithful Jews who were coming repentant to John, was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identifying with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His fellow repentant Israelites. </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is how it fulfills all righteousness: </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For Christ to be our righteousness, he must fully </a:t>
            </a:r>
            <a:r>
              <a:rPr lang="en-CA" sz="32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identify</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with us, and fully </a:t>
            </a:r>
            <a:r>
              <a:rPr lang="en-CA" sz="32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accomplish</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all for us.</a:t>
            </a:r>
            <a:endPar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C. THE WILDERNESS IN NUMBERS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108383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iii. FAITHFUL THROUGH THE WILDERNESS</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is led into the wilderness to be </a:t>
            </a:r>
            <a:r>
              <a:rPr lang="en-CA" sz="32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tempted</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He experiences temptations which are parallel to Israel’s wilderness temptations.</a:t>
            </a:r>
            <a:endPar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C. THE WILDERNESS IN NUMBERS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104971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iii. FAITHFUL THROUGH THE WILDERNESS</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Whereas Israel was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unfaithful</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succumbed to temptation again and again, Jesus - the true obedient Son - successfully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resists</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temptation. </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He does so by quoting three times from the book of Deuteronomy.</a:t>
            </a:r>
            <a:endPar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C. THE WILDERNESS IN NUMBERS</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5688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04">
            <a:extLst>
              <a:ext uri="{FF2B5EF4-FFF2-40B4-BE49-F238E27FC236}">
                <a16:creationId xmlns:a16="http://schemas.microsoft.com/office/drawing/2014/main" id="{6885A849-A8F2-4663-8F1C-2912555F70B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23829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i</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THE TRUE LAWGIVER</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Deuteronomy was the ‘second giving of the Law’.</a:t>
            </a:r>
          </a:p>
          <a:p>
            <a:pPr>
              <a:spcAft>
                <a:spcPts val="1800"/>
              </a:spcAft>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Here, in the Sermon on the Mount of Matthew 5-7, we see Jesus, going up on the mountain and giving His disciples His teachings. </a:t>
            </a:r>
          </a:p>
          <a:p>
            <a:pPr>
              <a:spcAft>
                <a:spcPts val="1800"/>
              </a:spcAft>
            </a:pP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This is a new giving of the </a:t>
            </a:r>
            <a:r>
              <a:rPr lang="en-CA" sz="28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law</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from a new Mount </a:t>
            </a:r>
            <a:r>
              <a:rPr lang="en-CA" sz="28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Sinai</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D. LEVITICUS &amp; DEUTERONOMY</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73558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E25EB3-563F-4309-B0B4-EBA3F3215712}"/>
              </a:ext>
            </a:extLst>
          </p:cNvPr>
          <p:cNvSpPr>
            <a:spLocks noGrp="1"/>
          </p:cNvSpPr>
          <p:nvPr>
            <p:ph type="subTitle" idx="1"/>
          </p:nvPr>
        </p:nvSpPr>
        <p:spPr>
          <a:xfrm>
            <a:off x="853049" y="1786855"/>
            <a:ext cx="10248348" cy="4737632"/>
          </a:xfrm>
          <a:effectLst>
            <a:outerShdw blurRad="50800" dist="38100" dir="2700000" algn="tl" rotWithShape="0">
              <a:prstClr val="black">
                <a:alpha val="40000"/>
              </a:prstClr>
            </a:outerShdw>
          </a:effectLst>
        </p:spPr>
        <p:txBody>
          <a:bodyPr>
            <a:noAutofit/>
          </a:bodyPr>
          <a:lstStyle/>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“At Mount Sinai the voice of God spoke directly from heaven, and further revelations were mediated through Moses. In Matthew 5 the revelation comes through the voice of Jesus who is both </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God</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the </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final Moses</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spcAft>
                <a:spcPts val="1800"/>
              </a:spcAft>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(Vern Poythress)</a:t>
            </a:r>
            <a:endParaRPr lang="en-CA"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504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JESUS </a:t>
            </a:r>
            <a:r>
              <a:rPr lang="en-CA" sz="3600" b="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FULFILLS</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THE LAW</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“Do not think that I have come to abolish the Law or the Prophets; I have not come to abolish them but to </a:t>
            </a:r>
            <a:r>
              <a:rPr lang="en-CA" sz="3200" b="1" i="1" dirty="0">
                <a:solidFill>
                  <a:schemeClr val="accent4"/>
                </a:solidFill>
                <a:latin typeface="Open Sans" panose="020B0606030504020204" pitchFamily="34" charset="0"/>
                <a:ea typeface="Open Sans" panose="020B0606030504020204" pitchFamily="34" charset="0"/>
                <a:cs typeface="Open Sans" panose="020B0606030504020204" pitchFamily="34" charset="0"/>
              </a:rPr>
              <a:t>fulfill</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them.”</a:t>
            </a:r>
          </a:p>
          <a:p>
            <a:pPr>
              <a:spcAft>
                <a:spcPts val="1800"/>
              </a:spcAft>
            </a:pP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(Turn to Matthew 5:17-20)</a:t>
            </a:r>
            <a:endPar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D. LEVITICUS &amp; DEUTERONOMY</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43708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JESUS </a:t>
            </a:r>
            <a:r>
              <a:rPr lang="en-CA" sz="3600" b="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FULFILLS</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THE LAW</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“Do not think that I have come to abolish the Law or the Prophets; I have not come to abolish them but to </a:t>
            </a:r>
            <a:r>
              <a:rPr lang="en-CA" sz="3200" b="1" i="1" dirty="0">
                <a:solidFill>
                  <a:schemeClr val="accent4"/>
                </a:solidFill>
                <a:latin typeface="Open Sans" panose="020B0606030504020204" pitchFamily="34" charset="0"/>
                <a:ea typeface="Open Sans" panose="020B0606030504020204" pitchFamily="34" charset="0"/>
                <a:cs typeface="Open Sans" panose="020B0606030504020204" pitchFamily="34" charset="0"/>
              </a:rPr>
              <a:t>fulfill</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them.”</a:t>
            </a:r>
          </a:p>
          <a:p>
            <a:pPr>
              <a:spcAft>
                <a:spcPts val="1800"/>
              </a:spcAft>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Matthew 5:17-20 contains a clear statement by Jesus that he does not come to abolish the Law and Prophets, but rather to fulfill them and a reaffirmation of their continuing validity “until all is accomplished.” (v.18)</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D. LEVITICUS &amp; DEUTERONOMY</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9228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JESUS </a:t>
            </a:r>
            <a:r>
              <a:rPr lang="en-CA" sz="3600" b="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FULFILLS</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THE LAW</a:t>
            </a:r>
          </a:p>
          <a:p>
            <a:pPr algn="l">
              <a:spcAft>
                <a:spcPts val="1800"/>
              </a:spcAft>
            </a:pP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Notice the dilemma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v.20 sets up for his hearers: </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he just told them that in order to enter the Kingdom of Heaven, their righteousness had to exceed that of the spiritual professionals of their time!</a:t>
            </a:r>
            <a:endPar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D. LEVITICUS &amp; DEUTERONOMY</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780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close up of text on a black background&#10;&#10;Description automatically generated">
            <a:extLst>
              <a:ext uri="{FF2B5EF4-FFF2-40B4-BE49-F238E27FC236}">
                <a16:creationId xmlns:a16="http://schemas.microsoft.com/office/drawing/2014/main" id="{01DA4068-02A1-4311-A270-9C72953C8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9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 JESUS </a:t>
            </a:r>
            <a:r>
              <a:rPr lang="en-CA" sz="3600" b="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FULFILLS</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THE LAW</a:t>
            </a:r>
          </a:p>
          <a:p>
            <a:pPr algn="l">
              <a:spcAft>
                <a:spcPts val="1800"/>
              </a:spcAft>
            </a:pP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How would this be possible?</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answer is in the first part of his statement - that </a:t>
            </a:r>
            <a:r>
              <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he came to fulfill the law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accomplish it on their behalf.</a:t>
            </a:r>
            <a:endPar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D. LEVITICUS &amp; DEUTERONOMY</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158594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E25EB3-563F-4309-B0B4-EBA3F3215712}"/>
              </a:ext>
            </a:extLst>
          </p:cNvPr>
          <p:cNvSpPr>
            <a:spLocks noGrp="1"/>
          </p:cNvSpPr>
          <p:nvPr>
            <p:ph type="subTitle" idx="1"/>
          </p:nvPr>
        </p:nvSpPr>
        <p:spPr>
          <a:xfrm>
            <a:off x="853049" y="1744909"/>
            <a:ext cx="10248348" cy="4779577"/>
          </a:xfrm>
          <a:effectLst>
            <a:outerShdw blurRad="50800" dist="38100" dir="2700000" algn="tl" rotWithShape="0">
              <a:prstClr val="black">
                <a:alpha val="40000"/>
              </a:prstClr>
            </a:outerShdw>
          </a:effectLst>
        </p:spPr>
        <p:txBody>
          <a:bodyPr>
            <a:noAutofit/>
          </a:bodyPr>
          <a:lstStyle/>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teaching represents not simply the reiteration of the law but </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a step forward</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bringing the purpose of the law into </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realization</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spcAft>
                <a:spcPts val="1800"/>
              </a:spcAft>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(Vern Poythress)</a:t>
            </a:r>
            <a:endPar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39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E25EB3-563F-4309-B0B4-EBA3F3215712}"/>
              </a:ext>
            </a:extLst>
          </p:cNvPr>
          <p:cNvSpPr>
            <a:spLocks noGrp="1"/>
          </p:cNvSpPr>
          <p:nvPr>
            <p:ph type="subTitle" idx="1"/>
          </p:nvPr>
        </p:nvSpPr>
        <p:spPr>
          <a:xfrm>
            <a:off x="853049" y="746620"/>
            <a:ext cx="10248348" cy="5777866"/>
          </a:xfrm>
          <a:effectLst>
            <a:outerShdw blurRad="50800" dist="38100" dir="2700000" algn="tl" rotWithShape="0">
              <a:prstClr val="black">
                <a:alpha val="40000"/>
              </a:prstClr>
            </a:outerShdw>
          </a:effectLst>
        </p:spPr>
        <p:txBody>
          <a:bodyPr>
            <a:noAutofit/>
          </a:bodyPr>
          <a:lstStyle/>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“Hence what Jesus means is that he came to realize the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full measure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of the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intent</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purpose</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the law and the prophets. He came to complete, to consummate, to bring to full fruition and perfect fulfilment the law and the prophets. </a:t>
            </a:r>
          </a:p>
          <a:p>
            <a:pPr>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…He means that the whole process of revelation deposited in the Old Testament finds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 him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its completion, its </a:t>
            </a:r>
            <a:r>
              <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fulfilment</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its confirmation, its validation. Still more, it finds in him its </a:t>
            </a:r>
            <a:r>
              <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embodiment</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spcAft>
                <a:spcPts val="18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(John Murray)</a:t>
            </a:r>
            <a:endParaRPr lang="en-CA"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3127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00696"/>
            <a:ext cx="10248348" cy="4823791"/>
          </a:xfrm>
          <a:effectLst>
            <a:outerShdw blurRad="50800" dist="38100" dir="2700000" algn="tl" rotWithShape="0">
              <a:prstClr val="black">
                <a:alpha val="40000"/>
              </a:prstClr>
            </a:outerShdw>
          </a:effectLst>
        </p:spPr>
        <p:txBody>
          <a:bodyPr>
            <a:noAutofit/>
          </a:bodyPr>
          <a:lstStyle/>
          <a:p>
            <a:pPr algn="l">
              <a:spcAft>
                <a:spcPts val="1800"/>
              </a:spcAft>
            </a:pP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iii. JESUS CORRECTS ABUSES OF THE LAW</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shows that the Law was not just about external observance of rules, but was truly about the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motives of the heart</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D. LEVITICUS &amp; DEUTERONOMY</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86402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05">
            <a:extLst>
              <a:ext uri="{FF2B5EF4-FFF2-40B4-BE49-F238E27FC236}">
                <a16:creationId xmlns:a16="http://schemas.microsoft.com/office/drawing/2014/main" id="{4F7EC8B7-6D73-4AD0-BB86-9A09F71976B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2582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E25EB3-563F-4309-B0B4-EBA3F3215712}"/>
              </a:ext>
            </a:extLst>
          </p:cNvPr>
          <p:cNvSpPr>
            <a:spLocks noGrp="1"/>
          </p:cNvSpPr>
          <p:nvPr>
            <p:ph type="subTitle" idx="1"/>
          </p:nvPr>
        </p:nvSpPr>
        <p:spPr>
          <a:xfrm>
            <a:off x="853049" y="1744909"/>
            <a:ext cx="10248348" cy="4779577"/>
          </a:xfrm>
          <a:effectLst>
            <a:outerShdw blurRad="50800" dist="38100" dir="2700000" algn="tl" rotWithShape="0">
              <a:prstClr val="black">
                <a:alpha val="40000"/>
              </a:prstClr>
            </a:outerShdw>
          </a:effectLst>
        </p:spPr>
        <p:txBody>
          <a:bodyPr>
            <a:noAutofit/>
          </a:bodyPr>
          <a:lstStyle/>
          <a:p>
            <a:pPr>
              <a:spcAft>
                <a:spcPts val="1800"/>
              </a:spcAft>
            </a:pPr>
            <a:r>
              <a:rPr lang="en-CA" sz="7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TAKEAWAY</a:t>
            </a:r>
            <a:endParaRPr lang="en-CA" sz="66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All of this shows us how Jesus is the ultimate fulfillment of the Law (Torah) and all that it pointed to.</a:t>
            </a:r>
          </a:p>
        </p:txBody>
      </p:sp>
    </p:spTree>
    <p:extLst>
      <p:ext uri="{BB962C8B-B14F-4D97-AF65-F5344CB8AC3E}">
        <p14:creationId xmlns:p14="http://schemas.microsoft.com/office/powerpoint/2010/main" val="117475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7E5C7B7E-FC57-44BD-86E0-B0670EEFB56F}"/>
              </a:ext>
            </a:extLst>
          </p:cNvPr>
          <p:cNvSpPr txBox="1">
            <a:spLocks/>
          </p:cNvSpPr>
          <p:nvPr/>
        </p:nvSpPr>
        <p:spPr>
          <a:xfrm>
            <a:off x="576896" y="1671821"/>
            <a:ext cx="10953177" cy="2279364"/>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a:t>
            </a:r>
            <a:r>
              <a:rPr lang="en-CA"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EAD: Matthew 5:33-37 &amp; 23:16-22</a:t>
            </a:r>
            <a:endPar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l">
              <a:buFont typeface="Arial" panose="020B0604020202020204" pitchFamily="34" charset="0"/>
              <a:buChar char="•"/>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does Matthew 23:16-22 tell you about the way that the Pharisees were abusing the law in regard to oaths?</a:t>
            </a:r>
          </a:p>
          <a:p>
            <a:pPr marL="457200" indent="-457200" algn="l">
              <a:buFont typeface="Arial" panose="020B0604020202020204" pitchFamily="34" charset="0"/>
              <a:buChar char="•"/>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does Jesus correct this abuse according to Matthew 5:33-37?</a:t>
            </a:r>
          </a:p>
        </p:txBody>
      </p:sp>
      <p:sp>
        <p:nvSpPr>
          <p:cNvPr id="8" name="Title 1">
            <a:extLst>
              <a:ext uri="{FF2B5EF4-FFF2-40B4-BE49-F238E27FC236}">
                <a16:creationId xmlns:a16="http://schemas.microsoft.com/office/drawing/2014/main" id="{E63A8747-50BD-4E6A-8D49-9D2BD8B093FC}"/>
              </a:ext>
            </a:extLst>
          </p:cNvPr>
          <p:cNvSpPr>
            <a:spLocks noGrp="1"/>
          </p:cNvSpPr>
          <p:nvPr>
            <p:ph type="ctrTitle"/>
          </p:nvPr>
        </p:nvSpPr>
        <p:spPr>
          <a:xfrm>
            <a:off x="1542313" y="595800"/>
            <a:ext cx="9847929" cy="915120"/>
          </a:xfrm>
          <a:effectLst>
            <a:outerShdw blurRad="50800" dist="38100" dir="2700000" algn="tl" rotWithShape="0">
              <a:prstClr val="black">
                <a:alpha val="40000"/>
              </a:prstClr>
            </a:outerShdw>
          </a:effectLst>
        </p:spPr>
        <p:txBody>
          <a:bodyPr>
            <a:noAutofit/>
          </a:bodyPr>
          <a:lstStyle/>
          <a:p>
            <a:r>
              <a:rPr lang="en-CA" sz="6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GROUP DISCUSSIONS</a:t>
            </a:r>
            <a:endParaRPr lang="en-CA" sz="54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close up of a logo&#10;&#10;Description automatically generated">
            <a:extLst>
              <a:ext uri="{FF2B5EF4-FFF2-40B4-BE49-F238E27FC236}">
                <a16:creationId xmlns:a16="http://schemas.microsoft.com/office/drawing/2014/main" id="{F355A9F8-EF23-4958-8006-0CFD541EE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518" y="429440"/>
            <a:ext cx="946189" cy="946189"/>
          </a:xfrm>
          <a:prstGeom prst="rect">
            <a:avLst/>
          </a:prstGeom>
        </p:spPr>
      </p:pic>
    </p:spTree>
    <p:extLst>
      <p:ext uri="{BB962C8B-B14F-4D97-AF65-F5344CB8AC3E}">
        <p14:creationId xmlns:p14="http://schemas.microsoft.com/office/powerpoint/2010/main" val="39382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1" y="3092173"/>
            <a:ext cx="10588486" cy="2650436"/>
          </a:xfrm>
          <a:effectLst>
            <a:outerShdw blurRad="50800" dist="38100" dir="2700000" algn="tl" rotWithShape="0">
              <a:prstClr val="black">
                <a:alpha val="40000"/>
              </a:prstClr>
            </a:outerShdw>
          </a:effectLst>
        </p:spPr>
        <p:txBody>
          <a:bodyPr>
            <a:noAutofit/>
          </a:bodyPr>
          <a:lstStyle/>
          <a:p>
            <a:r>
              <a:rPr lang="en-CA" sz="9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VIDEO</a:t>
            </a:r>
            <a:br>
              <a:rPr lang="en-CA" sz="54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54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The Law</a:t>
            </a:r>
            <a:br>
              <a:rPr lang="en-CA" sz="54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36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(6:00)</a:t>
            </a:r>
            <a:endParaRPr lang="en-CA" sz="54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close up of a logo&#10;&#10;Description automatically generated">
            <a:extLst>
              <a:ext uri="{FF2B5EF4-FFF2-40B4-BE49-F238E27FC236}">
                <a16:creationId xmlns:a16="http://schemas.microsoft.com/office/drawing/2014/main" id="{981D608E-0A9D-4197-BB9C-DA736423E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555" y="974198"/>
            <a:ext cx="2128890" cy="1830845"/>
          </a:xfrm>
          <a:prstGeom prst="rect">
            <a:avLst/>
          </a:prstGeom>
        </p:spPr>
      </p:pic>
    </p:spTree>
    <p:extLst>
      <p:ext uri="{BB962C8B-B14F-4D97-AF65-F5344CB8AC3E}">
        <p14:creationId xmlns:p14="http://schemas.microsoft.com/office/powerpoint/2010/main" val="77566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Law">
            <a:hlinkClick r:id="" action="ppaction://media"/>
            <a:extLst>
              <a:ext uri="{FF2B5EF4-FFF2-40B4-BE49-F238E27FC236}">
                <a16:creationId xmlns:a16="http://schemas.microsoft.com/office/drawing/2014/main" id="{EA4C326D-9743-4069-BF61-A891D7AE782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063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0" y="859459"/>
            <a:ext cx="10681251" cy="2244792"/>
          </a:xfrm>
          <a:effectLst>
            <a:outerShdw blurRad="50800" dist="38100" dir="2700000" algn="tl" rotWithShape="0">
              <a:prstClr val="black">
                <a:alpha val="40000"/>
              </a:prstClr>
            </a:outerShdw>
          </a:effectLst>
        </p:spPr>
        <p:txBody>
          <a:bodyPr>
            <a:noAutofit/>
          </a:bodyPr>
          <a:lstStyle/>
          <a:p>
            <a:r>
              <a:rPr lang="en-CA" sz="6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2. THE GREATER JOSHUA</a:t>
            </a:r>
            <a:b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48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JESUS FULFILLS THE CONQUEST OF THE LAND (Matthew 8-10)</a:t>
            </a:r>
            <a:endParaRPr lang="en-CA" sz="8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logo&#10;&#10;Description automatically generated">
            <a:extLst>
              <a:ext uri="{FF2B5EF4-FFF2-40B4-BE49-F238E27FC236}">
                <a16:creationId xmlns:a16="http://schemas.microsoft.com/office/drawing/2014/main" id="{14CA697A-5EE4-4265-9B54-5493124F5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87" y="3429000"/>
            <a:ext cx="2667625" cy="2662290"/>
          </a:xfrm>
          <a:prstGeom prst="rect">
            <a:avLst/>
          </a:prstGeom>
        </p:spPr>
      </p:pic>
    </p:spTree>
    <p:extLst>
      <p:ext uri="{BB962C8B-B14F-4D97-AF65-F5344CB8AC3E}">
        <p14:creationId xmlns:p14="http://schemas.microsoft.com/office/powerpoint/2010/main" val="338467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cap_00">
            <a:extLst>
              <a:ext uri="{FF2B5EF4-FFF2-40B4-BE49-F238E27FC236}">
                <a16:creationId xmlns:a16="http://schemas.microsoft.com/office/drawing/2014/main" id="{8B593270-8076-4587-8AE3-C57562E0883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8443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2164360"/>
            <a:ext cx="10248348" cy="4360127"/>
          </a:xfrm>
          <a:effectLst>
            <a:outerShdw blurRad="50800" dist="38100" dir="2700000" algn="tl" rotWithShape="0">
              <a:prstClr val="black">
                <a:alpha val="40000"/>
              </a:prstClr>
            </a:outerShdw>
          </a:effectLst>
        </p:spPr>
        <p:txBody>
          <a:bodyPr>
            <a:noAutofit/>
          </a:bodyPr>
          <a:lstStyle/>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name “Jesus” is a Grecized form of the Hebrew “Joshua,” recalling the successor of Moses and liberator of God’s people.”</a:t>
            </a:r>
          </a:p>
          <a:p>
            <a:pPr algn="l">
              <a:spcAft>
                <a:spcPts val="1800"/>
              </a:spcAft>
            </a:pPr>
            <a:r>
              <a:rPr lang="en-CA"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(Craig Blomberg, “Commentary on the New Testament use of the Old Testament, p. 3)</a:t>
            </a:r>
            <a:endParaRPr lang="en-CA"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2. THE GREATER JOSHUA</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00939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28132"/>
            <a:ext cx="10248348" cy="4796355"/>
          </a:xfrm>
          <a:effectLst>
            <a:outerShdw blurRad="50800" dist="38100" dir="2700000" algn="tl" rotWithShape="0">
              <a:prstClr val="black">
                <a:alpha val="40000"/>
              </a:prstClr>
            </a:outerShdw>
          </a:effectLst>
        </p:spPr>
        <p:txBody>
          <a:bodyPr>
            <a:noAutofit/>
          </a:bodyPr>
          <a:lstStyle/>
          <a:p>
            <a:pPr algn="l">
              <a:spcAft>
                <a:spcPts val="1800"/>
              </a:spcAft>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this section, Matthew shows us God’s rule extending to: </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sick (8:14-17; 9:1-8)</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unclean (8:1-4)</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Gentiles (8:5-13)</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demonized (8:28-34; 9:32-33)</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dead (9:18-26)</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physical elements (8:23-27)</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sinners (9:9-13)</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beyond the bounds of the OT order (9:14-17)</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great harvest at the end of the age (9:35-38)</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12 apostles commissioned to expand the Kingdom (chapter 10)</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2. THE GREATER JOSHUA</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7073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E25EB3-563F-4309-B0B4-EBA3F3215712}"/>
              </a:ext>
            </a:extLst>
          </p:cNvPr>
          <p:cNvSpPr>
            <a:spLocks noGrp="1"/>
          </p:cNvSpPr>
          <p:nvPr>
            <p:ph type="subTitle" idx="1"/>
          </p:nvPr>
        </p:nvSpPr>
        <p:spPr>
          <a:xfrm>
            <a:off x="853049" y="1744909"/>
            <a:ext cx="10248348" cy="4779577"/>
          </a:xfrm>
          <a:effectLst>
            <a:outerShdw blurRad="50800" dist="38100" dir="2700000" algn="tl" rotWithShape="0">
              <a:prstClr val="black">
                <a:alpha val="40000"/>
              </a:prstClr>
            </a:outerShdw>
          </a:effectLst>
        </p:spPr>
        <p:txBody>
          <a:bodyPr>
            <a:noAutofit/>
          </a:bodyPr>
          <a:lstStyle/>
          <a:p>
            <a:pPr>
              <a:spcAft>
                <a:spcPts val="1800"/>
              </a:spcAft>
            </a:pPr>
            <a:r>
              <a:rPr lang="en-CA" sz="7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TAKEAWAY</a:t>
            </a:r>
            <a:endParaRPr lang="en-CA" sz="66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section shows us how Jesus fulfills the conquest and </a:t>
            </a:r>
            <a:r>
              <a:rPr lang="en-CA" sz="36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expansion</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God’s Kingdom.</a:t>
            </a:r>
          </a:p>
        </p:txBody>
      </p:sp>
    </p:spTree>
    <p:extLst>
      <p:ext uri="{BB962C8B-B14F-4D97-AF65-F5344CB8AC3E}">
        <p14:creationId xmlns:p14="http://schemas.microsoft.com/office/powerpoint/2010/main" val="272806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0" y="859459"/>
            <a:ext cx="10681251" cy="2244792"/>
          </a:xfrm>
          <a:effectLst>
            <a:outerShdw blurRad="50800" dist="38100" dir="2700000" algn="tl" rotWithShape="0">
              <a:prstClr val="black">
                <a:alpha val="40000"/>
              </a:prstClr>
            </a:outerShdw>
          </a:effectLst>
        </p:spPr>
        <p:txBody>
          <a:bodyPr>
            <a:noAutofit/>
          </a:bodyPr>
          <a:lstStyle/>
          <a:p>
            <a:r>
              <a:rPr lang="en-CA" sz="6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3. THE GREATER WISDOM</a:t>
            </a:r>
            <a:b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48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JESUS FULFILLS THE WRITINGS (Matthew 11-13)</a:t>
            </a:r>
            <a:endParaRPr lang="en-CA" sz="8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logo&#10;&#10;Description automatically generated">
            <a:extLst>
              <a:ext uri="{FF2B5EF4-FFF2-40B4-BE49-F238E27FC236}">
                <a16:creationId xmlns:a16="http://schemas.microsoft.com/office/drawing/2014/main" id="{14CA697A-5EE4-4265-9B54-5493124F5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87" y="3429000"/>
            <a:ext cx="2667625" cy="2662290"/>
          </a:xfrm>
          <a:prstGeom prst="rect">
            <a:avLst/>
          </a:prstGeom>
        </p:spPr>
      </p:pic>
    </p:spTree>
    <p:extLst>
      <p:ext uri="{BB962C8B-B14F-4D97-AF65-F5344CB8AC3E}">
        <p14:creationId xmlns:p14="http://schemas.microsoft.com/office/powerpoint/2010/main" val="696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971414"/>
            <a:ext cx="10248348" cy="4553074"/>
          </a:xfrm>
          <a:effectLst>
            <a:outerShdw blurRad="50800" dist="38100" dir="2700000" algn="tl" rotWithShape="0">
              <a:prstClr val="black">
                <a:alpha val="40000"/>
              </a:prstClr>
            </a:outerShdw>
          </a:effectLst>
        </p:spPr>
        <p:txBody>
          <a:bodyPr>
            <a:noAutofit/>
          </a:bodyPr>
          <a:lstStyle/>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next block of narrative (chapters 11-12) shows the growth of misunderstanding, misinterpretation and opposition to Jesus’ ministry and the following teaching block (chapter 13) has to do with parables expounding the mystery of the Kingdom. </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Thus, the idea of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wisdom</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verses lack of wisdom become prominent.</a:t>
            </a:r>
            <a:endParaRPr lang="en-CA"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3. THE GREATER WISDOM</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30090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971414"/>
            <a:ext cx="10248348" cy="4553074"/>
          </a:xfrm>
          <a:effectLst>
            <a:outerShdw blurRad="50800" dist="38100" dir="2700000" algn="tl" rotWithShape="0">
              <a:prstClr val="black">
                <a:alpha val="40000"/>
              </a:prstClr>
            </a:outerShdw>
          </a:effectLst>
        </p:spPr>
        <p:txBody>
          <a:bodyPr>
            <a:noAutofit/>
          </a:bodyPr>
          <a:lstStyle/>
          <a:p>
            <a:pPr algn="l">
              <a:spcAft>
                <a:spcPts val="18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This section of Matthew is related to the theme of wisdom and folly in the OT Wisdom literature in these ways:</a:t>
            </a:r>
          </a:p>
          <a:p>
            <a:pPr marL="457200" indent="-457200" algn="l">
              <a:spcAft>
                <a:spcPts val="1800"/>
              </a:spcAft>
              <a:buFont typeface="Arial" panose="020B0604020202020204" pitchFamily="34" charset="0"/>
              <a:buChar char="•"/>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It has been given to Jesus’ disciples to </a:t>
            </a: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 the mysteries</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whereas it has been concealed from others (13:11). </a:t>
            </a:r>
          </a:p>
          <a:p>
            <a:pPr marL="457200" indent="-457200" algn="l">
              <a:spcAft>
                <a:spcPts val="1800"/>
              </a:spcAft>
              <a:buFont typeface="Arial" panose="020B0604020202020204" pitchFamily="34" charset="0"/>
              <a:buChar char="•"/>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The genre of </a:t>
            </a: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parables</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(which we find many in this block) is similar to the essence of an OT proverb. </a:t>
            </a:r>
          </a:p>
          <a:p>
            <a:pPr marL="457200" indent="-457200" algn="l">
              <a:spcAft>
                <a:spcPts val="1800"/>
              </a:spcAft>
              <a:buFont typeface="Arial" panose="020B0604020202020204" pitchFamily="34" charset="0"/>
              <a:buChar char="•"/>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Matthew 13:34-35 explains Jesus’ teaching in parables by quoting from </a:t>
            </a: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Psalm 78:2 </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which is a sort of </a:t>
            </a: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wisdom psalm</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telling Israel to learn wisdom from the lessons of history.</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3. THE GREATER WISDOM</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18020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E25EB3-563F-4309-B0B4-EBA3F3215712}"/>
              </a:ext>
            </a:extLst>
          </p:cNvPr>
          <p:cNvSpPr>
            <a:spLocks noGrp="1"/>
          </p:cNvSpPr>
          <p:nvPr>
            <p:ph type="subTitle" idx="1"/>
          </p:nvPr>
        </p:nvSpPr>
        <p:spPr>
          <a:xfrm>
            <a:off x="853049" y="1744909"/>
            <a:ext cx="10248348" cy="4779577"/>
          </a:xfrm>
          <a:effectLst>
            <a:outerShdw blurRad="50800" dist="38100" dir="2700000" algn="tl" rotWithShape="0">
              <a:prstClr val="black">
                <a:alpha val="40000"/>
              </a:prstClr>
            </a:outerShdw>
          </a:effectLst>
        </p:spPr>
        <p:txBody>
          <a:bodyPr>
            <a:noAutofit/>
          </a:bodyPr>
          <a:lstStyle/>
          <a:p>
            <a:pPr>
              <a:spcAft>
                <a:spcPts val="1800"/>
              </a:spcAft>
            </a:pPr>
            <a:r>
              <a:rPr lang="en-CA" sz="7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TAKEAWAY</a:t>
            </a:r>
            <a:endParaRPr lang="en-CA" sz="66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section shows how Jesus is truly the </a:t>
            </a:r>
            <a: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Wisdom</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God. He is wisdom personified.</a:t>
            </a: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1846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0" y="859459"/>
            <a:ext cx="10681251" cy="2244792"/>
          </a:xfrm>
          <a:effectLst>
            <a:outerShdw blurRad="50800" dist="38100" dir="2700000" algn="tl" rotWithShape="0">
              <a:prstClr val="black">
                <a:alpha val="40000"/>
              </a:prstClr>
            </a:outerShdw>
          </a:effectLst>
        </p:spPr>
        <p:txBody>
          <a:bodyPr>
            <a:noAutofit/>
          </a:bodyPr>
          <a:lstStyle/>
          <a:p>
            <a:r>
              <a:rPr lang="en-CA" sz="6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4. THE GREATER KING</a:t>
            </a:r>
            <a:b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48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JESUS FULFILLS THE KINGDOM OF GOD (Matthew 14-18)</a:t>
            </a:r>
            <a:endParaRPr lang="en-CA" sz="8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logo&#10;&#10;Description automatically generated">
            <a:extLst>
              <a:ext uri="{FF2B5EF4-FFF2-40B4-BE49-F238E27FC236}">
                <a16:creationId xmlns:a16="http://schemas.microsoft.com/office/drawing/2014/main" id="{14CA697A-5EE4-4265-9B54-5493124F5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87" y="3429000"/>
            <a:ext cx="2667625" cy="2662290"/>
          </a:xfrm>
          <a:prstGeom prst="rect">
            <a:avLst/>
          </a:prstGeom>
        </p:spPr>
      </p:pic>
    </p:spTree>
    <p:extLst>
      <p:ext uri="{BB962C8B-B14F-4D97-AF65-F5344CB8AC3E}">
        <p14:creationId xmlns:p14="http://schemas.microsoft.com/office/powerpoint/2010/main" val="422114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971414"/>
            <a:ext cx="10248348" cy="4553074"/>
          </a:xfrm>
          <a:effectLst>
            <a:outerShdw blurRad="50800" dist="38100" dir="2700000" algn="tl" rotWithShape="0">
              <a:prstClr val="black">
                <a:alpha val="40000"/>
              </a:prstClr>
            </a:outerShdw>
          </a:effectLst>
        </p:spPr>
        <p:txBody>
          <a:bodyPr>
            <a:noAutofit/>
          </a:bodyPr>
          <a:lstStyle/>
          <a:p>
            <a:pPr algn="l">
              <a:spcAft>
                <a:spcPts val="1800"/>
              </a:spcAft>
            </a:pP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Chapters 14-18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Have something to do with the idea of shepherding or caring properly for God’s people. This idea of shepherd is invoked in 18:10-14. </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was what OT Israel’s Kings were supposed to be -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shepherds of God’s people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(see 2 Sam 5:2, 7:7). </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So, these blocks have a relation to the OT figure of the Davidic</a:t>
            </a:r>
            <a:r>
              <a:rPr lang="en-CA" sz="3200" b="1" i="1" u="sng" dirty="0">
                <a:solidFill>
                  <a:schemeClr val="accent4"/>
                </a:solidFill>
                <a:latin typeface="Open Sans" panose="020B0606030504020204" pitchFamily="34" charset="0"/>
                <a:ea typeface="Open Sans" panose="020B0606030504020204" pitchFamily="34" charset="0"/>
                <a:cs typeface="Open Sans" panose="020B0606030504020204" pitchFamily="34" charset="0"/>
              </a:rPr>
              <a:t> Shepherd-King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which Jesus embodies as its fulfillment.</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4. THE GREATER KING</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3047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53299"/>
            <a:ext cx="10248348" cy="4771189"/>
          </a:xfrm>
          <a:effectLst>
            <a:outerShdw blurRad="50800" dist="38100" dir="2700000" algn="tl" rotWithShape="0">
              <a:prstClr val="black">
                <a:alpha val="40000"/>
              </a:prstClr>
            </a:outerShdw>
          </a:effectLst>
        </p:spPr>
        <p:txBody>
          <a:bodyPr>
            <a:noAutofit/>
          </a:bodyPr>
          <a:lstStyle/>
          <a:p>
            <a:pPr algn="l">
              <a:spcAft>
                <a:spcPts val="1800"/>
              </a:spcAft>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narrative it is demonstrated clearly that Jesus is the true King and Shepherd of God’s people:</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feeds them</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miraculously in 14:13-21 and 15:29-39. </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He also says that he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 sent to “the lost sheep of Israel” </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in 15:24, which is sandwiched between Jesus’ criticisms of the Pharisees as false shepherds in 15:1-20 and 16:1-12. </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Peter’s confession in 16:13-20 highlights Jesus as the Christ, the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Son of David</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457200" indent="-457200" algn="l">
              <a:spcBef>
                <a:spcPts val="0"/>
              </a:spcBef>
              <a:buFont typeface="Arial" panose="020B0604020202020204" pitchFamily="34" charset="0"/>
              <a:buChar char="•"/>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Jesus highlights that the Son of Man must undergo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suffering</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for the sake of the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flock</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(16:21-28).</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4. THE GREATER KING</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08341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cap_01">
            <a:extLst>
              <a:ext uri="{FF2B5EF4-FFF2-40B4-BE49-F238E27FC236}">
                <a16:creationId xmlns:a16="http://schemas.microsoft.com/office/drawing/2014/main" id="{200DE31D-8E6A-436B-8B40-2F50F1341D6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0078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E25EB3-563F-4309-B0B4-EBA3F3215712}"/>
              </a:ext>
            </a:extLst>
          </p:cNvPr>
          <p:cNvSpPr>
            <a:spLocks noGrp="1"/>
          </p:cNvSpPr>
          <p:nvPr>
            <p:ph type="subTitle" idx="1"/>
          </p:nvPr>
        </p:nvSpPr>
        <p:spPr>
          <a:xfrm>
            <a:off x="853049" y="1744909"/>
            <a:ext cx="10248348" cy="4779577"/>
          </a:xfrm>
          <a:effectLst>
            <a:outerShdw blurRad="50800" dist="38100" dir="2700000" algn="tl" rotWithShape="0">
              <a:prstClr val="black">
                <a:alpha val="40000"/>
              </a:prstClr>
            </a:outerShdw>
          </a:effectLst>
        </p:spPr>
        <p:txBody>
          <a:bodyPr>
            <a:noAutofit/>
          </a:bodyPr>
          <a:lstStyle/>
          <a:p>
            <a:pPr>
              <a:spcAft>
                <a:spcPts val="1800"/>
              </a:spcAft>
            </a:pPr>
            <a:r>
              <a:rPr lang="en-CA" sz="7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TAKEAWAY</a:t>
            </a:r>
            <a:endParaRPr lang="en-CA" sz="66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fourth section of Matthew shows us how Jesus fulfills what the OT Kings and kingdom only foreshadowed. Jesus is the True King..</a:t>
            </a:r>
          </a:p>
        </p:txBody>
      </p:sp>
    </p:spTree>
    <p:extLst>
      <p:ext uri="{BB962C8B-B14F-4D97-AF65-F5344CB8AC3E}">
        <p14:creationId xmlns:p14="http://schemas.microsoft.com/office/powerpoint/2010/main" val="7655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0" y="859459"/>
            <a:ext cx="10681251" cy="2244792"/>
          </a:xfrm>
          <a:effectLst>
            <a:outerShdw blurRad="50800" dist="38100" dir="2700000" algn="tl" rotWithShape="0">
              <a:prstClr val="black">
                <a:alpha val="40000"/>
              </a:prstClr>
            </a:outerShdw>
          </a:effectLst>
        </p:spPr>
        <p:txBody>
          <a:bodyPr>
            <a:noAutofit/>
          </a:bodyPr>
          <a:lstStyle/>
          <a:p>
            <a:r>
              <a:rPr lang="en-CA"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5. THE GREATER PROPHET</a:t>
            </a:r>
            <a:b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48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JESUS FULFILLS THE PROPHETS (Matthew 19-25)</a:t>
            </a:r>
            <a:endParaRPr lang="en-CA" sz="8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logo&#10;&#10;Description automatically generated">
            <a:extLst>
              <a:ext uri="{FF2B5EF4-FFF2-40B4-BE49-F238E27FC236}">
                <a16:creationId xmlns:a16="http://schemas.microsoft.com/office/drawing/2014/main" id="{14CA697A-5EE4-4265-9B54-5493124F5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87" y="3429000"/>
            <a:ext cx="2667625" cy="2662290"/>
          </a:xfrm>
          <a:prstGeom prst="rect">
            <a:avLst/>
          </a:prstGeom>
        </p:spPr>
      </p:pic>
    </p:spTree>
    <p:extLst>
      <p:ext uri="{BB962C8B-B14F-4D97-AF65-F5344CB8AC3E}">
        <p14:creationId xmlns:p14="http://schemas.microsoft.com/office/powerpoint/2010/main" val="364118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971414"/>
            <a:ext cx="10248348" cy="4553074"/>
          </a:xfrm>
          <a:effectLst>
            <a:outerShdw blurRad="50800" dist="38100" dir="2700000" algn="tl" rotWithShape="0">
              <a:prstClr val="black">
                <a:alpha val="40000"/>
              </a:prstClr>
            </a:outerShdw>
          </a:effectLst>
        </p:spPr>
        <p:txBody>
          <a:bodyPr>
            <a:noAutofit/>
          </a:bodyPr>
          <a:lstStyle/>
          <a:p>
            <a:pPr algn="l">
              <a:spcAft>
                <a:spcPts val="1800"/>
              </a:spcAft>
            </a:pP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Chapters 19-25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are predominantly prophetic in nature.</a:t>
            </a:r>
          </a:p>
          <a:p>
            <a:pPr marL="457200" indent="-457200" algn="l">
              <a:spcAft>
                <a:spcPts val="1800"/>
              </a:spcAft>
              <a:buFont typeface="Arial" panose="020B0604020202020204" pitchFamily="34" charset="0"/>
              <a:buChar char="•"/>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speaks of the fall of Jerusalem, final judgment, and criteria for punishments and rewards. </a:t>
            </a:r>
          </a:p>
          <a:p>
            <a:pPr marL="457200" indent="-457200" algn="l">
              <a:spcAft>
                <a:spcPts val="1800"/>
              </a:spcAft>
              <a:buFont typeface="Arial" panose="020B0604020202020204" pitchFamily="34" charset="0"/>
              <a:buChar char="•"/>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narrative section ends with Jesus’ prophetic sign of cursing the fig tree - which is reminiscent of the OT prophetic symbolic actions.</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5. THE GREATER PROPHET</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24182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2650920"/>
            <a:ext cx="10248348" cy="3873567"/>
          </a:xfrm>
          <a:effectLst>
            <a:outerShdw blurRad="50800" dist="38100" dir="2700000" algn="tl" rotWithShape="0">
              <a:prstClr val="black">
                <a:alpha val="40000"/>
              </a:prstClr>
            </a:outerShdw>
          </a:effectLst>
        </p:spPr>
        <p:txBody>
          <a:bodyPr>
            <a:noAutofit/>
          </a:bodyPr>
          <a:lstStyle/>
          <a:p>
            <a:pPr>
              <a:spcAft>
                <a:spcPts val="1800"/>
              </a:spcAft>
            </a:pP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However, Jesus not only fulfills the prophetic ministry as a prophet, but also as the endpoint itself of what OT prophecy pointed towards!</a:t>
            </a:r>
            <a:endPar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5. THE GREATER PROPHET</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86459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963024"/>
            <a:ext cx="10248348" cy="4561463"/>
          </a:xfrm>
          <a:effectLst>
            <a:outerShdw blurRad="50800" dist="38100" dir="2700000" algn="tl" rotWithShape="0">
              <a:prstClr val="black">
                <a:alpha val="40000"/>
              </a:prstClr>
            </a:outerShdw>
          </a:effectLst>
        </p:spPr>
        <p:txBody>
          <a:bodyPr>
            <a:noAutofit/>
          </a:bodyPr>
          <a:lstStyle/>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Stoner and his students found that in considering these eight prophecies, the odds that they would be fulfilled by any man who has lived between the writing of the prophecies (no later than 400 BC) and today is </a:t>
            </a:r>
            <a:r>
              <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1 in 100,000,000,000,000,000 </a:t>
            </a:r>
            <a:b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(or 100 quadrillion, expressed as 10</a:t>
            </a:r>
            <a:r>
              <a:rPr lang="en-CA" sz="36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CA"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6"/>
            <a:ext cx="9965635" cy="728384"/>
          </a:xfrm>
          <a:effectLst>
            <a:outerShdw blurRad="50800" dist="38100" dir="2700000" algn="tl" rotWithShape="0">
              <a:prstClr val="black">
                <a:alpha val="40000"/>
              </a:prstClr>
            </a:outerShdw>
          </a:effectLst>
        </p:spPr>
        <p:txBody>
          <a:bodyPr>
            <a:noAutofit/>
          </a:bodyPr>
          <a:lstStyle/>
          <a:p>
            <a:pPr algn="l"/>
            <a:r>
              <a:rPr lang="en-CA" sz="32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ODDS OF 8 MESSIANIC PROPHECIES FULFILLED</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360990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Image result for texas map">
            <a:extLst>
              <a:ext uri="{FF2B5EF4-FFF2-40B4-BE49-F238E27FC236}">
                <a16:creationId xmlns:a16="http://schemas.microsoft.com/office/drawing/2014/main" id="{6C754DB0-C847-4C2C-95F6-D9063A841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0"/>
            <a:ext cx="110759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4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963024"/>
            <a:ext cx="10248348" cy="4561463"/>
          </a:xfrm>
          <a:effectLst>
            <a:outerShdw blurRad="50800" dist="38100" dir="2700000" algn="tl" rotWithShape="0">
              <a:prstClr val="black">
                <a:alpha val="40000"/>
              </a:prstClr>
            </a:outerShdw>
          </a:effectLst>
        </p:spPr>
        <p:txBody>
          <a:bodyPr>
            <a:noAutofit/>
          </a:bodyPr>
          <a:lstStyle/>
          <a:p>
            <a:pPr algn="l">
              <a:spcAft>
                <a:spcPts val="1800"/>
              </a:spcAft>
            </a:pP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Suppose that we take 10</a:t>
            </a:r>
            <a:r>
              <a:rPr lang="en-CA" sz="2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silver dollars and lay them on the face of Texas. They will cover all of the state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two feet deep</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Now mark one of these silver dollars and stir the whole mass thoroughly, all over the state. Blindfold a man and tell him that he can travel as far as he wishes, but he must pick up one silver dollar and say that this is the right one. What chance would he have of getting the right one? </a:t>
            </a:r>
            <a:r>
              <a:rPr lang="en-CA"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Just the same chance that the prophets would have had of writing these eight prophecies and having them all come true in any one ma</a:t>
            </a:r>
            <a:r>
              <a:rPr lang="en-CA"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n, from their day to the present time, providing they wrote using their own wisdom.</a:t>
            </a:r>
            <a:endPar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6"/>
            <a:ext cx="9965635" cy="728384"/>
          </a:xfrm>
          <a:effectLst>
            <a:outerShdw blurRad="50800" dist="38100" dir="2700000" algn="tl" rotWithShape="0">
              <a:prstClr val="black">
                <a:alpha val="40000"/>
              </a:prstClr>
            </a:outerShdw>
          </a:effectLst>
        </p:spPr>
        <p:txBody>
          <a:bodyPr>
            <a:noAutofit/>
          </a:bodyPr>
          <a:lstStyle/>
          <a:p>
            <a:pPr algn="l"/>
            <a:r>
              <a:rPr lang="en-CA" sz="32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ODDS OF 8 MESSIANIC PROPHECIES FULFILLED</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49899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963024"/>
            <a:ext cx="10248348" cy="4561463"/>
          </a:xfrm>
          <a:effectLst>
            <a:outerShdw blurRad="50800" dist="38100" dir="2700000" algn="tl" rotWithShape="0">
              <a:prstClr val="black">
                <a:alpha val="40000"/>
              </a:prstClr>
            </a:outerShdw>
          </a:effectLst>
        </p:spPr>
        <p:txBody>
          <a:bodyPr>
            <a:noAutofit/>
          </a:bodyPr>
          <a:lstStyle/>
          <a:p>
            <a:pPr algn="l">
              <a:spcAft>
                <a:spcPts val="1800"/>
              </a:spcAft>
            </a:pPr>
            <a:r>
              <a:rPr lang="en-C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1 in 10,000,000,000,000,000,000,000,000,000,000,000,000,000,000,000,000,000,000,000,000,000,000,000,000,000,000,000,000,000,000,000,000,000,000,000,000,000,000</a:t>
            </a:r>
          </a:p>
          <a:p>
            <a:pPr algn="l">
              <a:spcAft>
                <a:spcPts val="1800"/>
              </a:spcAft>
            </a:pPr>
            <a:br>
              <a:rPr lang="en-C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(or 10</a:t>
            </a:r>
            <a:r>
              <a:rPr lang="en-CA" sz="32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157</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CA" sz="4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6"/>
            <a:ext cx="9965635" cy="728384"/>
          </a:xfrm>
          <a:effectLst>
            <a:outerShdw blurRad="50800" dist="38100" dir="2700000" algn="tl" rotWithShape="0">
              <a:prstClr val="black">
                <a:alpha val="40000"/>
              </a:prstClr>
            </a:outerShdw>
          </a:effectLst>
        </p:spPr>
        <p:txBody>
          <a:bodyPr>
            <a:noAutofit/>
          </a:bodyPr>
          <a:lstStyle/>
          <a:p>
            <a:pPr algn="l"/>
            <a:r>
              <a:rPr lang="en-CA" sz="32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ODDS OF 48 MESSIANIC PROPHECIES FULFILLED</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14315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61688"/>
            <a:ext cx="10248348" cy="4762799"/>
          </a:xfrm>
          <a:effectLst>
            <a:outerShdw blurRad="50800" dist="38100" dir="2700000" algn="tl" rotWithShape="0">
              <a:prstClr val="black">
                <a:alpha val="40000"/>
              </a:prstClr>
            </a:outerShdw>
          </a:effectLst>
        </p:spPr>
        <p:txBody>
          <a:bodyPr>
            <a:noAutofit/>
          </a:bodyPr>
          <a:lstStyle/>
          <a:p>
            <a:pPr algn="l">
              <a:spcAft>
                <a:spcPts val="1800"/>
              </a:spcAft>
            </a:pPr>
            <a:r>
              <a:rPr lang="en-CA"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MAIN POINT:</a:t>
            </a:r>
          </a:p>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Any other explanation is impossible.</a:t>
            </a:r>
          </a:p>
          <a:p>
            <a:pPr algn="l">
              <a:spcAft>
                <a:spcPts val="1800"/>
              </a:spcAft>
            </a:pPr>
            <a:r>
              <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Jesus is the Messiah that the OT predicts.</a:t>
            </a:r>
            <a:endParaRPr lang="en-CA"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JESUS &amp; FULFILLED PROPHECY</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26236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E25EB3-563F-4309-B0B4-EBA3F3215712}"/>
              </a:ext>
            </a:extLst>
          </p:cNvPr>
          <p:cNvSpPr>
            <a:spLocks noGrp="1"/>
          </p:cNvSpPr>
          <p:nvPr>
            <p:ph type="subTitle" idx="1"/>
          </p:nvPr>
        </p:nvSpPr>
        <p:spPr>
          <a:xfrm>
            <a:off x="853049" y="1233183"/>
            <a:ext cx="10248348" cy="5291304"/>
          </a:xfrm>
          <a:effectLst>
            <a:outerShdw blurRad="50800" dist="38100" dir="2700000" algn="tl" rotWithShape="0">
              <a:prstClr val="black">
                <a:alpha val="40000"/>
              </a:prstClr>
            </a:outerShdw>
          </a:effectLst>
        </p:spPr>
        <p:txBody>
          <a:bodyPr>
            <a:noAutofit/>
          </a:bodyPr>
          <a:lstStyle/>
          <a:p>
            <a:pPr>
              <a:spcAft>
                <a:spcPts val="1800"/>
              </a:spcAft>
            </a:pPr>
            <a:r>
              <a:rPr lang="en-CA" sz="7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TAKEAWAY</a:t>
            </a:r>
            <a:endParaRPr lang="en-CA" sz="66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fulfills both the prophetic ministry of the OT and the OT prophecies. </a:t>
            </a: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is both the True Prophet of God - speaking God’s word to us - and what the Prophets spoke of.</a:t>
            </a:r>
          </a:p>
        </p:txBody>
      </p:sp>
    </p:spTree>
    <p:extLst>
      <p:ext uri="{BB962C8B-B14F-4D97-AF65-F5344CB8AC3E}">
        <p14:creationId xmlns:p14="http://schemas.microsoft.com/office/powerpoint/2010/main" val="112850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cap_02">
            <a:extLst>
              <a:ext uri="{FF2B5EF4-FFF2-40B4-BE49-F238E27FC236}">
                <a16:creationId xmlns:a16="http://schemas.microsoft.com/office/drawing/2014/main" id="{082C16C9-5B28-41C1-B385-DA645D2E564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7023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06">
            <a:extLst>
              <a:ext uri="{FF2B5EF4-FFF2-40B4-BE49-F238E27FC236}">
                <a16:creationId xmlns:a16="http://schemas.microsoft.com/office/drawing/2014/main" id="{A6AB9E83-5A44-4E95-AC1C-285D6EF06FB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5253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0" y="859459"/>
            <a:ext cx="10681251" cy="2244792"/>
          </a:xfrm>
          <a:effectLst>
            <a:outerShdw blurRad="50800" dist="38100" dir="2700000" algn="tl" rotWithShape="0">
              <a:prstClr val="black">
                <a:alpha val="40000"/>
              </a:prstClr>
            </a:outerShdw>
          </a:effectLst>
        </p:spPr>
        <p:txBody>
          <a:bodyPr>
            <a:noAutofit/>
          </a:bodyPr>
          <a:lstStyle/>
          <a:p>
            <a: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6. THE PASSION</a:t>
            </a:r>
            <a:b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48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JESUS FULFILLS EVERYTHING</a:t>
            </a:r>
            <a:br>
              <a:rPr lang="en-CA" sz="4800" dirty="0">
                <a:solidFill>
                  <a:schemeClr val="accent4"/>
                </a:solidFill>
                <a:latin typeface="Open Sans" panose="020B0606030504020204" pitchFamily="34" charset="0"/>
                <a:ea typeface="Open Sans" panose="020B0606030504020204" pitchFamily="34" charset="0"/>
                <a:cs typeface="Open Sans" panose="020B0606030504020204" pitchFamily="34" charset="0"/>
              </a:rPr>
            </a:br>
            <a:r>
              <a:rPr lang="en-CA" sz="48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(Matthew 26-27)</a:t>
            </a:r>
            <a:endParaRPr lang="en-CA" sz="8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logo&#10;&#10;Description automatically generated">
            <a:extLst>
              <a:ext uri="{FF2B5EF4-FFF2-40B4-BE49-F238E27FC236}">
                <a16:creationId xmlns:a16="http://schemas.microsoft.com/office/drawing/2014/main" id="{14CA697A-5EE4-4265-9B54-5493124F5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87" y="3429000"/>
            <a:ext cx="2667625" cy="2662290"/>
          </a:xfrm>
          <a:prstGeom prst="rect">
            <a:avLst/>
          </a:prstGeom>
        </p:spPr>
      </p:pic>
    </p:spTree>
    <p:extLst>
      <p:ext uri="{BB962C8B-B14F-4D97-AF65-F5344CB8AC3E}">
        <p14:creationId xmlns:p14="http://schemas.microsoft.com/office/powerpoint/2010/main" val="301933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07">
            <a:extLst>
              <a:ext uri="{FF2B5EF4-FFF2-40B4-BE49-F238E27FC236}">
                <a16:creationId xmlns:a16="http://schemas.microsoft.com/office/drawing/2014/main" id="{2B8504E0-E75C-4BCA-B681-6C83B50219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8046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08">
            <a:extLst>
              <a:ext uri="{FF2B5EF4-FFF2-40B4-BE49-F238E27FC236}">
                <a16:creationId xmlns:a16="http://schemas.microsoft.com/office/drawing/2014/main" id="{B40BD385-04A8-412B-89A0-2BA70022CAB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39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E25EB3-563F-4309-B0B4-EBA3F3215712}"/>
              </a:ext>
            </a:extLst>
          </p:cNvPr>
          <p:cNvSpPr>
            <a:spLocks noGrp="1"/>
          </p:cNvSpPr>
          <p:nvPr>
            <p:ph type="subTitle" idx="1"/>
          </p:nvPr>
        </p:nvSpPr>
        <p:spPr>
          <a:xfrm>
            <a:off x="853049" y="520118"/>
            <a:ext cx="10248348" cy="6004370"/>
          </a:xfrm>
          <a:effectLst>
            <a:outerShdw blurRad="50800" dist="38100" dir="2700000" algn="tl" rotWithShape="0">
              <a:prstClr val="black">
                <a:alpha val="40000"/>
              </a:prstClr>
            </a:outerShdw>
          </a:effectLst>
        </p:spPr>
        <p:txBody>
          <a:bodyPr>
            <a:noAutofit/>
          </a:bodyPr>
          <a:lstStyle/>
          <a:p>
            <a:pPr>
              <a:spcAft>
                <a:spcPts val="1800"/>
              </a:spcAft>
            </a:pPr>
            <a:r>
              <a:rPr lang="en-CA" sz="4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So, why is it important for us to know the OT law in light of its fulfillment in Christ?</a:t>
            </a: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Because part of the new covenant that Christ brings to us is that </a:t>
            </a:r>
            <a: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Law is written on our hearts</a:t>
            </a: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spcAft>
                <a:spcPts val="1800"/>
              </a:spcAft>
            </a:pPr>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can you know the content of what is “written on your heart” unless we know both the OT Law’s requirements and what its purpose and meaning are?</a:t>
            </a:r>
          </a:p>
        </p:txBody>
      </p:sp>
    </p:spTree>
    <p:extLst>
      <p:ext uri="{BB962C8B-B14F-4D97-AF65-F5344CB8AC3E}">
        <p14:creationId xmlns:p14="http://schemas.microsoft.com/office/powerpoint/2010/main" val="344572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09">
            <a:extLst>
              <a:ext uri="{FF2B5EF4-FFF2-40B4-BE49-F238E27FC236}">
                <a16:creationId xmlns:a16="http://schemas.microsoft.com/office/drawing/2014/main" id="{244C2690-7057-4729-B47B-1D57E4581BA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7999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10">
            <a:extLst>
              <a:ext uri="{FF2B5EF4-FFF2-40B4-BE49-F238E27FC236}">
                <a16:creationId xmlns:a16="http://schemas.microsoft.com/office/drawing/2014/main" id="{9E32F0DC-5073-449C-B7B2-C57BDD6CF64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6857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0" y="1568741"/>
            <a:ext cx="10681251" cy="1946570"/>
          </a:xfrm>
          <a:effectLst>
            <a:outerShdw blurRad="50800" dist="38100" dir="2700000" algn="tl" rotWithShape="0">
              <a:prstClr val="black">
                <a:alpha val="40000"/>
              </a:prstClr>
            </a:outerShdw>
          </a:effectLst>
        </p:spPr>
        <p:txBody>
          <a:bodyPr>
            <a:noAutofit/>
          </a:bodyPr>
          <a:lstStyle/>
          <a:p>
            <a:r>
              <a:rPr lang="en-CA" sz="72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7. THE RESURRECTION &amp; GREAT COMMISSION</a:t>
            </a:r>
            <a:br>
              <a:rPr lang="en-CA" sz="4800" dirty="0">
                <a:solidFill>
                  <a:schemeClr val="accent4"/>
                </a:solidFill>
                <a:latin typeface="Open Sans" panose="020B0606030504020204" pitchFamily="34" charset="0"/>
                <a:ea typeface="Open Sans" panose="020B0606030504020204" pitchFamily="34" charset="0"/>
                <a:cs typeface="Open Sans" panose="020B0606030504020204" pitchFamily="34" charset="0"/>
              </a:rPr>
            </a:br>
            <a:r>
              <a:rPr lang="en-CA" sz="48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(Matthew 28)</a:t>
            </a:r>
            <a:endParaRPr lang="en-CA" sz="8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logo&#10;&#10;Description automatically generated">
            <a:extLst>
              <a:ext uri="{FF2B5EF4-FFF2-40B4-BE49-F238E27FC236}">
                <a16:creationId xmlns:a16="http://schemas.microsoft.com/office/drawing/2014/main" id="{14CA697A-5EE4-4265-9B54-5493124F5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328" y="3828104"/>
            <a:ext cx="2301343" cy="2296741"/>
          </a:xfrm>
          <a:prstGeom prst="rect">
            <a:avLst/>
          </a:prstGeom>
        </p:spPr>
      </p:pic>
    </p:spTree>
    <p:extLst>
      <p:ext uri="{BB962C8B-B14F-4D97-AF65-F5344CB8AC3E}">
        <p14:creationId xmlns:p14="http://schemas.microsoft.com/office/powerpoint/2010/main" val="151606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61688"/>
            <a:ext cx="10248348" cy="4762799"/>
          </a:xfrm>
          <a:effectLst>
            <a:outerShdw blurRad="50800" dist="38100" dir="2700000" algn="tl" rotWithShape="0">
              <a:prstClr val="black">
                <a:alpha val="40000"/>
              </a:prstClr>
            </a:outerShdw>
          </a:effectLst>
        </p:spPr>
        <p:txBody>
          <a:bodyPr>
            <a:noAutofit/>
          </a:bodyPr>
          <a:lstStyle/>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From our first session we saw - 3 Elements of God’s Covenantal Relationship with His people:</a:t>
            </a:r>
          </a:p>
          <a:p>
            <a:pPr marL="457200" indent="-457200" algn="l">
              <a:spcAft>
                <a:spcPts val="1800"/>
              </a:spcAft>
              <a:buFont typeface="Arial" panose="020B0604020202020204" pitchFamily="34" charset="0"/>
              <a:buChar char="•"/>
            </a:pP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God’s Power</a:t>
            </a:r>
            <a:endPar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l">
              <a:spcAft>
                <a:spcPts val="1800"/>
              </a:spcAft>
              <a:buFont typeface="Arial" panose="020B0604020202020204" pitchFamily="34" charset="0"/>
              <a:buChar char="•"/>
            </a:pP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Divine Order</a:t>
            </a:r>
          </a:p>
          <a:p>
            <a:pPr marL="457200" indent="-457200" algn="l">
              <a:spcAft>
                <a:spcPts val="1800"/>
              </a:spcAft>
              <a:buFont typeface="Arial" panose="020B0604020202020204" pitchFamily="34" charset="0"/>
              <a:buChar char="•"/>
            </a:pP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Personal Presence</a:t>
            </a: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7. RESURRECTION &amp; COMMISSION</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63368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853049" y="1761688"/>
            <a:ext cx="10248348" cy="4762799"/>
          </a:xfrm>
          <a:effectLst>
            <a:outerShdw blurRad="50800" dist="38100" dir="2700000" algn="tl" rotWithShape="0">
              <a:prstClr val="black">
                <a:alpha val="40000"/>
              </a:prstClr>
            </a:outerShdw>
          </a:effectLst>
        </p:spPr>
        <p:txBody>
          <a:bodyPr>
            <a:noAutofit/>
          </a:bodyPr>
          <a:lstStyle/>
          <a:p>
            <a:pPr algn="l">
              <a:spcAft>
                <a:spcPts val="1800"/>
              </a:spcAft>
            </a:pP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end of the gospel of Matthew gives us the </a:t>
            </a:r>
            <a:r>
              <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Great Commission</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which stresses:</a:t>
            </a:r>
          </a:p>
          <a:p>
            <a:pPr marL="457200" indent="-457200" algn="l">
              <a:spcAft>
                <a:spcPts val="1800"/>
              </a:spcAft>
              <a:buFont typeface="Arial" panose="020B0604020202020204" pitchFamily="34" charset="0"/>
              <a:buChar char="•"/>
            </a:pPr>
            <a:r>
              <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God’s Power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Jesus has all authority </a:t>
            </a:r>
          </a:p>
          <a:p>
            <a:pPr marL="457200" indent="-457200" algn="l">
              <a:spcAft>
                <a:spcPts val="1800"/>
              </a:spcAft>
              <a:buFont typeface="Arial" panose="020B0604020202020204" pitchFamily="34" charset="0"/>
              <a:buChar char="•"/>
            </a:pPr>
            <a:r>
              <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Divine Order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make disciples by teaching them to obey everything Jesus has commanded</a:t>
            </a:r>
          </a:p>
          <a:p>
            <a:pPr marL="457200" indent="-457200" algn="l">
              <a:spcAft>
                <a:spcPts val="1800"/>
              </a:spcAft>
              <a:buFont typeface="Arial" panose="020B0604020202020204" pitchFamily="34" charset="0"/>
              <a:buChar char="•"/>
            </a:pPr>
            <a:r>
              <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presence </a:t>
            </a:r>
            <a:r>
              <a:rPr lang="en-CA"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 will be with you always</a:t>
            </a:r>
            <a:endParaRPr lang="en-CA" sz="32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B46631F-E33A-485D-B479-FC4BFE849C69}"/>
              </a:ext>
            </a:extLst>
          </p:cNvPr>
          <p:cNvSpPr>
            <a:spLocks noGrp="1"/>
          </p:cNvSpPr>
          <p:nvPr>
            <p:ph type="ctrTitle"/>
          </p:nvPr>
        </p:nvSpPr>
        <p:spPr>
          <a:xfrm>
            <a:off x="1568174" y="278295"/>
            <a:ext cx="9965635" cy="865809"/>
          </a:xfrm>
          <a:effectLst>
            <a:outerShdw blurRad="50800" dist="38100" dir="2700000" algn="tl" rotWithShape="0">
              <a:prstClr val="black">
                <a:alpha val="40000"/>
              </a:prstClr>
            </a:outerShdw>
          </a:effectLst>
        </p:spPr>
        <p:txBody>
          <a:bodyPr>
            <a:noAutofit/>
          </a:bodyPr>
          <a:lstStyle/>
          <a:p>
            <a:pPr algn="l"/>
            <a:r>
              <a:rPr lang="en-CA" sz="4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7. RESURRECTION &amp; COMMISSION</a:t>
            </a:r>
          </a:p>
        </p:txBody>
      </p:sp>
      <p:pic>
        <p:nvPicPr>
          <p:cNvPr id="4" name="Picture 3" descr="A close up of a logo&#10;&#10;Description automatically generated">
            <a:extLst>
              <a:ext uri="{FF2B5EF4-FFF2-40B4-BE49-F238E27FC236}">
                <a16:creationId xmlns:a16="http://schemas.microsoft.com/office/drawing/2014/main" id="{0DAF8398-6321-46FB-9320-3A09D0485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5" y="333042"/>
            <a:ext cx="813424" cy="811798"/>
          </a:xfrm>
          <a:prstGeom prst="rect">
            <a:avLst/>
          </a:prstGeom>
        </p:spPr>
      </p:pic>
    </p:spTree>
    <p:extLst>
      <p:ext uri="{BB962C8B-B14F-4D97-AF65-F5344CB8AC3E}">
        <p14:creationId xmlns:p14="http://schemas.microsoft.com/office/powerpoint/2010/main" val="195840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1168</TotalTime>
  <Words>3737</Words>
  <Application>Microsoft Office PowerPoint</Application>
  <PresentationFormat>Widescreen</PresentationFormat>
  <Paragraphs>287</Paragraphs>
  <Slides>107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107</vt:i4>
      </vt:variant>
    </vt:vector>
  </HeadingPairs>
  <TitlesOfParts>
    <vt:vector size="115" baseType="lpstr">
      <vt:lpstr>Arial</vt:lpstr>
      <vt:lpstr>Calibri</vt:lpstr>
      <vt:lpstr>Calibri Light</vt:lpstr>
      <vt:lpstr>Open Sans</vt:lpstr>
      <vt:lpstr>Open Sans Extrabold</vt:lpstr>
      <vt:lpstr>Open Sans Light</vt:lpstr>
      <vt:lpstr>Open Sans Semibold</vt:lpstr>
      <vt:lpstr>Office Theme</vt:lpstr>
      <vt:lpstr>SESSION 5 THE GOSPELS</vt:lpstr>
      <vt:lpstr>GOALS</vt:lpstr>
      <vt:lpstr>5th READING ASSIGNMENT</vt:lpstr>
      <vt:lpstr>STOP &amp; PRAY (Ephesians 1:15-22)</vt:lpstr>
      <vt:lpstr>CLASS ROADMAP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CLIFFHANGER ENDING OF OT</vt:lpstr>
      <vt:lpstr>WHERE WE ARE</vt:lpstr>
      <vt:lpstr>WHERE WE’RE GOING</vt:lpstr>
      <vt:lpstr>SESSION OUTLINE</vt:lpstr>
      <vt:lpstr>STRUCTURE OF MATTHEW</vt:lpstr>
      <vt:lpstr>STRUCTURE OF MATTHEW</vt:lpstr>
      <vt:lpstr>PowerPoint Presentation</vt:lpstr>
      <vt:lpstr>1. THE GREATER MOSES JESUS FULFILLS THE PENTATEUCH (Matthew 1-7)</vt:lpstr>
      <vt:lpstr>1. THE GREATER MOSES</vt:lpstr>
      <vt:lpstr>1. THE GREATER MOSES</vt:lpstr>
      <vt:lpstr>A. THE PATRIARCHS</vt:lpstr>
      <vt:lpstr>A. THE PATRIARCHS</vt:lpstr>
      <vt:lpstr>A. THE PATRIARCHS</vt:lpstr>
      <vt:lpstr>A. THE PATRIARCHS</vt:lpstr>
      <vt:lpstr>A. THE PATRIARCHS</vt:lpstr>
      <vt:lpstr>A. THE PATRIARCHS</vt:lpstr>
      <vt:lpstr>A. THE PATRIARCHS</vt:lpstr>
      <vt:lpstr>A. THE PATRIARCHS</vt:lpstr>
      <vt:lpstr>PowerPoint Presentation</vt:lpstr>
      <vt:lpstr>B. THE EXODUS</vt:lpstr>
      <vt:lpstr>B. THE EXODUS</vt:lpstr>
      <vt:lpstr>B. THE EXODUS</vt:lpstr>
      <vt:lpstr>B. THE EXODUS</vt:lpstr>
      <vt:lpstr>PowerPoint Presentation</vt:lpstr>
      <vt:lpstr>B. THE EXODUS</vt:lpstr>
      <vt:lpstr>B. THE EXODUS</vt:lpstr>
      <vt:lpstr>B. THE EXODUS</vt:lpstr>
      <vt:lpstr>B. THE EXODUS</vt:lpstr>
      <vt:lpstr>B. THE EXODUS</vt:lpstr>
      <vt:lpstr>PowerPoint Presentation</vt:lpstr>
      <vt:lpstr>PowerPoint Presentation</vt:lpstr>
      <vt:lpstr>C. THE WILDERNESS IN NUMBERS</vt:lpstr>
      <vt:lpstr>C. THE WILDERNESS IN NUMBERS</vt:lpstr>
      <vt:lpstr>PowerPoint Presentation</vt:lpstr>
      <vt:lpstr>C. THE WILDERNESS IN NUMBERS</vt:lpstr>
      <vt:lpstr>C. THE WILDERNESS IN NUMBERS</vt:lpstr>
      <vt:lpstr>C. THE WILDERNESS IN NUMBERS</vt:lpstr>
      <vt:lpstr>C. THE WILDERNESS IN NUMBERS</vt:lpstr>
      <vt:lpstr>C. THE WILDERNESS IN NUMBERS</vt:lpstr>
      <vt:lpstr>PowerPoint Presentation</vt:lpstr>
      <vt:lpstr>D. LEVITICUS &amp; DEUTERONOMY</vt:lpstr>
      <vt:lpstr>PowerPoint Presentation</vt:lpstr>
      <vt:lpstr>D. LEVITICUS &amp; DEUTERONOMY</vt:lpstr>
      <vt:lpstr>D. LEVITICUS &amp; DEUTERONOMY</vt:lpstr>
      <vt:lpstr>D. LEVITICUS &amp; DEUTERONOMY</vt:lpstr>
      <vt:lpstr>D. LEVITICUS &amp; DEUTERONOMY</vt:lpstr>
      <vt:lpstr>PowerPoint Presentation</vt:lpstr>
      <vt:lpstr>PowerPoint Presentation</vt:lpstr>
      <vt:lpstr>D. LEVITICUS &amp; DEUTERONOMY</vt:lpstr>
      <vt:lpstr>PowerPoint Presentation</vt:lpstr>
      <vt:lpstr>PowerPoint Presentation</vt:lpstr>
      <vt:lpstr>GROUP DISCUSSIONS</vt:lpstr>
      <vt:lpstr>VIDEO The Law (6:00)</vt:lpstr>
      <vt:lpstr>PowerPoint Presentation</vt:lpstr>
      <vt:lpstr>2. THE GREATER JOSHUA JESUS FULFILLS THE CONQUEST OF THE LAND (Matthew 8-10)</vt:lpstr>
      <vt:lpstr>2. THE GREATER JOSHUA</vt:lpstr>
      <vt:lpstr>2. THE GREATER JOSHUA</vt:lpstr>
      <vt:lpstr>PowerPoint Presentation</vt:lpstr>
      <vt:lpstr>3. THE GREATER WISDOM JESUS FULFILLS THE WRITINGS (Matthew 11-13)</vt:lpstr>
      <vt:lpstr>3. THE GREATER WISDOM</vt:lpstr>
      <vt:lpstr>3. THE GREATER WISDOM</vt:lpstr>
      <vt:lpstr>PowerPoint Presentation</vt:lpstr>
      <vt:lpstr>4. THE GREATER KING JESUS FULFILLS THE KINGDOM OF GOD (Matthew 14-18)</vt:lpstr>
      <vt:lpstr>4. THE GREATER KING</vt:lpstr>
      <vt:lpstr>4. THE GREATER KING</vt:lpstr>
      <vt:lpstr>PowerPoint Presentation</vt:lpstr>
      <vt:lpstr>5. THE GREATER PROPHET JESUS FULFILLS THE PROPHETS (Matthew 19-25)</vt:lpstr>
      <vt:lpstr>5. THE GREATER PROPHET</vt:lpstr>
      <vt:lpstr>5. THE GREATER PROPHET</vt:lpstr>
      <vt:lpstr>ODDS OF 8 MESSIANIC PROPHECIES FULFILLED</vt:lpstr>
      <vt:lpstr>PowerPoint Presentation</vt:lpstr>
      <vt:lpstr>ODDS OF 8 MESSIANIC PROPHECIES FULFILLED</vt:lpstr>
      <vt:lpstr>ODDS OF 48 MESSIANIC PROPHECIES FULFILLED</vt:lpstr>
      <vt:lpstr>JESUS &amp; FULFILLED PROPHECY</vt:lpstr>
      <vt:lpstr>PowerPoint Presentation</vt:lpstr>
      <vt:lpstr>PowerPoint Presentation</vt:lpstr>
      <vt:lpstr>6. THE PASSION JESUS FULFILLS EVERYTHING (Matthew 26-27)</vt:lpstr>
      <vt:lpstr>PowerPoint Presentation</vt:lpstr>
      <vt:lpstr>PowerPoint Presentation</vt:lpstr>
      <vt:lpstr>PowerPoint Presentation</vt:lpstr>
      <vt:lpstr>PowerPoint Presentation</vt:lpstr>
      <vt:lpstr>PowerPoint Presentation</vt:lpstr>
      <vt:lpstr>7. THE RESURRECTION &amp; GREAT COMMISSION (Matthew 28)</vt:lpstr>
      <vt:lpstr>7. RESURRECTION &amp; COMMISSION</vt:lpstr>
      <vt:lpstr>7. RESURRECTION &amp; COMMISSION</vt:lpstr>
      <vt:lpstr>CLASS DISCUSSIONS</vt:lpstr>
      <vt:lpstr>FINAL COMMENTS</vt:lpstr>
      <vt:lpstr>FINAL COMMENTS</vt:lpstr>
      <vt:lpstr>STOP &amp; PRAY (Matthew 28:18-20)</vt:lpstr>
      <vt:lpstr>ASSIGNMENTS FOR SESSION 6</vt:lpstr>
      <vt:lpstr>ASSIGNMENTS FOR SESSION 6</vt:lpstr>
      <vt:lpstr>RECOMMENDED RESOURCE</vt:lpstr>
      <vt:lpstr>Thanks for coming! YOU ARE LOVED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 &amp; Graphics</dc:creator>
  <cp:lastModifiedBy>Media &amp; Graphics</cp:lastModifiedBy>
  <cp:revision>109</cp:revision>
  <dcterms:created xsi:type="dcterms:W3CDTF">2019-10-09T13:41:56Z</dcterms:created>
  <dcterms:modified xsi:type="dcterms:W3CDTF">2019-11-06T22:58:51Z</dcterms:modified>
</cp:coreProperties>
</file>