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Lst>
  <p:notesMasterIdLst>
    <p:notesMasterId r:id="rId51"/>
  </p:notesMasterIdLst>
  <p:sldIdLst>
    <p:sldId id="446" r:id="rId4"/>
    <p:sldId id="266" r:id="rId5"/>
    <p:sldId id="268" r:id="rId6"/>
    <p:sldId id="419" r:id="rId7"/>
    <p:sldId id="421" r:id="rId8"/>
    <p:sldId id="420" r:id="rId9"/>
    <p:sldId id="351" r:id="rId10"/>
    <p:sldId id="422" r:id="rId11"/>
    <p:sldId id="423" r:id="rId12"/>
    <p:sldId id="424" r:id="rId13"/>
    <p:sldId id="457" r:id="rId14"/>
    <p:sldId id="428" r:id="rId15"/>
    <p:sldId id="426" r:id="rId16"/>
    <p:sldId id="427" r:id="rId17"/>
    <p:sldId id="425" r:id="rId18"/>
    <p:sldId id="458" r:id="rId19"/>
    <p:sldId id="429" r:id="rId20"/>
    <p:sldId id="430" r:id="rId21"/>
    <p:sldId id="459" r:id="rId22"/>
    <p:sldId id="432" r:id="rId23"/>
    <p:sldId id="431" r:id="rId24"/>
    <p:sldId id="434" r:id="rId25"/>
    <p:sldId id="433" r:id="rId26"/>
    <p:sldId id="460" r:id="rId27"/>
    <p:sldId id="438" r:id="rId28"/>
    <p:sldId id="436" r:id="rId29"/>
    <p:sldId id="439" r:id="rId30"/>
    <p:sldId id="466" r:id="rId31"/>
    <p:sldId id="461" r:id="rId32"/>
    <p:sldId id="442" r:id="rId33"/>
    <p:sldId id="440" r:id="rId34"/>
    <p:sldId id="441" r:id="rId35"/>
    <p:sldId id="462" r:id="rId36"/>
    <p:sldId id="443" r:id="rId37"/>
    <p:sldId id="463" r:id="rId38"/>
    <p:sldId id="445" r:id="rId39"/>
    <p:sldId id="448" r:id="rId40"/>
    <p:sldId id="464" r:id="rId41"/>
    <p:sldId id="444" r:id="rId42"/>
    <p:sldId id="450" r:id="rId43"/>
    <p:sldId id="451" r:id="rId44"/>
    <p:sldId id="452" r:id="rId45"/>
    <p:sldId id="453" r:id="rId46"/>
    <p:sldId id="465" r:id="rId47"/>
    <p:sldId id="455" r:id="rId48"/>
    <p:sldId id="413" r:id="rId49"/>
    <p:sldId id="45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3" autoAdjust="0"/>
    <p:restoredTop sz="94660"/>
  </p:normalViewPr>
  <p:slideViewPr>
    <p:cSldViewPr snapToGrid="0">
      <p:cViewPr varScale="1">
        <p:scale>
          <a:sx n="115" d="100"/>
          <a:sy n="115" d="100"/>
        </p:scale>
        <p:origin x="448"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EFDAA-CD05-874C-BD2B-1CF568708D21}"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644A5-6BE2-5847-BF19-CEF4F1122E68}" type="slidenum">
              <a:rPr lang="en-US" smtClean="0"/>
              <a:t>‹#›</a:t>
            </a:fld>
            <a:endParaRPr lang="en-US"/>
          </a:p>
        </p:txBody>
      </p:sp>
    </p:spTree>
    <p:extLst>
      <p:ext uri="{BB962C8B-B14F-4D97-AF65-F5344CB8AC3E}">
        <p14:creationId xmlns:p14="http://schemas.microsoft.com/office/powerpoint/2010/main" val="202269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19</a:t>
            </a:fld>
            <a:endParaRPr lang="en-US"/>
          </a:p>
        </p:txBody>
      </p:sp>
    </p:spTree>
    <p:extLst>
      <p:ext uri="{BB962C8B-B14F-4D97-AF65-F5344CB8AC3E}">
        <p14:creationId xmlns:p14="http://schemas.microsoft.com/office/powerpoint/2010/main" val="156108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45</a:t>
            </a:fld>
            <a:endParaRPr lang="en-US"/>
          </a:p>
        </p:txBody>
      </p:sp>
    </p:spTree>
    <p:extLst>
      <p:ext uri="{BB962C8B-B14F-4D97-AF65-F5344CB8AC3E}">
        <p14:creationId xmlns:p14="http://schemas.microsoft.com/office/powerpoint/2010/main" val="370788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46</a:t>
            </a:fld>
            <a:endParaRPr lang="en-US"/>
          </a:p>
        </p:txBody>
      </p:sp>
    </p:spTree>
    <p:extLst>
      <p:ext uri="{BB962C8B-B14F-4D97-AF65-F5344CB8AC3E}">
        <p14:creationId xmlns:p14="http://schemas.microsoft.com/office/powerpoint/2010/main" val="13090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0BD-D584-434F-AAD4-64AC9493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8BA291-0FF4-4D63-90D1-5C96E042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6363FB-78CA-47BD-BD94-AA12124F4D4E}"/>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E7303C29-CD6B-44DD-AC34-7FF622AF6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0EEB8A-1C7F-4AC4-9B3B-BB73374D9879}"/>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9986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649-0164-4353-9B0B-984723174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8B6058-4141-4A56-A7B1-8F20434C9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98C6EF-540B-4607-9BEF-D9782847AB05}"/>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A6CDFAC1-58A1-4CE0-8A3A-19E4FC726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B3A86-2C2B-44A9-92F0-0D5D5A211988}"/>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4530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D759-9BE6-4CA8-AE45-539056E4D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2C3F15-4629-40F4-8FE7-5455157C2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9CCF1C-9221-45FA-8AEE-CC814F1A0B6C}"/>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9030140C-D272-40A2-A4D0-220201E759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AE6E2-1327-40A4-8D27-2D03D6CABF65}"/>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84415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50AA-25E7-074B-9303-50A76245366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11DB0B-C447-3A47-AD46-D5A217731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5EE80-DF8D-8341-87A5-A624C67D59A1}"/>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5" name="Footer Placeholder 4">
            <a:extLst>
              <a:ext uri="{FF2B5EF4-FFF2-40B4-BE49-F238E27FC236}">
                <a16:creationId xmlns:a16="http://schemas.microsoft.com/office/drawing/2014/main" id="{1B004FE1-7343-6F4F-85A9-C9A54BEBE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75660-2E7C-9D48-8045-5CFA52A916EE}"/>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62102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134C-EA9E-964F-9FE9-34C4FF8781AD}"/>
              </a:ext>
            </a:extLst>
          </p:cNvPr>
          <p:cNvSpPr>
            <a:spLocks noGrp="1"/>
          </p:cNvSpPr>
          <p:nvPr>
            <p:ph type="title"/>
          </p:nvPr>
        </p:nvSpPr>
        <p:spPr>
          <a:xfrm>
            <a:off x="838200" y="365126"/>
            <a:ext cx="10515600" cy="7268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9026F8-3FAF-954D-89CD-DE6618B78A88}"/>
              </a:ext>
            </a:extLst>
          </p:cNvPr>
          <p:cNvSpPr>
            <a:spLocks noGrp="1"/>
          </p:cNvSpPr>
          <p:nvPr>
            <p:ph idx="1"/>
          </p:nvPr>
        </p:nvSpPr>
        <p:spPr>
          <a:xfrm>
            <a:off x="838200" y="1242874"/>
            <a:ext cx="10515600" cy="4934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0592-8D92-E049-8770-FEE6233D4E9C}"/>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5" name="Footer Placeholder 4">
            <a:extLst>
              <a:ext uri="{FF2B5EF4-FFF2-40B4-BE49-F238E27FC236}">
                <a16:creationId xmlns:a16="http://schemas.microsoft.com/office/drawing/2014/main" id="{59630048-4B84-DF40-8F67-CA5148618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1745-573A-5946-99A4-A5B27DF392D3}"/>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26962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639B-A057-0348-B848-4D6AA435B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A8153-1DC3-A941-98EE-A3293193E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F61019-3AE0-5342-BAF5-7A0BD21F9C1A}"/>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5" name="Footer Placeholder 4">
            <a:extLst>
              <a:ext uri="{FF2B5EF4-FFF2-40B4-BE49-F238E27FC236}">
                <a16:creationId xmlns:a16="http://schemas.microsoft.com/office/drawing/2014/main" id="{9C5E5756-7DC3-8243-A30F-07BA9AC8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4FAE4-43EF-A843-BDE4-2201D6B9B21F}"/>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263805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0C4-DD33-4943-A40F-93B32C9CBE96}"/>
              </a:ext>
            </a:extLst>
          </p:cNvPr>
          <p:cNvSpPr>
            <a:spLocks noGrp="1"/>
          </p:cNvSpPr>
          <p:nvPr>
            <p:ph type="title"/>
          </p:nvPr>
        </p:nvSpPr>
        <p:spPr>
          <a:xfrm>
            <a:off x="838200" y="365126"/>
            <a:ext cx="10515600" cy="682440"/>
          </a:xfrm>
        </p:spPr>
        <p:txBody>
          <a:bodyPr/>
          <a:lstStyle/>
          <a:p>
            <a:r>
              <a:rPr lang="en-US"/>
              <a:t>Click to edit Master title style</a:t>
            </a:r>
          </a:p>
        </p:txBody>
      </p:sp>
      <p:sp>
        <p:nvSpPr>
          <p:cNvPr id="3" name="Date Placeholder 2">
            <a:extLst>
              <a:ext uri="{FF2B5EF4-FFF2-40B4-BE49-F238E27FC236}">
                <a16:creationId xmlns:a16="http://schemas.microsoft.com/office/drawing/2014/main" id="{9D7EA2C2-6AA8-F240-B8DE-1F60980B6EF7}"/>
              </a:ext>
            </a:extLst>
          </p:cNvPr>
          <p:cNvSpPr>
            <a:spLocks noGrp="1"/>
          </p:cNvSpPr>
          <p:nvPr>
            <p:ph type="dt" sz="half" idx="10"/>
          </p:nvPr>
        </p:nvSpPr>
        <p:spPr/>
        <p:txBody>
          <a:bodyPr/>
          <a:lstStyle/>
          <a:p>
            <a:fld id="{ACE92FB5-6884-1A40-94AF-F93B05430BDC}" type="datetimeFigureOut">
              <a:rPr lang="en-US" smtClean="0"/>
              <a:pPr/>
              <a:t>11/13/19</a:t>
            </a:fld>
            <a:endParaRPr lang="en-US"/>
          </a:p>
        </p:txBody>
      </p:sp>
      <p:sp>
        <p:nvSpPr>
          <p:cNvPr id="4" name="Footer Placeholder 3">
            <a:extLst>
              <a:ext uri="{FF2B5EF4-FFF2-40B4-BE49-F238E27FC236}">
                <a16:creationId xmlns:a16="http://schemas.microsoft.com/office/drawing/2014/main" id="{10F76F00-7488-7C4C-8124-6DA79D6D4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7C5E2-BC0C-6B48-9482-FA108F800EC6}"/>
              </a:ext>
            </a:extLst>
          </p:cNvPr>
          <p:cNvSpPr>
            <a:spLocks noGrp="1"/>
          </p:cNvSpPr>
          <p:nvPr>
            <p:ph type="sldNum" sz="quarter" idx="12"/>
          </p:nvPr>
        </p:nvSpPr>
        <p:spPr/>
        <p:txBody>
          <a:bodyPr/>
          <a:lstStyle/>
          <a:p>
            <a:fld id="{D4B1732B-3DD0-8745-B042-F937B7529F48}" type="slidenum">
              <a:rPr lang="en-US" smtClean="0"/>
              <a:pPr/>
              <a:t>‹#›</a:t>
            </a:fld>
            <a:endParaRPr lang="en-US"/>
          </a:p>
        </p:txBody>
      </p:sp>
      <p:sp>
        <p:nvSpPr>
          <p:cNvPr id="7" name="Content Placeholder 6">
            <a:extLst>
              <a:ext uri="{FF2B5EF4-FFF2-40B4-BE49-F238E27FC236}">
                <a16:creationId xmlns:a16="http://schemas.microsoft.com/office/drawing/2014/main" id="{D4D9380D-C43D-BE48-A0D5-844ABC5736A3}"/>
              </a:ext>
            </a:extLst>
          </p:cNvPr>
          <p:cNvSpPr>
            <a:spLocks noGrp="1"/>
          </p:cNvSpPr>
          <p:nvPr>
            <p:ph sz="quarter" idx="13"/>
          </p:nvPr>
        </p:nvSpPr>
        <p:spPr>
          <a:xfrm>
            <a:off x="1666081" y="2796465"/>
            <a:ext cx="8859838" cy="1455707"/>
          </a:xfrm>
        </p:spPr>
        <p:txBody>
          <a:bodyPr>
            <a:normAutofit/>
          </a:bodyPr>
          <a:lstStyle>
            <a:lvl1pPr marL="0" indent="0" algn="ctr">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
        <p:nvSpPr>
          <p:cNvPr id="8" name="Content Placeholder 6">
            <a:extLst>
              <a:ext uri="{FF2B5EF4-FFF2-40B4-BE49-F238E27FC236}">
                <a16:creationId xmlns:a16="http://schemas.microsoft.com/office/drawing/2014/main" id="{3591D260-916C-6447-B720-5790F9117269}"/>
              </a:ext>
            </a:extLst>
          </p:cNvPr>
          <p:cNvSpPr>
            <a:spLocks noGrp="1"/>
          </p:cNvSpPr>
          <p:nvPr>
            <p:ph sz="quarter" idx="14"/>
          </p:nvPr>
        </p:nvSpPr>
        <p:spPr>
          <a:xfrm>
            <a:off x="838200" y="1456252"/>
            <a:ext cx="8859838" cy="576733"/>
          </a:xfrm>
        </p:spPr>
        <p:txBody>
          <a:bodyPr>
            <a:normAutofit/>
          </a:bodyPr>
          <a:lstStyle>
            <a:lvl1pPr marL="0" indent="0" algn="l">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199070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0C4-DD33-4943-A40F-93B32C9CBE96}"/>
              </a:ext>
            </a:extLst>
          </p:cNvPr>
          <p:cNvSpPr>
            <a:spLocks noGrp="1"/>
          </p:cNvSpPr>
          <p:nvPr>
            <p:ph type="title" hasCustomPrompt="1"/>
          </p:nvPr>
        </p:nvSpPr>
        <p:spPr>
          <a:xfrm>
            <a:off x="838200" y="365126"/>
            <a:ext cx="10515600" cy="68244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D7EA2C2-6AA8-F240-B8DE-1F60980B6EF7}"/>
              </a:ext>
            </a:extLst>
          </p:cNvPr>
          <p:cNvSpPr>
            <a:spLocks noGrp="1"/>
          </p:cNvSpPr>
          <p:nvPr>
            <p:ph type="dt" sz="half" idx="10"/>
          </p:nvPr>
        </p:nvSpPr>
        <p:spPr/>
        <p:txBody>
          <a:bodyPr/>
          <a:lstStyle/>
          <a:p>
            <a:fld id="{ACE92FB5-6884-1A40-94AF-F93B05430BDC}" type="datetimeFigureOut">
              <a:rPr lang="en-US" smtClean="0"/>
              <a:pPr/>
              <a:t>11/13/19</a:t>
            </a:fld>
            <a:endParaRPr lang="en-US"/>
          </a:p>
        </p:txBody>
      </p:sp>
      <p:sp>
        <p:nvSpPr>
          <p:cNvPr id="4" name="Footer Placeholder 3">
            <a:extLst>
              <a:ext uri="{FF2B5EF4-FFF2-40B4-BE49-F238E27FC236}">
                <a16:creationId xmlns:a16="http://schemas.microsoft.com/office/drawing/2014/main" id="{10F76F00-7488-7C4C-8124-6DA79D6D4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7C5E2-BC0C-6B48-9482-FA108F800EC6}"/>
              </a:ext>
            </a:extLst>
          </p:cNvPr>
          <p:cNvSpPr>
            <a:spLocks noGrp="1"/>
          </p:cNvSpPr>
          <p:nvPr>
            <p:ph type="sldNum" sz="quarter" idx="12"/>
          </p:nvPr>
        </p:nvSpPr>
        <p:spPr/>
        <p:txBody>
          <a:bodyPr/>
          <a:lstStyle/>
          <a:p>
            <a:fld id="{D4B1732B-3DD0-8745-B042-F937B7529F48}" type="slidenum">
              <a:rPr lang="en-US" smtClean="0"/>
              <a:pPr/>
              <a:t>‹#›</a:t>
            </a:fld>
            <a:endParaRPr lang="en-US"/>
          </a:p>
        </p:txBody>
      </p:sp>
      <p:sp>
        <p:nvSpPr>
          <p:cNvPr id="7" name="Content Placeholder 6">
            <a:extLst>
              <a:ext uri="{FF2B5EF4-FFF2-40B4-BE49-F238E27FC236}">
                <a16:creationId xmlns:a16="http://schemas.microsoft.com/office/drawing/2014/main" id="{D4D9380D-C43D-BE48-A0D5-844ABC5736A3}"/>
              </a:ext>
            </a:extLst>
          </p:cNvPr>
          <p:cNvSpPr>
            <a:spLocks noGrp="1"/>
          </p:cNvSpPr>
          <p:nvPr>
            <p:ph sz="quarter" idx="13"/>
          </p:nvPr>
        </p:nvSpPr>
        <p:spPr>
          <a:xfrm>
            <a:off x="838200" y="2467992"/>
            <a:ext cx="10515600" cy="3577701"/>
          </a:xfrm>
        </p:spPr>
        <p:txBody>
          <a:bodyPr>
            <a:normAutofit/>
          </a:bodyPr>
          <a:lstStyle>
            <a:lvl1pPr marL="0" indent="0" algn="l">
              <a:buNone/>
              <a:defRPr sz="2400" b="0" i="0">
                <a:latin typeface="Gibson Light"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
        <p:nvSpPr>
          <p:cNvPr id="9" name="Content Placeholder 6">
            <a:extLst>
              <a:ext uri="{FF2B5EF4-FFF2-40B4-BE49-F238E27FC236}">
                <a16:creationId xmlns:a16="http://schemas.microsoft.com/office/drawing/2014/main" id="{4BDAC6B6-777B-3248-A53B-61D93DF92763}"/>
              </a:ext>
            </a:extLst>
          </p:cNvPr>
          <p:cNvSpPr>
            <a:spLocks noGrp="1"/>
          </p:cNvSpPr>
          <p:nvPr>
            <p:ph sz="quarter" idx="14"/>
          </p:nvPr>
        </p:nvSpPr>
        <p:spPr>
          <a:xfrm>
            <a:off x="838200" y="1358222"/>
            <a:ext cx="10515600" cy="906323"/>
          </a:xfrm>
        </p:spPr>
        <p:txBody>
          <a:bodyPr>
            <a:normAutofit/>
          </a:bodyPr>
          <a:lstStyle>
            <a:lvl1pPr marL="0" indent="0" algn="l">
              <a:buNone/>
              <a:defRPr sz="2800" b="0" i="0">
                <a:solidFill>
                  <a:srgbClr val="FFC000"/>
                </a:solidFill>
                <a:latin typeface="Gibson"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98807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8B5-2562-924B-9BE7-B0569CFE6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371F0-8ABA-7A44-8CCD-660287DE67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ED469-A249-8E4B-9773-52E589DF5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DAD4D-5474-7740-9C31-14F3CB07D02F}"/>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6" name="Footer Placeholder 5">
            <a:extLst>
              <a:ext uri="{FF2B5EF4-FFF2-40B4-BE49-F238E27FC236}">
                <a16:creationId xmlns:a16="http://schemas.microsoft.com/office/drawing/2014/main" id="{0B3E85EB-D76B-814F-9A49-76AF99A75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1EEC4-4BCD-F347-B088-A3AD6F631FF1}"/>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45979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DB29-1163-5447-8279-1FDB2FB946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FE2A5-E5EF-6F41-AE8D-ECA3B917C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28DD39-0A4E-1C47-AB3F-972A61ECD3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5DAFC-7598-104A-9DB2-E631D4813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AC8F26-81A6-3840-9A38-CB339F93A2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0F0AD-7518-4544-B424-E6484AB426ED}"/>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8" name="Footer Placeholder 7">
            <a:extLst>
              <a:ext uri="{FF2B5EF4-FFF2-40B4-BE49-F238E27FC236}">
                <a16:creationId xmlns:a16="http://schemas.microsoft.com/office/drawing/2014/main" id="{777E630E-3154-0E42-AEBC-0FF0DF1EB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32301-C51E-5D43-BB74-E0344D08496F}"/>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4260999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8517-05A1-9744-B850-EBDC5B227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D3616-1164-4344-A39D-98F0F4A51D45}"/>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4" name="Footer Placeholder 3">
            <a:extLst>
              <a:ext uri="{FF2B5EF4-FFF2-40B4-BE49-F238E27FC236}">
                <a16:creationId xmlns:a16="http://schemas.microsoft.com/office/drawing/2014/main" id="{FE438794-596A-7A4D-82E0-815C1697D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A444B-12D3-5E49-9CAE-BA3AB7559EC5}"/>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62853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B42-B0F1-4F5C-BD8D-438022E339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E3537D-8F81-4062-AA64-0F4B9B8D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9AD259-3458-4CBB-8E1A-354DEDEFE6EE}"/>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BB773710-23E4-4295-85B7-DDCD6E796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A44FC-4606-4578-AA1F-ADF6EC6768A2}"/>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050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990E0-0B44-864A-80EC-DC8E7AE2BB3A}"/>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3" name="Footer Placeholder 2">
            <a:extLst>
              <a:ext uri="{FF2B5EF4-FFF2-40B4-BE49-F238E27FC236}">
                <a16:creationId xmlns:a16="http://schemas.microsoft.com/office/drawing/2014/main" id="{65915649-4413-6041-AE96-00E94AEFF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8E356-267A-9343-868C-1BDDE497B473}"/>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81692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11BF-370D-6742-9692-0F42FFCBA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E1E3AA-2128-B04E-82CB-CB0EA2D62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3D934-3561-244D-9A15-524C404FF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677493-AB4F-B14D-B129-C56D8A0E05ED}"/>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6" name="Footer Placeholder 5">
            <a:extLst>
              <a:ext uri="{FF2B5EF4-FFF2-40B4-BE49-F238E27FC236}">
                <a16:creationId xmlns:a16="http://schemas.microsoft.com/office/drawing/2014/main" id="{BA597ED7-B8D5-9A4B-91F9-99285B579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A9658-D602-EB49-9451-9F1CCFE6290C}"/>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97527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F724-3751-2340-9B0C-0504D1871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C39D2-1EA8-D04F-B7F8-9689B94C0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C71E89-5FB4-3946-B739-FA7E8A5A2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FCA5D8-E9B8-9547-A899-21C4B1C3522F}"/>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6" name="Footer Placeholder 5">
            <a:extLst>
              <a:ext uri="{FF2B5EF4-FFF2-40B4-BE49-F238E27FC236}">
                <a16:creationId xmlns:a16="http://schemas.microsoft.com/office/drawing/2014/main" id="{8492F61A-A10C-C240-8506-E8EEF1906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1F279-0AE3-684A-ACB5-7CCAA815B639}"/>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233190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31CB-F52E-FC42-A2DC-3BE70AD73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DAE76-2BCC-0C41-B8D3-9193267E24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03BD9-F027-AC40-878E-1E4D0E4D9785}"/>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5" name="Footer Placeholder 4">
            <a:extLst>
              <a:ext uri="{FF2B5EF4-FFF2-40B4-BE49-F238E27FC236}">
                <a16:creationId xmlns:a16="http://schemas.microsoft.com/office/drawing/2014/main" id="{8017B798-C0DC-4844-8177-0402E852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F28DE-BCA4-244E-8D69-370A69987B08}"/>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1100584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85822-029F-FC48-9ADC-F0D0F25FB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FAA57-AC36-D947-8B7F-4F3CF32E14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D3BB3-A58A-814C-8E41-210142795F84}"/>
              </a:ext>
            </a:extLst>
          </p:cNvPr>
          <p:cNvSpPr>
            <a:spLocks noGrp="1"/>
          </p:cNvSpPr>
          <p:nvPr>
            <p:ph type="dt" sz="half" idx="10"/>
          </p:nvPr>
        </p:nvSpPr>
        <p:spPr/>
        <p:txBody>
          <a:bodyPr/>
          <a:lstStyle/>
          <a:p>
            <a:fld id="{ACE92FB5-6884-1A40-94AF-F93B05430BDC}" type="datetimeFigureOut">
              <a:rPr lang="en-US" smtClean="0"/>
              <a:t>11/13/19</a:t>
            </a:fld>
            <a:endParaRPr lang="en-US"/>
          </a:p>
        </p:txBody>
      </p:sp>
      <p:sp>
        <p:nvSpPr>
          <p:cNvPr id="5" name="Footer Placeholder 4">
            <a:extLst>
              <a:ext uri="{FF2B5EF4-FFF2-40B4-BE49-F238E27FC236}">
                <a16:creationId xmlns:a16="http://schemas.microsoft.com/office/drawing/2014/main" id="{ECD67B0B-0F61-C447-A15A-FDAD45AE6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CC2C6-4F6F-1041-BAFC-2B960E2B9848}"/>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1554892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0BD-D584-434F-AAD4-64AC9493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8BA291-0FF4-4D63-90D1-5C96E042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6363FB-78CA-47BD-BD94-AA12124F4D4E}"/>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E7303C29-CD6B-44DD-AC34-7FF622AF6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0EEB8A-1C7F-4AC4-9B3B-BB73374D9879}"/>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71685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B42-B0F1-4F5C-BD8D-438022E339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E3537D-8F81-4062-AA64-0F4B9B8D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9AD259-3458-4CBB-8E1A-354DEDEFE6EE}"/>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BB773710-23E4-4295-85B7-DDCD6E796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A44FC-4606-4578-AA1F-ADF6EC6768A2}"/>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928612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57A-67A7-4D22-8D81-7C1E4DF6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888713-5250-4FAF-93AA-4B97230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C09AD-E961-490F-BC93-12B56DC65E58}"/>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F80B75D5-78BB-4333-8367-F9F47BEB3C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96C4D8-B5B7-40CD-8818-F321F78F099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013681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F8F-1665-47CF-B731-60C3DF0CA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2DEA8D-3EF7-402C-8476-026EBF29A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9696C6-FE72-49AC-86F9-A3551048F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5D27CC-D775-45B3-8818-B88D16F93FEA}"/>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938F3AE0-BFC0-4B4D-AB05-C895D3CE24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545D2-C626-49F0-A5F5-2C978EE37B8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627919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23A-866A-47CE-978F-5867F591D2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507E10-A832-40C7-8772-CEF6522AF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04BAE-42E7-4C0E-8D35-F7016FA4D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C9648-8985-427D-A104-432E9B9A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A809-E510-4CB8-A401-C196DA9EB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C11A99-9A1D-45BD-9710-29C243EC3431}"/>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8" name="Footer Placeholder 7">
            <a:extLst>
              <a:ext uri="{FF2B5EF4-FFF2-40B4-BE49-F238E27FC236}">
                <a16:creationId xmlns:a16="http://schemas.microsoft.com/office/drawing/2014/main" id="{41A4BA34-0ABC-4818-9F02-DF720825F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206692-BCBD-47E1-8C9F-E953064A48A6}"/>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56497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57A-67A7-4D22-8D81-7C1E4DF6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888713-5250-4FAF-93AA-4B97230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C09AD-E961-490F-BC93-12B56DC65E58}"/>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F80B75D5-78BB-4333-8367-F9F47BEB3C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96C4D8-B5B7-40CD-8818-F321F78F099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280807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2C30-0DE7-4632-918F-BC7EC338FE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9890E33-98D6-4D3D-BB3F-4791C16C877D}"/>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4" name="Footer Placeholder 3">
            <a:extLst>
              <a:ext uri="{FF2B5EF4-FFF2-40B4-BE49-F238E27FC236}">
                <a16:creationId xmlns:a16="http://schemas.microsoft.com/office/drawing/2014/main" id="{6C4DC191-0D49-40F3-AF01-ECC1EC9907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61C5585-3081-4D54-BCD2-AA91C127F420}"/>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29191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DC3C-AC86-45B1-95B2-7D6701750EAA}"/>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3" name="Footer Placeholder 2">
            <a:extLst>
              <a:ext uri="{FF2B5EF4-FFF2-40B4-BE49-F238E27FC236}">
                <a16:creationId xmlns:a16="http://schemas.microsoft.com/office/drawing/2014/main" id="{B7159D3C-0294-4C3D-BDF9-9D0B12BF08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09EA01-6F8F-4D98-8F5F-DB89D0D83C31}"/>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418587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21E3-D485-4D7F-8ACD-7E427478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B9E8211-FBE6-4742-B123-482408CA8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DA1C9-F14F-4547-B790-9CAC2A2F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31C8E-AA04-43B9-BBC3-5E00442B5FC3}"/>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0417AC31-023F-4FB7-916C-683433D327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E49127-6357-4104-8E8B-2EE871CADB9F}"/>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34745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27F6-C530-46FC-83F5-B5ABC458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849B96-2009-440A-995D-7CE3754D2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2C2FEE-5ED1-40E4-82F0-B1D1E6F5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4A9F0-28AF-4494-A9AD-DDE85F893F81}"/>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99F81A47-1446-4111-A30F-96D7ABC66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96957B-025F-443A-8A07-1B85C9A439EC}"/>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098988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649-0164-4353-9B0B-984723174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8B6058-4141-4A56-A7B1-8F20434C9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98C6EF-540B-4607-9BEF-D9782847AB05}"/>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A6CDFAC1-58A1-4CE0-8A3A-19E4FC726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B3A86-2C2B-44A9-92F0-0D5D5A211988}"/>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938700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D759-9BE6-4CA8-AE45-539056E4D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2C3F15-4629-40F4-8FE7-5455157C2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9CCF1C-9221-45FA-8AEE-CC814F1A0B6C}"/>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9030140C-D272-40A2-A4D0-220201E759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AE6E2-1327-40A4-8D27-2D03D6CABF65}"/>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22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F8F-1665-47CF-B731-60C3DF0CA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2DEA8D-3EF7-402C-8476-026EBF29A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9696C6-FE72-49AC-86F9-A3551048F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5D27CC-D775-45B3-8818-B88D16F93FEA}"/>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938F3AE0-BFC0-4B4D-AB05-C895D3CE24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545D2-C626-49F0-A5F5-2C978EE37B8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9601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23A-866A-47CE-978F-5867F591D2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507E10-A832-40C7-8772-CEF6522AF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04BAE-42E7-4C0E-8D35-F7016FA4D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C9648-8985-427D-A104-432E9B9A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A809-E510-4CB8-A401-C196DA9EB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C11A99-9A1D-45BD-9710-29C243EC3431}"/>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8" name="Footer Placeholder 7">
            <a:extLst>
              <a:ext uri="{FF2B5EF4-FFF2-40B4-BE49-F238E27FC236}">
                <a16:creationId xmlns:a16="http://schemas.microsoft.com/office/drawing/2014/main" id="{41A4BA34-0ABC-4818-9F02-DF720825F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206692-BCBD-47E1-8C9F-E953064A48A6}"/>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414573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2C30-0DE7-4632-918F-BC7EC338FE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9890E33-98D6-4D3D-BB3F-4791C16C877D}"/>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4" name="Footer Placeholder 3">
            <a:extLst>
              <a:ext uri="{FF2B5EF4-FFF2-40B4-BE49-F238E27FC236}">
                <a16:creationId xmlns:a16="http://schemas.microsoft.com/office/drawing/2014/main" id="{6C4DC191-0D49-40F3-AF01-ECC1EC9907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61C5585-3081-4D54-BCD2-AA91C127F420}"/>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3953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DC3C-AC86-45B1-95B2-7D6701750EAA}"/>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3" name="Footer Placeholder 2">
            <a:extLst>
              <a:ext uri="{FF2B5EF4-FFF2-40B4-BE49-F238E27FC236}">
                <a16:creationId xmlns:a16="http://schemas.microsoft.com/office/drawing/2014/main" id="{B7159D3C-0294-4C3D-BDF9-9D0B12BF08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09EA01-6F8F-4D98-8F5F-DB89D0D83C31}"/>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6252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21E3-D485-4D7F-8ACD-7E427478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B9E8211-FBE6-4742-B123-482408CA8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DA1C9-F14F-4547-B790-9CAC2A2F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31C8E-AA04-43B9-BBC3-5E00442B5FC3}"/>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0417AC31-023F-4FB7-916C-683433D327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E49127-6357-4104-8E8B-2EE871CADB9F}"/>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620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27F6-C530-46FC-83F5-B5ABC458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849B96-2009-440A-995D-7CE3754D2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2C2FEE-5ED1-40E4-82F0-B1D1E6F5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4A9F0-28AF-4494-A9AD-DDE85F893F81}"/>
              </a:ext>
            </a:extLst>
          </p:cNvPr>
          <p:cNvSpPr>
            <a:spLocks noGrp="1"/>
          </p:cNvSpPr>
          <p:nvPr>
            <p:ph type="dt" sz="half" idx="10"/>
          </p:nvPr>
        </p:nvSpPr>
        <p:spPr/>
        <p:txBody>
          <a:bodyPr/>
          <a:lstStyle/>
          <a:p>
            <a:fld id="{2553144C-E3B8-4B57-9048-1C22FF87EF6B}" type="datetimeFigureOut">
              <a:rPr lang="en-CA" smtClean="0"/>
              <a:t>2019-11-13</a:t>
            </a:fld>
            <a:endParaRPr lang="en-CA"/>
          </a:p>
        </p:txBody>
      </p:sp>
      <p:sp>
        <p:nvSpPr>
          <p:cNvPr id="6" name="Footer Placeholder 5">
            <a:extLst>
              <a:ext uri="{FF2B5EF4-FFF2-40B4-BE49-F238E27FC236}">
                <a16:creationId xmlns:a16="http://schemas.microsoft.com/office/drawing/2014/main" id="{99F81A47-1446-4111-A30F-96D7ABC66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96957B-025F-443A-8A07-1B85C9A439EC}"/>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0262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5262F-0677-422F-B03B-12B3B5DC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BA93A-527B-46C9-911F-79EF9C4A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2A1DA-2A8D-41C5-A358-BCE20C97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6AE56BD8-9052-4A54-A5D6-9B6359A17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660D73-FA46-4E03-93F4-E0C2DC73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D240-1C62-434C-9523-8632814D70F8}" type="slidenum">
              <a:rPr lang="en-CA" smtClean="0"/>
              <a:t>‹#›</a:t>
            </a:fld>
            <a:endParaRPr lang="en-CA"/>
          </a:p>
        </p:txBody>
      </p:sp>
    </p:spTree>
    <p:extLst>
      <p:ext uri="{BB962C8B-B14F-4D97-AF65-F5344CB8AC3E}">
        <p14:creationId xmlns:p14="http://schemas.microsoft.com/office/powerpoint/2010/main" val="61527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174E6-BE6D-614B-AD08-D1575E820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D843AF-DDCD-F048-85AD-F64BF71B8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DFC023-F9D1-364F-921D-F553F94F2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Gibson" panose="02000000000000000000" pitchFamily="2" charset="77"/>
              </a:defRPr>
            </a:lvl1pPr>
          </a:lstStyle>
          <a:p>
            <a:fld id="{ACE92FB5-6884-1A40-94AF-F93B05430BDC}" type="datetimeFigureOut">
              <a:rPr lang="en-US" smtClean="0"/>
              <a:pPr/>
              <a:t>11/13/19</a:t>
            </a:fld>
            <a:endParaRPr lang="en-US"/>
          </a:p>
        </p:txBody>
      </p:sp>
      <p:sp>
        <p:nvSpPr>
          <p:cNvPr id="5" name="Footer Placeholder 4">
            <a:extLst>
              <a:ext uri="{FF2B5EF4-FFF2-40B4-BE49-F238E27FC236}">
                <a16:creationId xmlns:a16="http://schemas.microsoft.com/office/drawing/2014/main" id="{41348177-380A-9642-B4D2-779E4815B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Gibson"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E090360B-2122-4E4A-831A-75BEDEADB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Gibson" panose="02000000000000000000" pitchFamily="2" charset="77"/>
              </a:defRPr>
            </a:lvl1pPr>
          </a:lstStyle>
          <a:p>
            <a:fld id="{D4B1732B-3DD0-8745-B042-F937B7529F48}" type="slidenum">
              <a:rPr lang="en-US" smtClean="0"/>
              <a:pPr/>
              <a:t>‹#›</a:t>
            </a:fld>
            <a:endParaRPr lang="en-US"/>
          </a:p>
        </p:txBody>
      </p:sp>
    </p:spTree>
    <p:extLst>
      <p:ext uri="{BB962C8B-B14F-4D97-AF65-F5344CB8AC3E}">
        <p14:creationId xmlns:p14="http://schemas.microsoft.com/office/powerpoint/2010/main" val="8008637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6"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b="1" i="0" kern="1200" spc="300">
          <a:solidFill>
            <a:schemeClr val="bg1"/>
          </a:solidFill>
          <a:latin typeface="Gibson"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5262F-0677-422F-B03B-12B3B5DC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BA93A-527B-46C9-911F-79EF9C4A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2A1DA-2A8D-41C5-A358-BCE20C97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144C-E3B8-4B57-9048-1C22FF87EF6B}" type="datetimeFigureOut">
              <a:rPr lang="en-CA" smtClean="0"/>
              <a:t>2019-11-13</a:t>
            </a:fld>
            <a:endParaRPr lang="en-CA"/>
          </a:p>
        </p:txBody>
      </p:sp>
      <p:sp>
        <p:nvSpPr>
          <p:cNvPr id="5" name="Footer Placeholder 4">
            <a:extLst>
              <a:ext uri="{FF2B5EF4-FFF2-40B4-BE49-F238E27FC236}">
                <a16:creationId xmlns:a16="http://schemas.microsoft.com/office/drawing/2014/main" id="{6AE56BD8-9052-4A54-A5D6-9B6359A17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660D73-FA46-4E03-93F4-E0C2DC73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D240-1C62-434C-9523-8632814D70F8}" type="slidenum">
              <a:rPr lang="en-CA" smtClean="0"/>
              <a:t>‹#›</a:t>
            </a:fld>
            <a:endParaRPr lang="en-CA"/>
          </a:p>
        </p:txBody>
      </p:sp>
    </p:spTree>
    <p:extLst>
      <p:ext uri="{BB962C8B-B14F-4D97-AF65-F5344CB8AC3E}">
        <p14:creationId xmlns:p14="http://schemas.microsoft.com/office/powerpoint/2010/main" val="8517167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Gibson" panose="02000000000000000000" pitchFamily="2" charset="77"/>
                <a:ea typeface="Open Sans" panose="020B0606030504020204" pitchFamily="34" charset="0"/>
                <a:cs typeface="Open Sans" panose="020B0606030504020204" pitchFamily="34" charset="0"/>
              </a:rPr>
              <a:t>SESSION 6</a:t>
            </a:r>
            <a:br>
              <a:rPr lang="en-CA" sz="9600"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8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endParaRPr lang="en-CA" sz="96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40679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b="1" baseline="30000" dirty="0"/>
              <a:t>11 </a:t>
            </a:r>
            <a:r>
              <a:rPr lang="en-CA" sz="3200" dirty="0"/>
              <a:t>But when Cephas came to Antioch, I opposed him to his face, because he stood condemned. </a:t>
            </a:r>
            <a:r>
              <a:rPr lang="en-CA" sz="3200" b="1" baseline="30000" dirty="0"/>
              <a:t>12 </a:t>
            </a:r>
            <a:r>
              <a:rPr lang="en-CA" sz="3200" dirty="0"/>
              <a:t>For before certain men came from James, </a:t>
            </a:r>
            <a:r>
              <a:rPr lang="en-CA" sz="3200" dirty="0">
                <a:solidFill>
                  <a:srgbClr val="FFC000"/>
                </a:solidFill>
              </a:rPr>
              <a:t>he was eating with the Gentiles; but when they came he drew back and separated himself</a:t>
            </a:r>
            <a:r>
              <a:rPr lang="en-CA" sz="3200" dirty="0"/>
              <a:t>, fearing the circumcision party. </a:t>
            </a:r>
            <a:r>
              <a:rPr lang="en-CA" sz="3200" b="1" baseline="30000" dirty="0"/>
              <a:t>13 </a:t>
            </a:r>
            <a:r>
              <a:rPr lang="en-CA" sz="3200" dirty="0"/>
              <a:t>And the rest of the Jews acted hypocritically along with him, so that </a:t>
            </a:r>
            <a:r>
              <a:rPr lang="en-CA" sz="3200" dirty="0">
                <a:solidFill>
                  <a:srgbClr val="FFC000"/>
                </a:solidFill>
              </a:rPr>
              <a:t>even Barnabas </a:t>
            </a:r>
            <a:r>
              <a:rPr lang="en-CA" sz="3200" dirty="0"/>
              <a:t>was led astray by their hypocrisy. </a:t>
            </a:r>
            <a:r>
              <a:rPr lang="en-CA" sz="3200" b="1" baseline="30000" dirty="0"/>
              <a:t>14 </a:t>
            </a:r>
            <a:r>
              <a:rPr lang="en-CA" sz="3200" dirty="0"/>
              <a:t>But when I saw that </a:t>
            </a:r>
            <a:r>
              <a:rPr lang="en-CA" sz="3200" dirty="0">
                <a:solidFill>
                  <a:srgbClr val="FFC000"/>
                </a:solidFill>
              </a:rPr>
              <a:t>their conduct was not in step with the truth of the gospel</a:t>
            </a:r>
            <a:r>
              <a:rPr lang="en-CA" sz="3200" dirty="0"/>
              <a:t>, I said to Cephas before them all, “If you, though a Jew, live like a Gentile and not like a Jew, how can you force the Gentiles to live like Jews?” </a:t>
            </a:r>
          </a:p>
          <a:p>
            <a:pPr marL="0" indent="0">
              <a:buNone/>
            </a:pPr>
            <a:endParaRPr lang="en-US" sz="2400" dirty="0"/>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2. THE SEQUEL</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with the truth of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gospel</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”(Gal 2:7-14)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06003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921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3</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JUSTIFICATION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grace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&amp; through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faith</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works</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2:15-21)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6" name="Content Placeholder 7">
            <a:extLst>
              <a:ext uri="{FF2B5EF4-FFF2-40B4-BE49-F238E27FC236}">
                <a16:creationId xmlns:a16="http://schemas.microsoft.com/office/drawing/2014/main" id="{8D6895B5-EACB-F148-B745-FD1A26F2DD64}"/>
              </a:ext>
            </a:extLst>
          </p:cNvPr>
          <p:cNvSpPr>
            <a:spLocks noGrp="1"/>
          </p:cNvSpPr>
          <p:nvPr>
            <p:ph idx="1"/>
          </p:nvPr>
        </p:nvSpPr>
        <p:spPr>
          <a:xfrm>
            <a:off x="838200" y="2039112"/>
            <a:ext cx="10515600" cy="4407408"/>
          </a:xfrm>
        </p:spPr>
        <p:txBody>
          <a:bodyPr>
            <a:normAutofit/>
          </a:bodyPr>
          <a:lstStyle/>
          <a:p>
            <a:pPr marL="0" indent="0">
              <a:buNone/>
            </a:pPr>
            <a:r>
              <a:rPr lang="en-CA" sz="3500" b="1" dirty="0">
                <a:solidFill>
                  <a:schemeClr val="accent4"/>
                </a:solidFill>
                <a:latin typeface="Gibson Light" panose="02000000000000000000" pitchFamily="50" charset="0"/>
              </a:rPr>
              <a:t>DISCUSS IN GROUPS:</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Gal 2:15-16</a:t>
            </a:r>
            <a:br>
              <a:rPr lang="en-CA" sz="3200" dirty="0">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How is one justified? How is one NOT justified? What does it mean to be justified?</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Gal 2:21 </a:t>
            </a:r>
            <a:br>
              <a:rPr lang="en-CA" sz="3200" dirty="0">
                <a:solidFill>
                  <a:srgbClr val="FFC000"/>
                </a:solidFill>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What role does God’s grace play in our justification?</a:t>
            </a:r>
            <a:endParaRPr lang="en-US" dirty="0"/>
          </a:p>
        </p:txBody>
      </p:sp>
    </p:spTree>
    <p:extLst>
      <p:ext uri="{BB962C8B-B14F-4D97-AF65-F5344CB8AC3E}">
        <p14:creationId xmlns:p14="http://schemas.microsoft.com/office/powerpoint/2010/main" val="23589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b="1" baseline="30000" dirty="0"/>
              <a:t>15 </a:t>
            </a:r>
            <a:r>
              <a:rPr lang="en-CA" sz="3200" dirty="0"/>
              <a:t>We ourselves are Jews by birth and not Gentile sinners; </a:t>
            </a:r>
            <a:r>
              <a:rPr lang="en-CA" sz="3200" b="1" baseline="30000" dirty="0"/>
              <a:t>16 </a:t>
            </a:r>
            <a:r>
              <a:rPr lang="en-CA" sz="3200" u="sng" dirty="0"/>
              <a:t>yet</a:t>
            </a:r>
            <a:r>
              <a:rPr lang="en-CA" sz="3200" dirty="0"/>
              <a:t> we know that a person is </a:t>
            </a:r>
            <a:r>
              <a:rPr lang="en-CA" sz="3200" dirty="0">
                <a:solidFill>
                  <a:srgbClr val="FFC000"/>
                </a:solidFill>
              </a:rPr>
              <a:t>not justified by works of the law but through faith in Jesus Christ</a:t>
            </a:r>
            <a:r>
              <a:rPr lang="en-CA" sz="3200" dirty="0"/>
              <a:t>, </a:t>
            </a:r>
            <a:r>
              <a:rPr lang="en-CA" sz="3200" u="sng" dirty="0"/>
              <a:t>so</a:t>
            </a:r>
            <a:r>
              <a:rPr lang="en-CA" sz="3200" dirty="0"/>
              <a:t> we also </a:t>
            </a:r>
            <a:r>
              <a:rPr lang="en-CA" sz="3200" dirty="0">
                <a:solidFill>
                  <a:srgbClr val="FFC000"/>
                </a:solidFill>
              </a:rPr>
              <a:t>have believed </a:t>
            </a:r>
            <a:r>
              <a:rPr lang="en-CA" sz="3200" dirty="0"/>
              <a:t>in Christ Jesus, in order to be justified </a:t>
            </a:r>
            <a:r>
              <a:rPr lang="en-CA" sz="3200" dirty="0">
                <a:solidFill>
                  <a:srgbClr val="FFC000"/>
                </a:solidFill>
              </a:rPr>
              <a:t>by faith </a:t>
            </a:r>
            <a:r>
              <a:rPr lang="en-CA" sz="3200" dirty="0"/>
              <a:t>in Christ and </a:t>
            </a:r>
            <a:r>
              <a:rPr lang="en-CA" sz="3200" dirty="0">
                <a:solidFill>
                  <a:srgbClr val="FFC000"/>
                </a:solidFill>
              </a:rPr>
              <a:t>not by works </a:t>
            </a:r>
            <a:r>
              <a:rPr lang="en-CA" sz="3200" dirty="0"/>
              <a:t>of the law, </a:t>
            </a:r>
            <a:r>
              <a:rPr lang="en-CA" sz="3200" u="sng" dirty="0"/>
              <a:t>because</a:t>
            </a:r>
            <a:r>
              <a:rPr lang="en-CA" sz="3200" dirty="0"/>
              <a:t> </a:t>
            </a:r>
            <a:r>
              <a:rPr lang="en-CA" sz="3200" dirty="0">
                <a:solidFill>
                  <a:srgbClr val="FFC000"/>
                </a:solidFill>
              </a:rPr>
              <a:t>by works of the law no one will be justified</a:t>
            </a:r>
            <a:r>
              <a:rPr lang="en-CA" sz="3200" dirty="0"/>
              <a:t>.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3</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JUSTIFICATION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grace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&amp; through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faith</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works</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2:15-21)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33703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3</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JUSTIFICATION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grace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&amp; through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faith</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works</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2:15-21)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5" name="Picture 4">
            <a:extLst>
              <a:ext uri="{FF2B5EF4-FFF2-40B4-BE49-F238E27FC236}">
                <a16:creationId xmlns:a16="http://schemas.microsoft.com/office/drawing/2014/main" id="{3A399E3C-B4AF-F945-95EC-552BB8D044AA}"/>
              </a:ext>
            </a:extLst>
          </p:cNvPr>
          <p:cNvPicPr>
            <a:picLocks noChangeAspect="1"/>
          </p:cNvPicPr>
          <p:nvPr/>
        </p:nvPicPr>
        <p:blipFill>
          <a:blip r:embed="rId2"/>
          <a:stretch>
            <a:fillRect/>
          </a:stretch>
        </p:blipFill>
        <p:spPr>
          <a:xfrm>
            <a:off x="0" y="1698781"/>
            <a:ext cx="12192000" cy="5159219"/>
          </a:xfrm>
          <a:prstGeom prst="rect">
            <a:avLst/>
          </a:prstGeom>
        </p:spPr>
      </p:pic>
      <p:sp>
        <p:nvSpPr>
          <p:cNvPr id="7" name="TextBox 6">
            <a:extLst>
              <a:ext uri="{FF2B5EF4-FFF2-40B4-BE49-F238E27FC236}">
                <a16:creationId xmlns:a16="http://schemas.microsoft.com/office/drawing/2014/main" id="{EC103E3B-0475-E645-988A-839B19F03AE2}"/>
              </a:ext>
            </a:extLst>
          </p:cNvPr>
          <p:cNvSpPr txBox="1"/>
          <p:nvPr/>
        </p:nvSpPr>
        <p:spPr>
          <a:xfrm>
            <a:off x="9946888" y="6446520"/>
            <a:ext cx="2421896" cy="584775"/>
          </a:xfrm>
          <a:prstGeom prst="rect">
            <a:avLst/>
          </a:prstGeom>
          <a:noFill/>
        </p:spPr>
        <p:txBody>
          <a:bodyPr wrap="square" rtlCol="0">
            <a:spAutoFit/>
          </a:bodyPr>
          <a:lstStyle/>
          <a:p>
            <a:r>
              <a:rPr lang="en-CA" dirty="0">
                <a:solidFill>
                  <a:srgbClr val="FFC000"/>
                </a:solidFill>
                <a:latin typeface="Gibson" panose="02000000000000000000" pitchFamily="2" charset="77"/>
              </a:rPr>
              <a:t>New City Catechism</a:t>
            </a:r>
          </a:p>
          <a:p>
            <a:endParaRPr lang="en-CA" sz="1400" dirty="0">
              <a:solidFill>
                <a:schemeClr val="bg1"/>
              </a:solidFill>
              <a:latin typeface="Gibson" panose="02000000000000000000" pitchFamily="2" charset="77"/>
            </a:endParaRPr>
          </a:p>
        </p:txBody>
      </p:sp>
    </p:spTree>
    <p:extLst>
      <p:ext uri="{BB962C8B-B14F-4D97-AF65-F5344CB8AC3E}">
        <p14:creationId xmlns:p14="http://schemas.microsoft.com/office/powerpoint/2010/main" val="370117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b="1" baseline="30000" dirty="0"/>
              <a:t>17 </a:t>
            </a:r>
            <a:r>
              <a:rPr lang="en-CA" sz="3200" dirty="0"/>
              <a:t>But if, in our endeavor to be justified in Christ, we too were found to be sinners, is Christ then a servant of sin? Certainly not! </a:t>
            </a:r>
            <a:r>
              <a:rPr lang="en-CA" sz="3200" b="1" baseline="30000" dirty="0"/>
              <a:t>18 </a:t>
            </a:r>
            <a:r>
              <a:rPr lang="en-CA" sz="3200" dirty="0"/>
              <a:t>For if I rebuild what I tore down, I prove myself to be a transgressor. </a:t>
            </a:r>
            <a:r>
              <a:rPr lang="en-CA" sz="3200" b="1" baseline="30000" dirty="0"/>
              <a:t>19 </a:t>
            </a:r>
            <a:r>
              <a:rPr lang="en-CA" sz="3200" dirty="0"/>
              <a:t>For through the law I died to the law, so that I might live to God. </a:t>
            </a:r>
            <a:r>
              <a:rPr lang="en-CA" sz="3200" b="1" baseline="30000" dirty="0"/>
              <a:t>20 </a:t>
            </a:r>
            <a:r>
              <a:rPr lang="en-CA" sz="3200" dirty="0"/>
              <a:t>I have been crucified with Christ. It is no longer I who live, but </a:t>
            </a:r>
            <a:r>
              <a:rPr lang="en-CA" sz="3200" dirty="0">
                <a:solidFill>
                  <a:srgbClr val="FFC000"/>
                </a:solidFill>
              </a:rPr>
              <a:t>Christ who lives in me</a:t>
            </a:r>
            <a:r>
              <a:rPr lang="en-CA" sz="3200" dirty="0"/>
              <a:t>. And the life I now live in the flesh I live by faith in the Son of God, who loved me and gave himself for me. </a:t>
            </a:r>
            <a:r>
              <a:rPr lang="en-CA" sz="3200" b="1" baseline="30000" dirty="0"/>
              <a:t>21</a:t>
            </a:r>
            <a:r>
              <a:rPr lang="en-CA" sz="3200" b="1" baseline="30000" dirty="0">
                <a:solidFill>
                  <a:srgbClr val="FFC000"/>
                </a:solidFill>
              </a:rPr>
              <a:t> </a:t>
            </a:r>
            <a:r>
              <a:rPr lang="en-CA" sz="3200" dirty="0">
                <a:solidFill>
                  <a:srgbClr val="FFC000"/>
                </a:solidFill>
              </a:rPr>
              <a:t>I do not nullify the grace of God</a:t>
            </a:r>
            <a:r>
              <a:rPr lang="en-CA" sz="3200" dirty="0"/>
              <a:t>, for if righteousness were through the law, then Christ died for no purpose.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3</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JUSTIFICATION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grace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&amp; through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faith</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works</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2:15-21)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52024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887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dirty="0"/>
              <a:t>O foolish Galatians! Who has bewitched you? It was before your eyes that Jesus Christ was publicly portrayed as crucified. </a:t>
            </a:r>
            <a:r>
              <a:rPr lang="en-CA" sz="3200" b="1" baseline="30000" dirty="0"/>
              <a:t>2 </a:t>
            </a:r>
            <a:r>
              <a:rPr lang="en-CA" sz="3200" dirty="0"/>
              <a:t>Let me ask you only this: Did you </a:t>
            </a:r>
            <a:r>
              <a:rPr lang="en-CA" sz="3200" u="sng" dirty="0"/>
              <a:t>receive the Spirit </a:t>
            </a:r>
            <a:r>
              <a:rPr lang="en-CA" sz="3200" dirty="0"/>
              <a:t>by works of the law or </a:t>
            </a:r>
            <a:r>
              <a:rPr lang="en-CA" sz="3200" dirty="0">
                <a:solidFill>
                  <a:srgbClr val="FFC000"/>
                </a:solidFill>
              </a:rPr>
              <a:t>by hearing with faith</a:t>
            </a:r>
            <a:r>
              <a:rPr lang="en-CA" sz="3200" dirty="0"/>
              <a:t>? </a:t>
            </a:r>
            <a:r>
              <a:rPr lang="en-CA" sz="3200" b="1" baseline="30000" dirty="0"/>
              <a:t>3 </a:t>
            </a:r>
            <a:r>
              <a:rPr lang="en-CA" sz="3200" dirty="0"/>
              <a:t>Are you so foolish? Having </a:t>
            </a:r>
            <a:r>
              <a:rPr lang="en-CA" sz="3200" u="sng" dirty="0"/>
              <a:t>begun by the Spirit</a:t>
            </a:r>
            <a:r>
              <a:rPr lang="en-CA" sz="3200" dirty="0"/>
              <a:t>, are you now being perfected by the flesh? </a:t>
            </a:r>
            <a:r>
              <a:rPr lang="en-CA" sz="3200" b="1" baseline="30000" dirty="0"/>
              <a:t>4 </a:t>
            </a:r>
            <a:r>
              <a:rPr lang="en-CA" sz="3200" dirty="0"/>
              <a:t>Did you suffer so many things in vain—if indeed it was in vain? </a:t>
            </a:r>
            <a:r>
              <a:rPr lang="en-CA" sz="3200" b="1" baseline="30000" dirty="0"/>
              <a:t>5 </a:t>
            </a:r>
            <a:r>
              <a:rPr lang="en-CA" sz="3200" dirty="0"/>
              <a:t>Does he who </a:t>
            </a:r>
            <a:r>
              <a:rPr lang="en-CA" sz="3200" u="sng" dirty="0"/>
              <a:t>supplies the Spirit </a:t>
            </a:r>
            <a:r>
              <a:rPr lang="en-CA" sz="3200" dirty="0"/>
              <a:t>to you and works miracles among you do so by works of the law, or </a:t>
            </a:r>
            <a:r>
              <a:rPr lang="en-CA" sz="3200" dirty="0">
                <a:solidFill>
                  <a:srgbClr val="FFC000"/>
                </a:solidFill>
              </a:rPr>
              <a:t>by hearing with faith</a:t>
            </a:r>
            <a:r>
              <a:rPr lang="en-CA" sz="3200" dirty="0"/>
              <a:t>— </a:t>
            </a:r>
            <a:r>
              <a:rPr lang="en-CA" sz="3200" b="1" baseline="30000" dirty="0"/>
              <a:t>6 </a:t>
            </a:r>
            <a:r>
              <a:rPr lang="en-CA" sz="3200" dirty="0"/>
              <a:t>just as Abraham “</a:t>
            </a:r>
            <a:r>
              <a:rPr lang="en-CA" sz="3200" dirty="0">
                <a:solidFill>
                  <a:srgbClr val="FFC000"/>
                </a:solidFill>
              </a:rPr>
              <a:t>believed God</a:t>
            </a:r>
            <a:r>
              <a:rPr lang="en-CA" sz="3200" dirty="0"/>
              <a:t>, and it was counted to him as righteousness”?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4. BY FAITH</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-receivers and Sons of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Abraham</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3:1-9)</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49052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b="1" baseline="30000" dirty="0"/>
              <a:t>7 </a:t>
            </a:r>
            <a:r>
              <a:rPr lang="en-CA" sz="3200" dirty="0"/>
              <a:t>Know then that it is </a:t>
            </a:r>
            <a:r>
              <a:rPr lang="en-CA" sz="3200" dirty="0">
                <a:solidFill>
                  <a:srgbClr val="FFC000"/>
                </a:solidFill>
              </a:rPr>
              <a:t>those of faith </a:t>
            </a:r>
            <a:r>
              <a:rPr lang="en-CA" sz="3200" dirty="0"/>
              <a:t>who are the </a:t>
            </a:r>
            <a:r>
              <a:rPr lang="en-CA" sz="3200" dirty="0">
                <a:solidFill>
                  <a:srgbClr val="FFC000"/>
                </a:solidFill>
              </a:rPr>
              <a:t>sons of Abraham</a:t>
            </a:r>
            <a:r>
              <a:rPr lang="en-CA" sz="3200" dirty="0"/>
              <a:t>. </a:t>
            </a:r>
            <a:r>
              <a:rPr lang="en-CA" sz="3200" b="1" baseline="30000" dirty="0"/>
              <a:t>8 </a:t>
            </a:r>
            <a:r>
              <a:rPr lang="en-CA" sz="3200" dirty="0"/>
              <a:t>And the Scripture, foreseeing that God would justify the Gentiles </a:t>
            </a:r>
            <a:r>
              <a:rPr lang="en-CA" sz="3200" dirty="0">
                <a:solidFill>
                  <a:srgbClr val="FFC000"/>
                </a:solidFill>
              </a:rPr>
              <a:t>by faith</a:t>
            </a:r>
            <a:r>
              <a:rPr lang="en-CA" sz="3200" dirty="0"/>
              <a:t>, preached the gospel beforehand to Abraham, saying, “In you shall all the nations be blessed.” </a:t>
            </a:r>
            <a:r>
              <a:rPr lang="en-CA" sz="3200" b="1" baseline="30000" dirty="0"/>
              <a:t>9 </a:t>
            </a:r>
            <a:r>
              <a:rPr lang="en-CA" sz="3200" dirty="0"/>
              <a:t>So then, </a:t>
            </a:r>
            <a:r>
              <a:rPr lang="en-CA" sz="3200" dirty="0">
                <a:solidFill>
                  <a:srgbClr val="FFC000"/>
                </a:solidFill>
              </a:rPr>
              <a:t>those who are of faith </a:t>
            </a:r>
            <a:r>
              <a:rPr lang="en-CA" sz="3200" dirty="0"/>
              <a:t>are blessed along with Abraham, </a:t>
            </a:r>
            <a:r>
              <a:rPr lang="en-CA" sz="3200" dirty="0">
                <a:solidFill>
                  <a:srgbClr val="FFC000"/>
                </a:solidFill>
              </a:rPr>
              <a:t>the man of faith.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4. BY FAITH</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-receivers and Sons of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Abraham</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3:1-9)</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63064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863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67521" y="187143"/>
            <a:ext cx="10588486" cy="903857"/>
          </a:xfrm>
          <a:effectLst>
            <a:outerShdw blurRad="50800" dist="38100" dir="2700000" algn="tl" rotWithShape="0">
              <a:prstClr val="black">
                <a:alpha val="40000"/>
              </a:prstClr>
            </a:outerShdw>
          </a:effectLst>
        </p:spPr>
        <p:txBody>
          <a:bodyPr>
            <a:normAutofit/>
          </a:bodyPr>
          <a:lstStyle/>
          <a:p>
            <a:pPr algn="l"/>
            <a:r>
              <a:rPr lang="en-CA" sz="44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CLASS SESSIONS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569047" y="1196742"/>
            <a:ext cx="10860715" cy="5474114"/>
          </a:xfrm>
          <a:effectLst>
            <a:outerShdw blurRad="50800" dist="38100" dir="2700000" algn="tl" rotWithShape="0">
              <a:prstClr val="black">
                <a:alpha val="40000"/>
              </a:prstClr>
            </a:outerShdw>
          </a:effectLst>
        </p:spPr>
        <p:txBody>
          <a:bodyPr>
            <a:noAutofit/>
          </a:bodyPr>
          <a:lstStyle/>
          <a:p>
            <a:pPr algn="l"/>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Here are the 8 sessions we’ll be going through in this class:</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PENTATEUCH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Patriarchs, Sinai Covenant &amp; Decalogue</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TORAH (Part 1)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Tabernacle, Sacrifices, Priests, Feasts and OT Worship</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TORAH (Part 2)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Law &amp; Covenant, Promised Land and Foreshadowing</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PROPHETS &amp; WRITINGS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OT Prophets, Psalms &amp; Wisdom Literature</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GOSPELS</a:t>
            </a:r>
            <a:r>
              <a:rPr lang="en-CA" sz="2600" b="1" dirty="0">
                <a:solidFill>
                  <a:schemeClr val="bg1"/>
                </a:solidFill>
                <a:latin typeface="Gibson" panose="02000000000000000000" pitchFamily="2" charset="77"/>
                <a:ea typeface="Open Sans" panose="020B0606030504020204" pitchFamily="34" charset="0"/>
                <a:cs typeface="Open Sans" panose="020B0606030504020204" pitchFamily="34" charset="0"/>
              </a:rPr>
              <a:t>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Matthew, Mark, Luke &amp; John</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EARLY CHURCH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Acts &amp; Galatians</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PAULINE LETTERS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rest of the letters of Paul</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GENERAL EPISTLES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rest of the NT letters</a:t>
            </a:r>
          </a:p>
        </p:txBody>
      </p:sp>
      <p:sp>
        <p:nvSpPr>
          <p:cNvPr id="4" name="Rectangle 3">
            <a:extLst>
              <a:ext uri="{FF2B5EF4-FFF2-40B4-BE49-F238E27FC236}">
                <a16:creationId xmlns:a16="http://schemas.microsoft.com/office/drawing/2014/main" id="{F2333391-F0D3-D24B-A4BD-F5441E5FF916}"/>
              </a:ext>
            </a:extLst>
          </p:cNvPr>
          <p:cNvSpPr/>
          <p:nvPr/>
        </p:nvSpPr>
        <p:spPr>
          <a:xfrm>
            <a:off x="457200" y="5118410"/>
            <a:ext cx="10504449"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20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5</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the law by his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active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passive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obedience (Gal 	   3:10-14)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6" name="Content Placeholder 7">
            <a:extLst>
              <a:ext uri="{FF2B5EF4-FFF2-40B4-BE49-F238E27FC236}">
                <a16:creationId xmlns:a16="http://schemas.microsoft.com/office/drawing/2014/main" id="{2852C5BD-B088-9E42-A16E-F5A0F5AF497A}"/>
              </a:ext>
            </a:extLst>
          </p:cNvPr>
          <p:cNvSpPr>
            <a:spLocks noGrp="1"/>
          </p:cNvSpPr>
          <p:nvPr>
            <p:ph idx="1"/>
          </p:nvPr>
        </p:nvSpPr>
        <p:spPr>
          <a:xfrm>
            <a:off x="838200" y="2039112"/>
            <a:ext cx="10515600" cy="4407408"/>
          </a:xfrm>
        </p:spPr>
        <p:txBody>
          <a:bodyPr>
            <a:normAutofit/>
          </a:bodyPr>
          <a:lstStyle/>
          <a:p>
            <a:pPr marL="0" indent="0">
              <a:buNone/>
            </a:pPr>
            <a:r>
              <a:rPr lang="en-CA" sz="3500" b="1" dirty="0">
                <a:solidFill>
                  <a:schemeClr val="accent4"/>
                </a:solidFill>
                <a:latin typeface="Gibson Light" panose="02000000000000000000" pitchFamily="50" charset="0"/>
              </a:rPr>
              <a:t>DISCUSS IN GROUPS:</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Gal 3:10-12</a:t>
            </a:r>
            <a:br>
              <a:rPr lang="en-CA" sz="3200" dirty="0">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Why is it cursed to rely on works of the law?</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Gal 3:13-14</a:t>
            </a:r>
            <a:br>
              <a:rPr lang="en-CA" sz="3200" dirty="0">
                <a:solidFill>
                  <a:srgbClr val="FFC000"/>
                </a:solidFill>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How did Christ redeem us from the curse of the law?</a:t>
            </a:r>
            <a:endParaRPr lang="en-US" dirty="0"/>
          </a:p>
        </p:txBody>
      </p:sp>
    </p:spTree>
    <p:extLst>
      <p:ext uri="{BB962C8B-B14F-4D97-AF65-F5344CB8AC3E}">
        <p14:creationId xmlns:p14="http://schemas.microsoft.com/office/powerpoint/2010/main" val="173094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b="1" baseline="30000" dirty="0"/>
              <a:t>10 </a:t>
            </a:r>
            <a:r>
              <a:rPr lang="en-CA" dirty="0"/>
              <a:t>For all who rely on works of the law are under a curse; for it is written, “</a:t>
            </a:r>
            <a:r>
              <a:rPr lang="en-CA" dirty="0">
                <a:solidFill>
                  <a:srgbClr val="FFC000"/>
                </a:solidFill>
              </a:rPr>
              <a:t>Cursed be everyone who does not abide by all things </a:t>
            </a:r>
            <a:r>
              <a:rPr lang="en-CA" dirty="0"/>
              <a:t>written in the Book of the Law, and do them.” </a:t>
            </a:r>
            <a:r>
              <a:rPr lang="en-CA" b="1" baseline="30000" dirty="0"/>
              <a:t>11 </a:t>
            </a:r>
            <a:r>
              <a:rPr lang="en-CA" dirty="0"/>
              <a:t>Now it is evident that no one is justified before God by the law, for “The righteous shall live by faith.” </a:t>
            </a:r>
            <a:r>
              <a:rPr lang="en-CA" b="1" baseline="30000" dirty="0"/>
              <a:t>12 </a:t>
            </a:r>
            <a:r>
              <a:rPr lang="en-CA" dirty="0"/>
              <a:t>But the law is not of faith, rather “The one who does them shall live by them.” </a:t>
            </a:r>
            <a:r>
              <a:rPr lang="en-CA" b="1" baseline="30000" dirty="0"/>
              <a:t>13 </a:t>
            </a:r>
            <a:r>
              <a:rPr lang="en-CA" dirty="0"/>
              <a:t>Christ redeemed us from the curse of the law </a:t>
            </a:r>
            <a:r>
              <a:rPr lang="en-CA" dirty="0">
                <a:solidFill>
                  <a:srgbClr val="FFC000"/>
                </a:solidFill>
              </a:rPr>
              <a:t>by becoming a curse for us</a:t>
            </a:r>
            <a:r>
              <a:rPr lang="en-CA" dirty="0"/>
              <a:t>—for it is written, “Cursed is everyone who is hanged on a tree”— </a:t>
            </a:r>
            <a:r>
              <a:rPr lang="en-CA" b="1" baseline="30000" dirty="0"/>
              <a:t>14 </a:t>
            </a:r>
            <a:r>
              <a:rPr lang="en-CA" dirty="0"/>
              <a:t>so that in Christ Jesus the </a:t>
            </a:r>
            <a:r>
              <a:rPr lang="en-CA" dirty="0">
                <a:solidFill>
                  <a:srgbClr val="FFC000"/>
                </a:solidFill>
              </a:rPr>
              <a:t>blessing of Abraham </a:t>
            </a:r>
            <a:r>
              <a:rPr lang="en-CA" dirty="0"/>
              <a:t>might come to the Gentiles, so that we might receive the promised </a:t>
            </a:r>
            <a:r>
              <a:rPr lang="en-CA" dirty="0">
                <a:solidFill>
                  <a:srgbClr val="FFC000"/>
                </a:solidFill>
              </a:rPr>
              <a:t>Spirit</a:t>
            </a:r>
            <a:r>
              <a:rPr lang="en-CA" dirty="0"/>
              <a:t> through </a:t>
            </a:r>
            <a:r>
              <a:rPr lang="en-CA" dirty="0">
                <a:solidFill>
                  <a:srgbClr val="FFC000"/>
                </a:solidFill>
              </a:rPr>
              <a:t>faith</a:t>
            </a:r>
            <a:r>
              <a:rPr lang="en-CA" dirty="0"/>
              <a:t>.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5</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the law by his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active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passive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obedience (Gal 	   3:10-14)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9185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514350" indent="-514350">
              <a:buFont typeface="+mj-lt"/>
              <a:buAutoNum type="arabicPeriod"/>
            </a:pPr>
            <a:r>
              <a:rPr lang="en-CA" dirty="0"/>
              <a:t>Active Obedience – Jesus fulfilling the </a:t>
            </a:r>
            <a:r>
              <a:rPr lang="en-CA" u="sng" dirty="0"/>
              <a:t>precepts</a:t>
            </a:r>
            <a:r>
              <a:rPr lang="en-CA" dirty="0"/>
              <a:t> of God’s law </a:t>
            </a:r>
            <a:br>
              <a:rPr lang="en-CA" dirty="0"/>
            </a:br>
            <a:r>
              <a:rPr lang="en-CA" dirty="0">
                <a:solidFill>
                  <a:srgbClr val="FFC000"/>
                </a:solidFill>
              </a:rPr>
              <a:t>“Cursed be everyone who does not abide by all things written in the Book of the Law, and do them.” – v10b</a:t>
            </a:r>
          </a:p>
          <a:p>
            <a:pPr marL="514350" indent="-514350">
              <a:buFont typeface="+mj-lt"/>
              <a:buAutoNum type="arabicPeriod"/>
            </a:pPr>
            <a:endParaRPr lang="en-CA" dirty="0">
              <a:solidFill>
                <a:srgbClr val="FFC000"/>
              </a:solidFill>
            </a:endParaRPr>
          </a:p>
          <a:p>
            <a:pPr marL="514350" indent="-514350">
              <a:buFont typeface="+mj-lt"/>
              <a:buAutoNum type="arabicPeriod"/>
            </a:pPr>
            <a:r>
              <a:rPr lang="en-CA" dirty="0"/>
              <a:t>Passive Obedience – Jesus suffering the </a:t>
            </a:r>
            <a:r>
              <a:rPr lang="en-CA" u="sng" dirty="0"/>
              <a:t>penalties</a:t>
            </a:r>
            <a:r>
              <a:rPr lang="en-CA" dirty="0"/>
              <a:t> of God’s law</a:t>
            </a:r>
            <a:br>
              <a:rPr lang="en-CA" dirty="0"/>
            </a:br>
            <a:r>
              <a:rPr lang="en-CA" dirty="0">
                <a:solidFill>
                  <a:srgbClr val="FFC000"/>
                </a:solidFill>
              </a:rPr>
              <a:t>”Christ redeemed us from the curse of the law by becoming a curse for us” – v13a</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5</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the law by his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active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passive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obedience (Gal 	   3:10-14)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819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lgn="ctr">
              <a:buNone/>
            </a:pPr>
            <a:r>
              <a:rPr lang="en-CA" dirty="0"/>
              <a:t>“Those whom God effectually calls, He also freely justifies, not by infusing righteousness into them, but by pardoning their sins, and by accounting and accepting their persons as righteous; not for anything wrought in them, or done by them, but for Christ’s sake alone; not by imputing faith itself, the act of believing, or any other evangelical obedience to them, as their righteousness; but </a:t>
            </a:r>
            <a:r>
              <a:rPr lang="en-CA" dirty="0">
                <a:solidFill>
                  <a:srgbClr val="FFC000"/>
                </a:solidFill>
              </a:rPr>
              <a:t>by imputing Christ’s active obedience unto the whole law</a:t>
            </a:r>
            <a:r>
              <a:rPr lang="en-CA" dirty="0"/>
              <a:t>, and </a:t>
            </a:r>
            <a:r>
              <a:rPr lang="en-CA" dirty="0">
                <a:solidFill>
                  <a:srgbClr val="FFC000"/>
                </a:solidFill>
              </a:rPr>
              <a:t>passive obedience in His death for their whole and sole righteousness</a:t>
            </a:r>
            <a:r>
              <a:rPr lang="en-CA" dirty="0"/>
              <a:t>, they receiving and resting on Him and His righteousness by faith, which faith they have not of themselves; it is the gift of God.”</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5</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the law by his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active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passive</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obedience (Gal 	   3:10-14)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9A62483E-1490-D44D-BD23-1E397261E7A6}"/>
              </a:ext>
            </a:extLst>
          </p:cNvPr>
          <p:cNvSpPr txBox="1"/>
          <p:nvPr/>
        </p:nvSpPr>
        <p:spPr>
          <a:xfrm>
            <a:off x="8143290" y="6334780"/>
            <a:ext cx="4203192" cy="523220"/>
          </a:xfrm>
          <a:prstGeom prst="rect">
            <a:avLst/>
          </a:prstGeom>
          <a:noFill/>
        </p:spPr>
        <p:txBody>
          <a:bodyPr wrap="square" rtlCol="0">
            <a:spAutoFit/>
          </a:bodyPr>
          <a:lstStyle/>
          <a:p>
            <a:r>
              <a:rPr lang="en-CA" sz="1400" dirty="0">
                <a:solidFill>
                  <a:schemeClr val="bg1"/>
                </a:solidFill>
                <a:latin typeface="Gibson" panose="02000000000000000000" pitchFamily="2" charset="77"/>
              </a:rPr>
              <a:t>1689 London Baptist Confession of Faith – Chapter 11: Of Justification</a:t>
            </a:r>
            <a:endParaRPr lang="en-US" sz="1400" dirty="0">
              <a:solidFill>
                <a:schemeClr val="bg1"/>
              </a:solidFill>
              <a:latin typeface="Gibson" panose="02000000000000000000" pitchFamily="2" charset="77"/>
            </a:endParaRPr>
          </a:p>
        </p:txBody>
      </p:sp>
    </p:spTree>
    <p:extLst>
      <p:ext uri="{BB962C8B-B14F-4D97-AF65-F5344CB8AC3E}">
        <p14:creationId xmlns:p14="http://schemas.microsoft.com/office/powerpoint/2010/main" val="82137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1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text on a black background&#10;&#10;Description automatically generated">
            <a:extLst>
              <a:ext uri="{FF2B5EF4-FFF2-40B4-BE49-F238E27FC236}">
                <a16:creationId xmlns:a16="http://schemas.microsoft.com/office/drawing/2014/main" id="{15D7DB53-A22B-BE48-AC9C-DCC55B80D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9977438" cy="6860548"/>
          </a:xfrm>
          <a:prstGeom prst="rect">
            <a:avLst/>
          </a:prstGeom>
        </p:spPr>
      </p:pic>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4219575" cy="3146170"/>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ea typeface="Open Sans Extrabold" panose="020B0906030804020204" pitchFamily="34" charset="0"/>
                <a:cs typeface="Open Sans Extrabold" panose="020B0906030804020204" pitchFamily="34" charset="0"/>
              </a:rPr>
              <a:t>6</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THE LAW</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Prison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Guardian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3:15-24)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2337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6</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THE LAW</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Prison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Guardian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3:15-24)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985963"/>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baseline="30000" dirty="0"/>
              <a:t>19 </a:t>
            </a:r>
            <a:r>
              <a:rPr lang="en-CA" sz="3200" dirty="0"/>
              <a:t>Now we know that whatever the law says it speaks to those who are under the law, so that every mouth may be stopped, and the whole world may be held accountable to God. </a:t>
            </a:r>
            <a:r>
              <a:rPr lang="en-CA" sz="3200" b="1" baseline="30000" dirty="0"/>
              <a:t>20 </a:t>
            </a:r>
            <a:r>
              <a:rPr lang="en-CA" sz="3200" dirty="0"/>
              <a:t>For by works of the law no human being will be justified in his sight, since </a:t>
            </a:r>
            <a:r>
              <a:rPr lang="en-CA" sz="3200" dirty="0">
                <a:solidFill>
                  <a:srgbClr val="FFC000"/>
                </a:solidFill>
              </a:rPr>
              <a:t>through the law comes knowledge of sin</a:t>
            </a:r>
            <a:r>
              <a:rPr lang="en-CA" sz="3200" dirty="0"/>
              <a:t>. </a:t>
            </a:r>
          </a:p>
          <a:p>
            <a:pPr marL="0" indent="0" algn="r">
              <a:buNone/>
            </a:pPr>
            <a:r>
              <a:rPr lang="en-CA" sz="3200" dirty="0"/>
              <a:t>Rom 3:19-20</a:t>
            </a:r>
          </a:p>
          <a:p>
            <a:pPr marL="0" indent="0">
              <a:buFont typeface="Arial" panose="020B0604020202020204" pitchFamily="34" charset="0"/>
              <a:buNone/>
            </a:pPr>
            <a:endParaRPr lang="en-CA" sz="3200" dirty="0"/>
          </a:p>
        </p:txBody>
      </p:sp>
    </p:spTree>
    <p:extLst>
      <p:ext uri="{BB962C8B-B14F-4D97-AF65-F5344CB8AC3E}">
        <p14:creationId xmlns:p14="http://schemas.microsoft.com/office/powerpoint/2010/main" val="343919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text on a black background&#10;&#10;Description automatically generated">
            <a:extLst>
              <a:ext uri="{FF2B5EF4-FFF2-40B4-BE49-F238E27FC236}">
                <a16:creationId xmlns:a16="http://schemas.microsoft.com/office/drawing/2014/main" id="{15D7DB53-A22B-BE48-AC9C-DCC55B80D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9977438" cy="6860548"/>
          </a:xfrm>
          <a:prstGeom prst="rect">
            <a:avLst/>
          </a:prstGeom>
        </p:spPr>
      </p:pic>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4219575" cy="3146170"/>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ea typeface="Open Sans Extrabold" panose="020B0906030804020204" pitchFamily="34" charset="0"/>
                <a:cs typeface="Open Sans Extrabold" panose="020B0906030804020204" pitchFamily="34" charset="0"/>
              </a:rPr>
              <a:t>6</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THE LAW</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Prison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Guardian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3:15-24)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68068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6</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THE LAW</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Prison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Guardian</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(Gal 3:15-24)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985963"/>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baseline="30000" dirty="0"/>
              <a:t>21 </a:t>
            </a:r>
            <a:r>
              <a:rPr lang="en-CA" dirty="0"/>
              <a:t>Is the law then contrary to the promises of God? Certainly not! For if a law had been given that could give life, then righteousness would indeed be by the law. </a:t>
            </a:r>
            <a:r>
              <a:rPr lang="en-CA" b="1" baseline="30000" dirty="0"/>
              <a:t>22 </a:t>
            </a:r>
            <a:r>
              <a:rPr lang="en-CA" dirty="0"/>
              <a:t>But the </a:t>
            </a:r>
            <a:r>
              <a:rPr lang="en-CA" dirty="0">
                <a:solidFill>
                  <a:srgbClr val="FFC000"/>
                </a:solidFill>
              </a:rPr>
              <a:t>Scripture imprisoned everything under sin</a:t>
            </a:r>
            <a:r>
              <a:rPr lang="en-CA" dirty="0"/>
              <a:t>, </a:t>
            </a:r>
            <a:r>
              <a:rPr lang="en-CA" u="sng" dirty="0"/>
              <a:t>so that</a:t>
            </a:r>
            <a:r>
              <a:rPr lang="en-CA" dirty="0"/>
              <a:t> the promise by faith in Jesus Christ might be given to those who believe. </a:t>
            </a:r>
            <a:endParaRPr lang="en-CA" sz="3200" dirty="0"/>
          </a:p>
          <a:p>
            <a:pPr marL="0" indent="0">
              <a:buNone/>
            </a:pPr>
            <a:r>
              <a:rPr lang="en-CA" b="1" baseline="30000" dirty="0"/>
              <a:t>23 </a:t>
            </a:r>
            <a:r>
              <a:rPr lang="en-CA" dirty="0"/>
              <a:t>Now before faith came, we were held captive under the law, imprisoned until the coming faith would be revealed. </a:t>
            </a:r>
            <a:r>
              <a:rPr lang="en-CA" b="1" baseline="30000" dirty="0"/>
              <a:t>24 </a:t>
            </a:r>
            <a:r>
              <a:rPr lang="en-CA" dirty="0"/>
              <a:t>So then, </a:t>
            </a:r>
            <a:r>
              <a:rPr lang="en-CA" dirty="0">
                <a:solidFill>
                  <a:srgbClr val="FFC000"/>
                </a:solidFill>
              </a:rPr>
              <a:t>the law was our guardian until Christ came</a:t>
            </a:r>
            <a:r>
              <a:rPr lang="en-CA" dirty="0"/>
              <a:t>, </a:t>
            </a:r>
            <a:r>
              <a:rPr lang="en-CA" u="sng" dirty="0"/>
              <a:t>in order</a:t>
            </a:r>
            <a:r>
              <a:rPr lang="en-CA" dirty="0"/>
              <a:t> that we might be justified by faith.</a:t>
            </a:r>
            <a:endParaRPr lang="en-CA" sz="3200" dirty="0"/>
          </a:p>
        </p:txBody>
      </p:sp>
    </p:spTree>
    <p:extLst>
      <p:ext uri="{BB962C8B-B14F-4D97-AF65-F5344CB8AC3E}">
        <p14:creationId xmlns:p14="http://schemas.microsoft.com/office/powerpoint/2010/main" val="250921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Prison</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Guardian</a:t>
            </a:r>
            <a:r>
              <a:rPr lang="en-CA" b="1" dirty="0">
                <a:latin typeface="Gibson Light" panose="02000000000000000000" pitchFamily="50" charset="0"/>
                <a:ea typeface="Open Sans" panose="020B0606030504020204" pitchFamily="34" charset="0"/>
                <a:cs typeface="Open Sans" panose="020B0606030504020204" pitchFamily="34" charset="0"/>
              </a:rPr>
              <a:t> (Gal 3:15-24)</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651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fillment_10">
            <a:extLst>
              <a:ext uri="{FF2B5EF4-FFF2-40B4-BE49-F238E27FC236}">
                <a16:creationId xmlns:a16="http://schemas.microsoft.com/office/drawing/2014/main" id="{9E32F0DC-5073-449C-B7B2-C57BDD6CF6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29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7</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a:t>
            </a:r>
            <a:r>
              <a:rPr lang="en-CA" sz="7200" dirty="0">
                <a:solidFill>
                  <a:schemeClr val="accent4"/>
                </a:solidFill>
                <a:ea typeface="Open Sans Extrabold" panose="020B0906030804020204" pitchFamily="34" charset="0"/>
                <a:cs typeface="Open Sans Extrabold" panose="020B0906030804020204" pitchFamily="34" charset="0"/>
              </a:rPr>
              <a:t>SONS OF GOD</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Adopted</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Indwelt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his Spirit (Gal 3:25-4:7)</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985963"/>
            <a:ext cx="11460171" cy="542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baseline="30000" dirty="0"/>
              <a:t>25 </a:t>
            </a:r>
            <a:r>
              <a:rPr lang="en-CA" sz="3200" dirty="0"/>
              <a:t>But now…</a:t>
            </a:r>
          </a:p>
          <a:p>
            <a:pPr marL="0" indent="0">
              <a:buNone/>
            </a:pPr>
            <a:endParaRPr lang="en-CA" sz="3200" dirty="0">
              <a:solidFill>
                <a:srgbClr val="FFC000"/>
              </a:solidFill>
            </a:endParaRPr>
          </a:p>
        </p:txBody>
      </p:sp>
      <p:sp>
        <p:nvSpPr>
          <p:cNvPr id="5" name="Content Placeholder 7">
            <a:extLst>
              <a:ext uri="{FF2B5EF4-FFF2-40B4-BE49-F238E27FC236}">
                <a16:creationId xmlns:a16="http://schemas.microsoft.com/office/drawing/2014/main" id="{9B324B31-439E-9340-B4E9-03AD69EA7613}"/>
              </a:ext>
            </a:extLst>
          </p:cNvPr>
          <p:cNvSpPr>
            <a:spLocks noGrp="1"/>
          </p:cNvSpPr>
          <p:nvPr>
            <p:ph idx="1"/>
          </p:nvPr>
        </p:nvSpPr>
        <p:spPr>
          <a:xfrm>
            <a:off x="838200" y="2643188"/>
            <a:ext cx="10515600" cy="3803332"/>
          </a:xfrm>
        </p:spPr>
        <p:txBody>
          <a:bodyPr>
            <a:normAutofit/>
          </a:bodyPr>
          <a:lstStyle/>
          <a:p>
            <a:pPr marL="0" indent="0">
              <a:buNone/>
            </a:pPr>
            <a:r>
              <a:rPr lang="en-CA" sz="3500" b="1" dirty="0">
                <a:solidFill>
                  <a:schemeClr val="accent4"/>
                </a:solidFill>
                <a:latin typeface="Gibson Light" panose="02000000000000000000" pitchFamily="50" charset="0"/>
              </a:rPr>
              <a:t>DISCUSS IN GROUPS:</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Gal 4:4-7</a:t>
            </a:r>
            <a:br>
              <a:rPr lang="en-CA" sz="3200" dirty="0">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In light of  our captivity under the law, why is our adoption so monumental? Why is the Spirit’s indwelling so monumental?</a:t>
            </a:r>
          </a:p>
        </p:txBody>
      </p:sp>
    </p:spTree>
    <p:extLst>
      <p:ext uri="{BB962C8B-B14F-4D97-AF65-F5344CB8AC3E}">
        <p14:creationId xmlns:p14="http://schemas.microsoft.com/office/powerpoint/2010/main" val="269572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7</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a:t>
            </a:r>
            <a:r>
              <a:rPr lang="en-CA" sz="7200" dirty="0">
                <a:solidFill>
                  <a:schemeClr val="accent4"/>
                </a:solidFill>
                <a:ea typeface="Open Sans Extrabold" panose="020B0906030804020204" pitchFamily="34" charset="0"/>
                <a:cs typeface="Open Sans Extrabold" panose="020B0906030804020204" pitchFamily="34" charset="0"/>
              </a:rPr>
              <a:t>SONS OF GOD</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Adopted</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Indwelt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his Spirit (Gal 3:25-4:7)</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985963"/>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baseline="30000" dirty="0"/>
              <a:t>25 </a:t>
            </a:r>
            <a:r>
              <a:rPr lang="en-CA" sz="3200" u="sng" dirty="0"/>
              <a:t>But now </a:t>
            </a:r>
            <a:r>
              <a:rPr lang="en-CA" sz="3200" dirty="0"/>
              <a:t>that faith has come, we are no longer under a guardian, </a:t>
            </a:r>
            <a:r>
              <a:rPr lang="en-CA" sz="3200" b="1" baseline="30000" dirty="0"/>
              <a:t>26 </a:t>
            </a:r>
            <a:r>
              <a:rPr lang="en-CA" sz="3200" dirty="0"/>
              <a:t>for in Christ Jesus </a:t>
            </a:r>
            <a:r>
              <a:rPr lang="en-CA" sz="3200" dirty="0">
                <a:solidFill>
                  <a:srgbClr val="FFC000"/>
                </a:solidFill>
              </a:rPr>
              <a:t>you are all sons of God</a:t>
            </a:r>
            <a:r>
              <a:rPr lang="en-CA" sz="3200" dirty="0"/>
              <a:t>, through faith. </a:t>
            </a:r>
            <a:r>
              <a:rPr lang="en-CA" sz="3200" b="1" baseline="30000" dirty="0"/>
              <a:t>27 </a:t>
            </a:r>
            <a:r>
              <a:rPr lang="en-CA" sz="3200" dirty="0"/>
              <a:t>For as many of you as were baptized into Christ have put on Christ. </a:t>
            </a:r>
            <a:r>
              <a:rPr lang="en-CA" sz="3200" b="1" baseline="30000" dirty="0"/>
              <a:t>28 </a:t>
            </a:r>
            <a:r>
              <a:rPr lang="en-CA" sz="3200" dirty="0"/>
              <a:t>There is neither Jew nor Greek, there is neither slave nor free, there is no male and female, for you are </a:t>
            </a:r>
            <a:r>
              <a:rPr lang="en-CA" sz="3200" dirty="0">
                <a:solidFill>
                  <a:srgbClr val="FFC000"/>
                </a:solidFill>
              </a:rPr>
              <a:t>all one in Christ Jesus</a:t>
            </a:r>
            <a:r>
              <a:rPr lang="en-CA" sz="3200" dirty="0"/>
              <a:t>. </a:t>
            </a:r>
            <a:r>
              <a:rPr lang="en-CA" sz="3200" b="1" baseline="30000" dirty="0"/>
              <a:t>29 </a:t>
            </a:r>
            <a:r>
              <a:rPr lang="en-CA" sz="3200" dirty="0">
                <a:solidFill>
                  <a:srgbClr val="FFC000"/>
                </a:solidFill>
              </a:rPr>
              <a:t>And if you are Christ’s, then you are Abraham’s offspring, heirs according to promise. </a:t>
            </a:r>
          </a:p>
        </p:txBody>
      </p:sp>
    </p:spTree>
    <p:extLst>
      <p:ext uri="{BB962C8B-B14F-4D97-AF65-F5344CB8AC3E}">
        <p14:creationId xmlns:p14="http://schemas.microsoft.com/office/powerpoint/2010/main" val="331830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7</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a:t>
            </a:r>
            <a:r>
              <a:rPr lang="en-CA" sz="7200" dirty="0">
                <a:solidFill>
                  <a:schemeClr val="accent4"/>
                </a:solidFill>
                <a:ea typeface="Open Sans Extrabold" panose="020B0906030804020204" pitchFamily="34" charset="0"/>
                <a:cs typeface="Open Sans Extrabold" panose="020B0906030804020204" pitchFamily="34" charset="0"/>
              </a:rPr>
              <a:t>SONS OF GOD</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Adopted</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and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Indwelt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by his Spirit (Gal 3:25-4:7)</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871659"/>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t>4 </a:t>
            </a:r>
            <a:r>
              <a:rPr lang="en-CA" sz="3200" dirty="0"/>
              <a:t>I mean that the heir, as long as he is a child, is no different from a slave, though he is the owner of everything, </a:t>
            </a:r>
            <a:r>
              <a:rPr lang="en-CA" sz="3200" b="1" baseline="30000" dirty="0"/>
              <a:t>2 </a:t>
            </a:r>
            <a:r>
              <a:rPr lang="en-CA" sz="3200" dirty="0"/>
              <a:t>but he is under guardians and managers until the date set by his father. </a:t>
            </a:r>
            <a:r>
              <a:rPr lang="en-CA" sz="3200" b="1" baseline="30000" dirty="0"/>
              <a:t>3 </a:t>
            </a:r>
            <a:r>
              <a:rPr lang="en-CA" sz="3200" dirty="0"/>
              <a:t>In the same way we also, when we were children, </a:t>
            </a:r>
            <a:r>
              <a:rPr lang="en-CA" sz="3200" dirty="0">
                <a:solidFill>
                  <a:srgbClr val="FFC000"/>
                </a:solidFill>
              </a:rPr>
              <a:t>were enslaved </a:t>
            </a:r>
            <a:r>
              <a:rPr lang="en-CA" sz="3200" dirty="0"/>
              <a:t>to the elementary principles of the world. </a:t>
            </a:r>
            <a:r>
              <a:rPr lang="en-CA" sz="3200" b="1" baseline="30000" dirty="0"/>
              <a:t>4 </a:t>
            </a:r>
            <a:r>
              <a:rPr lang="en-CA" sz="3200" dirty="0"/>
              <a:t>But when the fullness of time had come, God sent forth his Son, born of woman, born under the law, </a:t>
            </a:r>
            <a:r>
              <a:rPr lang="en-CA" sz="3200" b="1" baseline="30000" dirty="0"/>
              <a:t>5 </a:t>
            </a:r>
            <a:r>
              <a:rPr lang="en-CA" sz="3200" dirty="0"/>
              <a:t>to redeem those who were under the law, so that we might </a:t>
            </a:r>
            <a:r>
              <a:rPr lang="en-CA" sz="3200" dirty="0">
                <a:solidFill>
                  <a:srgbClr val="FFC000"/>
                </a:solidFill>
              </a:rPr>
              <a:t>receive adoption as sons</a:t>
            </a:r>
            <a:r>
              <a:rPr lang="en-CA" sz="3200" dirty="0"/>
              <a:t>. </a:t>
            </a:r>
            <a:r>
              <a:rPr lang="en-CA" sz="3200" b="1" baseline="30000" dirty="0"/>
              <a:t>6 </a:t>
            </a:r>
            <a:r>
              <a:rPr lang="en-CA" sz="3200" dirty="0"/>
              <a:t>And because you are sons, </a:t>
            </a:r>
            <a:r>
              <a:rPr lang="en-CA" sz="3200" dirty="0">
                <a:solidFill>
                  <a:srgbClr val="FFC000"/>
                </a:solidFill>
              </a:rPr>
              <a:t>God has sent the Spirit of his Son into our hearts, crying, “Abba! Father!” </a:t>
            </a:r>
            <a:r>
              <a:rPr lang="en-CA" sz="3200" b="1" baseline="30000" dirty="0"/>
              <a:t>7 </a:t>
            </a:r>
            <a:r>
              <a:rPr lang="en-CA" sz="3200" dirty="0"/>
              <a:t>So you are no longer a slave, but a son, and if a son, then an heir through God. </a:t>
            </a:r>
          </a:p>
        </p:txBody>
      </p:sp>
    </p:spTree>
    <p:extLst>
      <p:ext uri="{BB962C8B-B14F-4D97-AF65-F5344CB8AC3E}">
        <p14:creationId xmlns:p14="http://schemas.microsoft.com/office/powerpoint/2010/main" val="2942783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Prison</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Guardian</a:t>
            </a:r>
            <a:r>
              <a:rPr lang="en-CA" b="1" dirty="0">
                <a:latin typeface="Gibson Light" panose="02000000000000000000" pitchFamily="50" charset="0"/>
                <a:ea typeface="Open Sans" panose="020B0606030504020204" pitchFamily="34" charset="0"/>
                <a:cs typeface="Open Sans" panose="020B0606030504020204" pitchFamily="34" charset="0"/>
              </a:rPr>
              <a:t> (Gal 3:15-24)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SONS OF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GOD</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Adopted</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Indwelt</a:t>
            </a:r>
            <a:r>
              <a:rPr lang="en-CA" b="1" dirty="0">
                <a:latin typeface="Gibson Light" panose="02000000000000000000" pitchFamily="50" charset="0"/>
                <a:ea typeface="Open Sans" panose="020B0606030504020204" pitchFamily="34" charset="0"/>
                <a:cs typeface="Open Sans" panose="020B0606030504020204" pitchFamily="34" charset="0"/>
              </a:rPr>
              <a:t> by his Spirit (Gal 3:25 – 4:7)</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162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dirty="0">
                <a:solidFill>
                  <a:schemeClr val="accent4"/>
                </a:solidFill>
                <a:ea typeface="Open Sans Extrabold" panose="020B0906030804020204" pitchFamily="34" charset="0"/>
                <a:cs typeface="Open Sans Extrabold" panose="020B0906030804020204" pitchFamily="34" charset="0"/>
              </a:rPr>
              <a:t>8</a:t>
            </a:r>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a:t>
            </a:r>
            <a:r>
              <a:rPr lang="en-CA" sz="7200" dirty="0">
                <a:solidFill>
                  <a:schemeClr val="accent4"/>
                </a:solidFill>
                <a:ea typeface="Open Sans Extrabold" panose="020B0906030804020204" pitchFamily="34" charset="0"/>
                <a:cs typeface="Open Sans Extrabold" panose="020B0906030804020204" pitchFamily="34" charset="0"/>
              </a:rPr>
              <a:t>FREEDOM</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New</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Covenant Reality (Gal 4:8-31)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871659"/>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600" dirty="0"/>
              <a:t>Pastoral exhortation (4:8-20)</a:t>
            </a:r>
          </a:p>
          <a:p>
            <a:r>
              <a:rPr lang="en-CA" sz="3600" dirty="0"/>
              <a:t>Hagar vs Sarah…Old covenant vs New Covenant…children of slavery vs children of promise (4:21-30)</a:t>
            </a:r>
          </a:p>
          <a:p>
            <a:pPr marL="0" indent="0">
              <a:buNone/>
            </a:pPr>
            <a:endParaRPr lang="en-CA" sz="3600" dirty="0"/>
          </a:p>
          <a:p>
            <a:pPr marL="0" indent="0">
              <a:buNone/>
            </a:pPr>
            <a:r>
              <a:rPr lang="en-CA" sz="3600" dirty="0"/>
              <a:t>Now the Lord is the Spirit, and where the Spirit of the Lord is, there is </a:t>
            </a:r>
            <a:r>
              <a:rPr lang="en-CA" sz="3600" dirty="0">
                <a:solidFill>
                  <a:srgbClr val="FFC000"/>
                </a:solidFill>
              </a:rPr>
              <a:t>freedom</a:t>
            </a:r>
            <a:r>
              <a:rPr lang="en-CA" sz="3600" dirty="0"/>
              <a:t>.</a:t>
            </a:r>
          </a:p>
          <a:p>
            <a:pPr marL="0" indent="0" algn="r">
              <a:buNone/>
            </a:pPr>
            <a:r>
              <a:rPr lang="en-CA" sz="3600" dirty="0"/>
              <a:t>2 Cor 3:17</a:t>
            </a:r>
          </a:p>
        </p:txBody>
      </p:sp>
    </p:spTree>
    <p:extLst>
      <p:ext uri="{BB962C8B-B14F-4D97-AF65-F5344CB8AC3E}">
        <p14:creationId xmlns:p14="http://schemas.microsoft.com/office/powerpoint/2010/main" val="377916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Prison</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Guardian</a:t>
            </a:r>
            <a:r>
              <a:rPr lang="en-CA" b="1" dirty="0">
                <a:latin typeface="Gibson Light" panose="02000000000000000000" pitchFamily="50" charset="0"/>
                <a:ea typeface="Open Sans" panose="020B0606030504020204" pitchFamily="34" charset="0"/>
                <a:cs typeface="Open Sans" panose="020B0606030504020204" pitchFamily="34" charset="0"/>
              </a:rPr>
              <a:t> (Gal 3:15-24)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SONS OF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GOD</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Adopted</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Indwelt</a:t>
            </a:r>
            <a:r>
              <a:rPr lang="en-CA" b="1" dirty="0">
                <a:latin typeface="Gibson Light" panose="02000000000000000000" pitchFamily="50" charset="0"/>
                <a:ea typeface="Open Sans" panose="020B0606030504020204" pitchFamily="34" charset="0"/>
                <a:cs typeface="Open Sans" panose="020B0606030504020204" pitchFamily="34" charset="0"/>
              </a:rPr>
              <a:t> by his Spirit (Gal 3:25 – 4:7)</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FREEDOM</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New</a:t>
            </a:r>
            <a:r>
              <a:rPr lang="en-CA" b="1" dirty="0">
                <a:latin typeface="Gibson Light" panose="02000000000000000000" pitchFamily="50" charset="0"/>
                <a:ea typeface="Open Sans" panose="020B0606030504020204" pitchFamily="34" charset="0"/>
                <a:cs typeface="Open Sans" panose="020B0606030504020204" pitchFamily="34" charset="0"/>
              </a:rPr>
              <a:t> Covenant reality (Gal 4:8-31)</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919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6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9. </a:t>
            </a:r>
            <a:r>
              <a:rPr lang="en-CA" sz="6000" dirty="0">
                <a:solidFill>
                  <a:schemeClr val="accent4"/>
                </a:solidFill>
                <a:ea typeface="Open Sans Extrabold" panose="020B0906030804020204" pitchFamily="34" charset="0"/>
                <a:cs typeface="Open Sans Extrabold" panose="020B0906030804020204" pitchFamily="34" charset="0"/>
              </a:rPr>
              <a:t>CIRCUMCISION AS YOKE</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Severed</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from Christ (Gal 5:1-12)</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871659"/>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t>5 </a:t>
            </a:r>
            <a:r>
              <a:rPr lang="en-CA" sz="3200" dirty="0"/>
              <a:t>For freedom Christ has set us free; stand firm therefore, and do not submit again to a </a:t>
            </a:r>
            <a:r>
              <a:rPr lang="en-CA" sz="3200" dirty="0">
                <a:solidFill>
                  <a:srgbClr val="FFC000"/>
                </a:solidFill>
              </a:rPr>
              <a:t>yoke of slavery</a:t>
            </a:r>
            <a:r>
              <a:rPr lang="en-CA" sz="3200" dirty="0"/>
              <a:t>. </a:t>
            </a:r>
          </a:p>
          <a:p>
            <a:pPr marL="0" indent="0">
              <a:buNone/>
            </a:pPr>
            <a:endParaRPr lang="en-CA" sz="1200" dirty="0"/>
          </a:p>
          <a:p>
            <a:pPr marL="0" indent="0">
              <a:buNone/>
            </a:pPr>
            <a:r>
              <a:rPr lang="en-CA" sz="3200" b="1" baseline="30000" dirty="0"/>
              <a:t>2 </a:t>
            </a:r>
            <a:r>
              <a:rPr lang="en-CA" sz="3200" dirty="0"/>
              <a:t>Look: I, Paul, say to you that </a:t>
            </a:r>
            <a:r>
              <a:rPr lang="en-CA" sz="3200" dirty="0">
                <a:solidFill>
                  <a:srgbClr val="FFC000"/>
                </a:solidFill>
              </a:rPr>
              <a:t>if you accept circumcision, Christ will be of no advantage to you</a:t>
            </a:r>
            <a:r>
              <a:rPr lang="en-CA" sz="3200" dirty="0"/>
              <a:t>. </a:t>
            </a:r>
            <a:r>
              <a:rPr lang="en-CA" sz="3200" b="1" baseline="30000" dirty="0"/>
              <a:t>3 </a:t>
            </a:r>
            <a:r>
              <a:rPr lang="en-CA" sz="3200" dirty="0"/>
              <a:t>I testify again to every man who accepts circumcision that he is </a:t>
            </a:r>
            <a:r>
              <a:rPr lang="en-CA" sz="3200" dirty="0">
                <a:solidFill>
                  <a:srgbClr val="FFC000"/>
                </a:solidFill>
              </a:rPr>
              <a:t>obligated to keep the whole law</a:t>
            </a:r>
            <a:r>
              <a:rPr lang="en-CA" sz="3200" dirty="0"/>
              <a:t>. </a:t>
            </a:r>
            <a:r>
              <a:rPr lang="en-CA" sz="3200" b="1" baseline="30000" dirty="0"/>
              <a:t>4 </a:t>
            </a:r>
            <a:r>
              <a:rPr lang="en-CA" sz="3200" dirty="0"/>
              <a:t>You are </a:t>
            </a:r>
            <a:r>
              <a:rPr lang="en-CA" sz="3200" dirty="0">
                <a:solidFill>
                  <a:srgbClr val="FFC000"/>
                </a:solidFill>
              </a:rPr>
              <a:t>severed from Christ</a:t>
            </a:r>
            <a:r>
              <a:rPr lang="en-CA" sz="3200" dirty="0"/>
              <a:t>, you who would be justified by the law; you have fallen away from grace. </a:t>
            </a:r>
            <a:r>
              <a:rPr lang="en-CA" sz="3200" b="1" baseline="30000" dirty="0"/>
              <a:t>5 </a:t>
            </a:r>
            <a:r>
              <a:rPr lang="en-CA" sz="3200" dirty="0"/>
              <a:t>For through the Spirit, by faith, we ourselves eagerly wait for the hope of righteousness. </a:t>
            </a:r>
            <a:r>
              <a:rPr lang="en-CA" sz="3200" b="1" baseline="30000" dirty="0"/>
              <a:t>6 </a:t>
            </a:r>
            <a:r>
              <a:rPr lang="en-CA" sz="3200" dirty="0">
                <a:solidFill>
                  <a:srgbClr val="FFC000"/>
                </a:solidFill>
              </a:rPr>
              <a:t>For in Christ Jesus neither circumcision nor uncircumcision counts for anything, but only faith working through love. </a:t>
            </a:r>
          </a:p>
        </p:txBody>
      </p:sp>
    </p:spTree>
    <p:extLst>
      <p:ext uri="{BB962C8B-B14F-4D97-AF65-F5344CB8AC3E}">
        <p14:creationId xmlns:p14="http://schemas.microsoft.com/office/powerpoint/2010/main" val="207147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6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9. </a:t>
            </a:r>
            <a:r>
              <a:rPr lang="en-CA" sz="6000" dirty="0">
                <a:solidFill>
                  <a:schemeClr val="accent4"/>
                </a:solidFill>
                <a:ea typeface="Open Sans Extrabold" panose="020B0906030804020204" pitchFamily="34" charset="0"/>
                <a:cs typeface="Open Sans Extrabold" panose="020B0906030804020204" pitchFamily="34" charset="0"/>
              </a:rPr>
              <a:t>CIRCUMCISION AS YOKE</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Severed</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from Christ (Gal 5:1-12)</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871659"/>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t>…</a:t>
            </a:r>
            <a:r>
              <a:rPr lang="en-CA" sz="3200" b="1" baseline="30000" dirty="0"/>
              <a:t>11 </a:t>
            </a:r>
            <a:r>
              <a:rPr lang="en-CA" sz="3200" dirty="0"/>
              <a:t>But if I, brothers, still preach circumcision, why am I still being persecuted? In that case the offense of the cross has been removed. </a:t>
            </a:r>
            <a:r>
              <a:rPr lang="en-CA" sz="3200" b="1" baseline="30000" dirty="0"/>
              <a:t>12 </a:t>
            </a:r>
            <a:r>
              <a:rPr lang="en-CA" sz="3200" dirty="0">
                <a:solidFill>
                  <a:srgbClr val="FFC000"/>
                </a:solidFill>
              </a:rPr>
              <a:t>I wish those who unsettle you would emasculate themselves! </a:t>
            </a:r>
          </a:p>
        </p:txBody>
      </p:sp>
    </p:spTree>
    <p:extLst>
      <p:ext uri="{BB962C8B-B14F-4D97-AF65-F5344CB8AC3E}">
        <p14:creationId xmlns:p14="http://schemas.microsoft.com/office/powerpoint/2010/main" val="2263206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Prison</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Guardian</a:t>
            </a:r>
            <a:r>
              <a:rPr lang="en-CA" b="1" dirty="0">
                <a:latin typeface="Gibson Light" panose="02000000000000000000" pitchFamily="50" charset="0"/>
                <a:ea typeface="Open Sans" panose="020B0606030504020204" pitchFamily="34" charset="0"/>
                <a:cs typeface="Open Sans" panose="020B0606030504020204" pitchFamily="34" charset="0"/>
              </a:rPr>
              <a:t> (Gal 3:15-24)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SONS OF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GOD</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Adopted</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Indwelt</a:t>
            </a:r>
            <a:r>
              <a:rPr lang="en-CA" b="1" dirty="0">
                <a:latin typeface="Gibson Light" panose="02000000000000000000" pitchFamily="50" charset="0"/>
                <a:ea typeface="Open Sans" panose="020B0606030504020204" pitchFamily="34" charset="0"/>
                <a:cs typeface="Open Sans" panose="020B0606030504020204" pitchFamily="34" charset="0"/>
              </a:rPr>
              <a:t> by his Spirit (Gal 3:25 – 4:7)</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FREEDOM</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New</a:t>
            </a:r>
            <a:r>
              <a:rPr lang="en-CA" b="1" dirty="0">
                <a:latin typeface="Gibson Light" panose="02000000000000000000" pitchFamily="50" charset="0"/>
                <a:ea typeface="Open Sans" panose="020B0606030504020204" pitchFamily="34" charset="0"/>
                <a:cs typeface="Open Sans" panose="020B0606030504020204" pitchFamily="34" charset="0"/>
              </a:rPr>
              <a:t> Covenant reality (Gal 4:8-31)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 AS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YOKE</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Severed</a:t>
            </a:r>
            <a:r>
              <a:rPr lang="en-CA" b="1" dirty="0">
                <a:latin typeface="Gibson Light" panose="02000000000000000000" pitchFamily="50" charset="0"/>
                <a:ea typeface="Open Sans" panose="020B0606030504020204" pitchFamily="34" charset="0"/>
                <a:cs typeface="Open Sans" panose="020B0606030504020204" pitchFamily="34" charset="0"/>
              </a:rPr>
              <a:t> from Christ (Gal 5:1-12)</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896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10. </a:t>
            </a:r>
            <a:r>
              <a:rPr lang="en-CA" sz="7200" dirty="0">
                <a:solidFill>
                  <a:schemeClr val="accent4"/>
                </a:solidFill>
                <a:ea typeface="Open Sans Extrabold" panose="020B0906030804020204" pitchFamily="34" charset="0"/>
                <a:cs typeface="Open Sans Extrabold" panose="020B0906030804020204" pitchFamily="34" charset="0"/>
              </a:rPr>
              <a:t>LAW OF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by walking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 </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with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(5:13-6:10)</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365914" y="1871659"/>
            <a:ext cx="11460171"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baseline="30000" dirty="0"/>
              <a:t>13 </a:t>
            </a:r>
            <a:r>
              <a:rPr lang="en-CA" sz="3200" dirty="0"/>
              <a:t>For you were called to freedom, brothers. Only do not use your freedom as an opportunity for the </a:t>
            </a:r>
            <a:r>
              <a:rPr lang="en-CA" sz="3200" u="sng" dirty="0"/>
              <a:t>flesh</a:t>
            </a:r>
            <a:r>
              <a:rPr lang="en-CA" sz="3200" dirty="0"/>
              <a:t>, but through love serve one another. </a:t>
            </a:r>
            <a:r>
              <a:rPr lang="en-CA" sz="3200" b="1" baseline="30000" dirty="0"/>
              <a:t>14 </a:t>
            </a:r>
            <a:r>
              <a:rPr lang="en-CA" sz="3200" dirty="0"/>
              <a:t>For </a:t>
            </a:r>
            <a:r>
              <a:rPr lang="en-CA" sz="3200" dirty="0">
                <a:solidFill>
                  <a:srgbClr val="FFC000"/>
                </a:solidFill>
              </a:rPr>
              <a:t>the whole law is fulfilled in one word: “You shall love your neighbor as yourself.” </a:t>
            </a:r>
            <a:r>
              <a:rPr lang="en-CA" sz="3200" dirty="0"/>
              <a:t>… </a:t>
            </a:r>
            <a:r>
              <a:rPr lang="en-CA" sz="3200" b="1" baseline="30000" dirty="0"/>
              <a:t>16 </a:t>
            </a:r>
            <a:r>
              <a:rPr lang="en-CA" sz="3200" dirty="0"/>
              <a:t>But I say, </a:t>
            </a:r>
            <a:r>
              <a:rPr lang="en-CA" sz="3200" dirty="0">
                <a:solidFill>
                  <a:srgbClr val="FFC000"/>
                </a:solidFill>
              </a:rPr>
              <a:t>walk by the </a:t>
            </a:r>
            <a:r>
              <a:rPr lang="en-CA" sz="3200" u="sng" dirty="0">
                <a:solidFill>
                  <a:srgbClr val="FFC000"/>
                </a:solidFill>
              </a:rPr>
              <a:t>Spirit</a:t>
            </a:r>
            <a:r>
              <a:rPr lang="en-CA" sz="3200" dirty="0"/>
              <a:t>, and you will not gratify the desires of the </a:t>
            </a:r>
            <a:r>
              <a:rPr lang="en-CA" sz="3200" u="sng" dirty="0"/>
              <a:t>flesh</a:t>
            </a:r>
            <a:r>
              <a:rPr lang="en-CA" sz="3200" dirty="0"/>
              <a:t>. </a:t>
            </a:r>
            <a:r>
              <a:rPr lang="en-CA" sz="3200" b="1" baseline="30000" dirty="0"/>
              <a:t>17 </a:t>
            </a:r>
            <a:r>
              <a:rPr lang="en-CA" sz="3200" dirty="0"/>
              <a:t>For the desires of the flesh are against the </a:t>
            </a:r>
            <a:r>
              <a:rPr lang="en-CA" sz="3200" u="sng" dirty="0"/>
              <a:t>Spirit</a:t>
            </a:r>
            <a:r>
              <a:rPr lang="en-CA" sz="3200" dirty="0"/>
              <a:t>, and the desires of the </a:t>
            </a:r>
            <a:r>
              <a:rPr lang="en-CA" sz="3200" u="sng" dirty="0"/>
              <a:t>Spirit</a:t>
            </a:r>
            <a:r>
              <a:rPr lang="en-CA" sz="3200" dirty="0"/>
              <a:t> are against the </a:t>
            </a:r>
            <a:r>
              <a:rPr lang="en-CA" sz="3200" u="sng" dirty="0"/>
              <a:t>flesh</a:t>
            </a:r>
            <a:r>
              <a:rPr lang="en-CA" sz="3200" dirty="0"/>
              <a:t>, for these are opposed to each other, to keep you from doing the things you want to do. </a:t>
            </a:r>
            <a:r>
              <a:rPr lang="en-CA" sz="3200" b="1" baseline="30000" dirty="0"/>
              <a:t>18 </a:t>
            </a:r>
            <a:r>
              <a:rPr lang="en-CA" sz="3200" dirty="0">
                <a:solidFill>
                  <a:srgbClr val="FFC000"/>
                </a:solidFill>
              </a:rPr>
              <a:t>But if you are led by the Spirit, you are not under the law</a:t>
            </a:r>
            <a:r>
              <a:rPr lang="en-CA" sz="3200" dirty="0"/>
              <a:t>…</a:t>
            </a:r>
            <a:endParaRPr lang="en-CA" sz="3200" dirty="0">
              <a:solidFill>
                <a:srgbClr val="FFC000"/>
              </a:solidFill>
            </a:endParaRPr>
          </a:p>
        </p:txBody>
      </p:sp>
    </p:spTree>
    <p:extLst>
      <p:ext uri="{BB962C8B-B14F-4D97-AF65-F5344CB8AC3E}">
        <p14:creationId xmlns:p14="http://schemas.microsoft.com/office/powerpoint/2010/main" val="204877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 CIRCUMCISION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The Early Conflict (Acts 15:1-21)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8" name="Content Placeholder 7">
            <a:extLst>
              <a:ext uri="{FF2B5EF4-FFF2-40B4-BE49-F238E27FC236}">
                <a16:creationId xmlns:a16="http://schemas.microsoft.com/office/drawing/2014/main" id="{1846CD5B-7D2F-0744-8D4A-54CAE297C30E}"/>
              </a:ext>
            </a:extLst>
          </p:cNvPr>
          <p:cNvSpPr>
            <a:spLocks noGrp="1"/>
          </p:cNvSpPr>
          <p:nvPr>
            <p:ph idx="1"/>
          </p:nvPr>
        </p:nvSpPr>
        <p:spPr>
          <a:xfrm>
            <a:off x="838200" y="2039112"/>
            <a:ext cx="10515600" cy="4407408"/>
          </a:xfrm>
        </p:spPr>
        <p:txBody>
          <a:bodyPr>
            <a:normAutofit fontScale="92500" lnSpcReduction="20000"/>
          </a:bodyPr>
          <a:lstStyle/>
          <a:p>
            <a:pPr marL="0" indent="0">
              <a:buNone/>
            </a:pPr>
            <a:r>
              <a:rPr lang="en-CA" sz="3500" b="1" dirty="0">
                <a:solidFill>
                  <a:schemeClr val="accent4"/>
                </a:solidFill>
                <a:latin typeface="Gibson Light" panose="02000000000000000000" pitchFamily="50" charset="0"/>
              </a:rPr>
              <a:t>Role of Circumcision in the life of Israel:</a:t>
            </a:r>
          </a:p>
          <a:p>
            <a:pPr marL="0" indent="0">
              <a:buNone/>
            </a:pPr>
            <a:r>
              <a:rPr lang="en-CA" dirty="0"/>
              <a:t>Circumcision is a symbolic act that functions as a powerful image throughout the Bible. It was the </a:t>
            </a:r>
            <a:r>
              <a:rPr lang="en-CA" dirty="0">
                <a:solidFill>
                  <a:srgbClr val="FFC000"/>
                </a:solidFill>
              </a:rPr>
              <a:t>sign of the covenant </a:t>
            </a:r>
            <a:r>
              <a:rPr lang="en-CA" dirty="0"/>
              <a:t>between God and Israel (Gen 17:11) whereby </a:t>
            </a:r>
            <a:r>
              <a:rPr lang="en-CA" dirty="0">
                <a:solidFill>
                  <a:srgbClr val="FFC000"/>
                </a:solidFill>
              </a:rPr>
              <a:t>he had chosen them and given them the promise “[I will] be God to you and to your descendants after you” </a:t>
            </a:r>
            <a:r>
              <a:rPr lang="en-CA" dirty="0"/>
              <a:t>(Gen 17:7 RSV; cf. </a:t>
            </a:r>
            <a:r>
              <a:rPr lang="en-CA" dirty="0" err="1"/>
              <a:t>Deut</a:t>
            </a:r>
            <a:r>
              <a:rPr lang="en-CA" dirty="0"/>
              <a:t> 7:7–9).</a:t>
            </a:r>
          </a:p>
          <a:p>
            <a:pPr marL="0" indent="0">
              <a:buNone/>
            </a:pPr>
            <a:r>
              <a:rPr lang="en-CA" b="1" dirty="0">
                <a:latin typeface="Gibson SemiBold" panose="02000000000000000000" pitchFamily="2" charset="77"/>
              </a:rPr>
              <a:t>Circumcision as Membership or Covenant</a:t>
            </a:r>
            <a:r>
              <a:rPr lang="en-CA" b="1" dirty="0"/>
              <a:t>:</a:t>
            </a:r>
            <a:r>
              <a:rPr lang="en-CA" dirty="0"/>
              <a:t> Before the establishment of a central sanctuary, circumcision served as the main symbol of God’s covenant with Israel and as a symbol, in turn, of Israel’s commitment to keep his covenant. Dire consequences attended those who failed to comply (Ex 4:24–26). It was the sine qua non of membership in the covenant community (Gen 17:14), perhaps even a test of loyalty (Gen 34). It could express a powerful recommitment (Josh 5:2–8). </a:t>
            </a:r>
            <a:br>
              <a:rPr lang="en-CA" dirty="0"/>
            </a:br>
            <a:endParaRPr lang="en-US" dirty="0"/>
          </a:p>
        </p:txBody>
      </p:sp>
      <p:sp>
        <p:nvSpPr>
          <p:cNvPr id="3" name="TextBox 2">
            <a:extLst>
              <a:ext uri="{FF2B5EF4-FFF2-40B4-BE49-F238E27FC236}">
                <a16:creationId xmlns:a16="http://schemas.microsoft.com/office/drawing/2014/main" id="{68EA868C-EEE6-A34E-802E-59E74B95CC1A}"/>
              </a:ext>
            </a:extLst>
          </p:cNvPr>
          <p:cNvSpPr txBox="1"/>
          <p:nvPr/>
        </p:nvSpPr>
        <p:spPr>
          <a:xfrm>
            <a:off x="8165592" y="6446520"/>
            <a:ext cx="4203192" cy="307777"/>
          </a:xfrm>
          <a:prstGeom prst="rect">
            <a:avLst/>
          </a:prstGeom>
          <a:noFill/>
        </p:spPr>
        <p:txBody>
          <a:bodyPr wrap="square" rtlCol="0">
            <a:spAutoFit/>
          </a:bodyPr>
          <a:lstStyle/>
          <a:p>
            <a:r>
              <a:rPr lang="en-CA" sz="1400" dirty="0">
                <a:solidFill>
                  <a:schemeClr val="bg1"/>
                </a:solidFill>
                <a:latin typeface="Gibson" panose="02000000000000000000" pitchFamily="2" charset="77"/>
              </a:rPr>
              <a:t>Ryken, L., Dictionary of biblical imagery, p. 148-149</a:t>
            </a:r>
            <a:endParaRPr lang="en-US" sz="1400" dirty="0">
              <a:solidFill>
                <a:schemeClr val="bg1"/>
              </a:solidFill>
              <a:latin typeface="Gibson" panose="02000000000000000000" pitchFamily="2" charset="77"/>
            </a:endParaRPr>
          </a:p>
        </p:txBody>
      </p:sp>
    </p:spTree>
    <p:extLst>
      <p:ext uri="{BB962C8B-B14F-4D97-AF65-F5344CB8AC3E}">
        <p14:creationId xmlns:p14="http://schemas.microsoft.com/office/powerpoint/2010/main" val="215905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10. </a:t>
            </a:r>
            <a:r>
              <a:rPr lang="en-CA" sz="7200" dirty="0">
                <a:solidFill>
                  <a:schemeClr val="accent4"/>
                </a:solidFill>
                <a:ea typeface="Open Sans Extrabold" panose="020B0906030804020204" pitchFamily="34" charset="0"/>
                <a:cs typeface="Open Sans Extrabold" panose="020B0906030804020204" pitchFamily="34" charset="0"/>
              </a:rPr>
              <a:t>LAW OF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by walking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 </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with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(5:13-6:10)</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2" name="Picture 1">
            <a:extLst>
              <a:ext uri="{FF2B5EF4-FFF2-40B4-BE49-F238E27FC236}">
                <a16:creationId xmlns:a16="http://schemas.microsoft.com/office/drawing/2014/main" id="{E1346A34-B56B-BF47-AFEB-F1284B89192E}"/>
              </a:ext>
            </a:extLst>
          </p:cNvPr>
          <p:cNvPicPr>
            <a:picLocks noChangeAspect="1"/>
          </p:cNvPicPr>
          <p:nvPr/>
        </p:nvPicPr>
        <p:blipFill>
          <a:blip r:embed="rId2"/>
          <a:stretch>
            <a:fillRect/>
          </a:stretch>
        </p:blipFill>
        <p:spPr>
          <a:xfrm>
            <a:off x="993852" y="1677758"/>
            <a:ext cx="10204295" cy="5091032"/>
          </a:xfrm>
          <a:prstGeom prst="rect">
            <a:avLst/>
          </a:prstGeom>
        </p:spPr>
      </p:pic>
    </p:spTree>
    <p:extLst>
      <p:ext uri="{BB962C8B-B14F-4D97-AF65-F5344CB8AC3E}">
        <p14:creationId xmlns:p14="http://schemas.microsoft.com/office/powerpoint/2010/main" val="338747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10. </a:t>
            </a:r>
            <a:r>
              <a:rPr lang="en-CA" sz="7200" dirty="0">
                <a:solidFill>
                  <a:schemeClr val="accent4"/>
                </a:solidFill>
                <a:ea typeface="Open Sans Extrabold" panose="020B0906030804020204" pitchFamily="34" charset="0"/>
                <a:cs typeface="Open Sans Extrabold" panose="020B0906030804020204" pitchFamily="34" charset="0"/>
              </a:rPr>
              <a:t>LAW OF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by walking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 </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with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(5:13-6:10)</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3" name="Picture 2">
            <a:extLst>
              <a:ext uri="{FF2B5EF4-FFF2-40B4-BE49-F238E27FC236}">
                <a16:creationId xmlns:a16="http://schemas.microsoft.com/office/drawing/2014/main" id="{D6FF5047-032F-954B-8132-3E9699727DCB}"/>
              </a:ext>
            </a:extLst>
          </p:cNvPr>
          <p:cNvPicPr>
            <a:picLocks noChangeAspect="1"/>
          </p:cNvPicPr>
          <p:nvPr/>
        </p:nvPicPr>
        <p:blipFill>
          <a:blip r:embed="rId2"/>
          <a:stretch>
            <a:fillRect/>
          </a:stretch>
        </p:blipFill>
        <p:spPr>
          <a:xfrm>
            <a:off x="1059366" y="1685370"/>
            <a:ext cx="9857677" cy="5172630"/>
          </a:xfrm>
          <a:prstGeom prst="rect">
            <a:avLst/>
          </a:prstGeom>
        </p:spPr>
      </p:pic>
    </p:spTree>
    <p:extLst>
      <p:ext uri="{BB962C8B-B14F-4D97-AF65-F5344CB8AC3E}">
        <p14:creationId xmlns:p14="http://schemas.microsoft.com/office/powerpoint/2010/main" val="564524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10. </a:t>
            </a:r>
            <a:r>
              <a:rPr lang="en-CA" sz="7200" dirty="0">
                <a:solidFill>
                  <a:schemeClr val="accent4"/>
                </a:solidFill>
                <a:ea typeface="Open Sans Extrabold" panose="020B0906030804020204" pitchFamily="34" charset="0"/>
                <a:cs typeface="Open Sans Extrabold" panose="020B0906030804020204" pitchFamily="34" charset="0"/>
              </a:rPr>
              <a:t>LAW OF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by walking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 </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with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(5:13-6:10)</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2" name="Picture 1">
            <a:extLst>
              <a:ext uri="{FF2B5EF4-FFF2-40B4-BE49-F238E27FC236}">
                <a16:creationId xmlns:a16="http://schemas.microsoft.com/office/drawing/2014/main" id="{88F21B7E-0953-6746-A93B-87B04C2B7D12}"/>
              </a:ext>
            </a:extLst>
          </p:cNvPr>
          <p:cNvPicPr>
            <a:picLocks noChangeAspect="1"/>
          </p:cNvPicPr>
          <p:nvPr/>
        </p:nvPicPr>
        <p:blipFill>
          <a:blip r:embed="rId2"/>
          <a:stretch>
            <a:fillRect/>
          </a:stretch>
        </p:blipFill>
        <p:spPr>
          <a:xfrm>
            <a:off x="1956729" y="1833577"/>
            <a:ext cx="7343388" cy="5024423"/>
          </a:xfrm>
          <a:prstGeom prst="rect">
            <a:avLst/>
          </a:prstGeom>
        </p:spPr>
      </p:pic>
    </p:spTree>
    <p:extLst>
      <p:ext uri="{BB962C8B-B14F-4D97-AF65-F5344CB8AC3E}">
        <p14:creationId xmlns:p14="http://schemas.microsoft.com/office/powerpoint/2010/main" val="306608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10. </a:t>
            </a:r>
            <a:r>
              <a:rPr lang="en-CA" sz="7200" dirty="0">
                <a:solidFill>
                  <a:schemeClr val="accent4"/>
                </a:solidFill>
                <a:ea typeface="Open Sans Extrabold" panose="020B0906030804020204" pitchFamily="34" charset="0"/>
                <a:cs typeface="Open Sans Extrabold" panose="020B0906030804020204" pitchFamily="34" charset="0"/>
              </a:rPr>
              <a:t>LAW OF CHRIST</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Fulfilled by walking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 </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with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Spirit</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(5:13-6:10)</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60B8F387-91AF-714D-A4B6-113E4D0115AD}"/>
              </a:ext>
            </a:extLst>
          </p:cNvPr>
          <p:cNvSpPr txBox="1">
            <a:spLocks/>
          </p:cNvSpPr>
          <p:nvPr/>
        </p:nvSpPr>
        <p:spPr>
          <a:xfrm>
            <a:off x="6188927" y="1757354"/>
            <a:ext cx="5648309" cy="4872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000" b="1" dirty="0"/>
              <a:t>6 </a:t>
            </a:r>
            <a:r>
              <a:rPr lang="en-CA" sz="3000" dirty="0"/>
              <a:t>Brothers, if anyone is caught in any transgression, you who are spiritual should restore him in a spirit of gentleness. Keep watch on yourself, lest you too be tempted... </a:t>
            </a:r>
            <a:r>
              <a:rPr lang="en-CA" sz="3000" b="1" baseline="30000" dirty="0"/>
              <a:t>2 </a:t>
            </a:r>
            <a:r>
              <a:rPr lang="en-CA" sz="3000" dirty="0"/>
              <a:t>Bear </a:t>
            </a:r>
            <a:r>
              <a:rPr lang="en-CA" sz="3000" u="sng" dirty="0"/>
              <a:t>one another’s </a:t>
            </a:r>
            <a:r>
              <a:rPr lang="en-CA" sz="3000" dirty="0"/>
              <a:t>burdens, </a:t>
            </a:r>
            <a:r>
              <a:rPr lang="en-CA" sz="3000" dirty="0">
                <a:solidFill>
                  <a:srgbClr val="FFC000"/>
                </a:solidFill>
              </a:rPr>
              <a:t>and so fulfill the law of Christ</a:t>
            </a:r>
            <a:r>
              <a:rPr lang="en-CA" sz="3000" dirty="0"/>
              <a:t>… </a:t>
            </a:r>
            <a:r>
              <a:rPr lang="en-CA" sz="3000" b="1" baseline="30000" dirty="0"/>
              <a:t>10 </a:t>
            </a:r>
            <a:r>
              <a:rPr lang="en-CA" sz="3000" dirty="0"/>
              <a:t>So then, as we have opportunity, let us do good to everyone, and especially to those who are of the household of faith. </a:t>
            </a:r>
          </a:p>
        </p:txBody>
      </p:sp>
      <p:pic>
        <p:nvPicPr>
          <p:cNvPr id="2" name="Picture 1">
            <a:extLst>
              <a:ext uri="{FF2B5EF4-FFF2-40B4-BE49-F238E27FC236}">
                <a16:creationId xmlns:a16="http://schemas.microsoft.com/office/drawing/2014/main" id="{F634E5AD-AC32-B143-9C4C-CC2B17978FBB}"/>
              </a:ext>
            </a:extLst>
          </p:cNvPr>
          <p:cNvPicPr>
            <a:picLocks noChangeAspect="1"/>
          </p:cNvPicPr>
          <p:nvPr/>
        </p:nvPicPr>
        <p:blipFill>
          <a:blip r:embed="rId2"/>
          <a:stretch>
            <a:fillRect/>
          </a:stretch>
        </p:blipFill>
        <p:spPr>
          <a:xfrm>
            <a:off x="629889" y="1757354"/>
            <a:ext cx="5010605" cy="4986341"/>
          </a:xfrm>
          <a:prstGeom prst="rect">
            <a:avLst/>
          </a:prstGeom>
        </p:spPr>
      </p:pic>
    </p:spTree>
    <p:extLst>
      <p:ext uri="{BB962C8B-B14F-4D97-AF65-F5344CB8AC3E}">
        <p14:creationId xmlns:p14="http://schemas.microsoft.com/office/powerpoint/2010/main" val="256602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SEQUEL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“Not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in step </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with the truth of the </a:t>
            </a:r>
            <a:r>
              <a:rPr lang="en-CA" b="1" u="sng" dirty="0">
                <a:solidFill>
                  <a:schemeClr val="bg1"/>
                </a:solidFill>
                <a:latin typeface="Gibson Light" panose="02000000000000000000" pitchFamily="50" charset="0"/>
                <a:ea typeface="Open Sans" panose="020B0606030504020204" pitchFamily="34" charset="0"/>
                <a:cs typeface="Open Sans" panose="020B0606030504020204" pitchFamily="34" charset="0"/>
              </a:rPr>
              <a:t>gospel</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(Gal 2:7-14)</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JUSTIFICATION</a:t>
            </a:r>
            <a:r>
              <a:rPr lang="en-CA" b="1" dirty="0">
                <a:latin typeface="Gibson Light" panose="02000000000000000000" pitchFamily="50" charset="0"/>
                <a:ea typeface="Open Sans" panose="020B0606030504020204" pitchFamily="34" charset="0"/>
                <a:cs typeface="Open Sans" panose="020B0606030504020204" pitchFamily="34" charset="0"/>
              </a:rPr>
              <a:t>: By </a:t>
            </a:r>
            <a:r>
              <a:rPr lang="en-CA" b="1" u="sng" dirty="0">
                <a:latin typeface="Gibson Light" panose="02000000000000000000" pitchFamily="50" charset="0"/>
                <a:ea typeface="Open Sans" panose="020B0606030504020204" pitchFamily="34" charset="0"/>
                <a:cs typeface="Open Sans" panose="020B0606030504020204" pitchFamily="34" charset="0"/>
              </a:rPr>
              <a:t>grace</a:t>
            </a:r>
            <a:r>
              <a:rPr lang="en-CA" b="1" dirty="0">
                <a:latin typeface="Gibson Light" panose="02000000000000000000" pitchFamily="50" charset="0"/>
                <a:ea typeface="Open Sans" panose="020B0606030504020204" pitchFamily="34" charset="0"/>
                <a:cs typeface="Open Sans" panose="020B0606030504020204" pitchFamily="34" charset="0"/>
              </a:rPr>
              <a:t> &amp; through </a:t>
            </a:r>
            <a:r>
              <a:rPr lang="en-CA" b="1" u="sng" dirty="0">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not </a:t>
            </a:r>
            <a:r>
              <a:rPr lang="en-CA" b="1" u="sng" dirty="0">
                <a:latin typeface="Gibson Light" panose="02000000000000000000" pitchFamily="50" charset="0"/>
                <a:ea typeface="Open Sans" panose="020B0606030504020204" pitchFamily="34" charset="0"/>
                <a:cs typeface="Open Sans" panose="020B0606030504020204" pitchFamily="34" charset="0"/>
              </a:rPr>
              <a:t>works</a:t>
            </a:r>
            <a:r>
              <a:rPr lang="en-CA" b="1" dirty="0">
                <a:latin typeface="Gibson Light" panose="02000000000000000000" pitchFamily="50" charset="0"/>
                <a:ea typeface="Open Sans" panose="020B0606030504020204" pitchFamily="34" charset="0"/>
                <a:cs typeface="Open Sans" panose="020B0606030504020204" pitchFamily="34" charset="0"/>
              </a:rPr>
              <a:t> (Gal 2:15-21)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BY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FAITH</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-receivers and </a:t>
            </a:r>
            <a:r>
              <a:rPr lang="en-CA" b="1" u="sng" dirty="0">
                <a:latin typeface="Gibson Light" panose="02000000000000000000" pitchFamily="50" charset="0"/>
                <a:ea typeface="Open Sans" panose="020B0606030504020204" pitchFamily="34" charset="0"/>
                <a:cs typeface="Open Sans" panose="020B0606030504020204" pitchFamily="34" charset="0"/>
              </a:rPr>
              <a:t>sons</a:t>
            </a:r>
            <a:r>
              <a:rPr lang="en-CA" b="1" dirty="0">
                <a:latin typeface="Gibson Light" panose="02000000000000000000" pitchFamily="50" charset="0"/>
                <a:ea typeface="Open Sans" panose="020B0606030504020204" pitchFamily="34" charset="0"/>
                <a:cs typeface="Open Sans" panose="020B0606030504020204" pitchFamily="34" charset="0"/>
              </a:rPr>
              <a:t> of Abraham (Gal 3:1-9)</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the law by his </a:t>
            </a:r>
            <a:r>
              <a:rPr lang="en-CA" b="1" u="sng" dirty="0">
                <a:latin typeface="Gibson Light" panose="02000000000000000000" pitchFamily="50" charset="0"/>
                <a:ea typeface="Open Sans" panose="020B0606030504020204" pitchFamily="34" charset="0"/>
                <a:cs typeface="Open Sans" panose="020B0606030504020204" pitchFamily="34" charset="0"/>
              </a:rPr>
              <a:t>active</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passive</a:t>
            </a:r>
            <a:r>
              <a:rPr lang="en-CA" b="1" dirty="0">
                <a:latin typeface="Gibson Light" panose="02000000000000000000" pitchFamily="50" charset="0"/>
                <a:ea typeface="Open Sans" panose="020B0606030504020204" pitchFamily="34" charset="0"/>
                <a:cs typeface="Open Sans" panose="020B0606030504020204" pitchFamily="34" charset="0"/>
              </a:rPr>
              <a:t> obedience (Gal 3:10-14)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THE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Prison</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Guardian</a:t>
            </a:r>
            <a:r>
              <a:rPr lang="en-CA" b="1" dirty="0">
                <a:latin typeface="Gibson Light" panose="02000000000000000000" pitchFamily="50" charset="0"/>
                <a:ea typeface="Open Sans" panose="020B0606030504020204" pitchFamily="34" charset="0"/>
                <a:cs typeface="Open Sans" panose="020B0606030504020204" pitchFamily="34" charset="0"/>
              </a:rPr>
              <a:t> (Gal 3:15-24)</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SONS OF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GOD</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Adopted</a:t>
            </a:r>
            <a:r>
              <a:rPr lang="en-CA" b="1" dirty="0">
                <a:latin typeface="Gibson Light" panose="02000000000000000000" pitchFamily="50" charset="0"/>
                <a:ea typeface="Open Sans" panose="020B0606030504020204" pitchFamily="34" charset="0"/>
                <a:cs typeface="Open Sans" panose="020B0606030504020204" pitchFamily="34" charset="0"/>
              </a:rPr>
              <a:t> and </a:t>
            </a:r>
            <a:r>
              <a:rPr lang="en-CA" b="1" u="sng" dirty="0">
                <a:latin typeface="Gibson Light" panose="02000000000000000000" pitchFamily="50" charset="0"/>
                <a:ea typeface="Open Sans" panose="020B0606030504020204" pitchFamily="34" charset="0"/>
                <a:cs typeface="Open Sans" panose="020B0606030504020204" pitchFamily="34" charset="0"/>
              </a:rPr>
              <a:t>Indwelt</a:t>
            </a:r>
            <a:r>
              <a:rPr lang="en-CA" b="1" dirty="0">
                <a:latin typeface="Gibson Light" panose="02000000000000000000" pitchFamily="50" charset="0"/>
                <a:ea typeface="Open Sans" panose="020B0606030504020204" pitchFamily="34" charset="0"/>
                <a:cs typeface="Open Sans" panose="020B0606030504020204" pitchFamily="34" charset="0"/>
              </a:rPr>
              <a:t> by his Spirit (Gal 3:25 – 4:7)</a:t>
            </a:r>
          </a:p>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FREEDOM</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New</a:t>
            </a:r>
            <a:r>
              <a:rPr lang="en-CA" b="1" dirty="0">
                <a:latin typeface="Gibson Light" panose="02000000000000000000" pitchFamily="50" charset="0"/>
                <a:ea typeface="Open Sans" panose="020B0606030504020204" pitchFamily="34" charset="0"/>
                <a:cs typeface="Open Sans" panose="020B0606030504020204" pitchFamily="34" charset="0"/>
              </a:rPr>
              <a:t> Covenant reality (Gal 4:8-31)</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 AS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YOKE</a:t>
            </a:r>
            <a:r>
              <a:rPr lang="en-CA" b="1" dirty="0">
                <a:latin typeface="Gibson Light" panose="02000000000000000000" pitchFamily="50" charset="0"/>
                <a:ea typeface="Open Sans" panose="020B0606030504020204" pitchFamily="34" charset="0"/>
                <a:cs typeface="Open Sans" panose="020B0606030504020204" pitchFamily="34" charset="0"/>
              </a:rPr>
              <a:t>: </a:t>
            </a:r>
            <a:r>
              <a:rPr lang="en-CA" b="1" u="sng" dirty="0">
                <a:latin typeface="Gibson Light" panose="02000000000000000000" pitchFamily="50" charset="0"/>
                <a:ea typeface="Open Sans" panose="020B0606030504020204" pitchFamily="34" charset="0"/>
                <a:cs typeface="Open Sans" panose="020B0606030504020204" pitchFamily="34" charset="0"/>
              </a:rPr>
              <a:t>Severed</a:t>
            </a:r>
            <a:r>
              <a:rPr lang="en-CA" b="1" dirty="0">
                <a:latin typeface="Gibson Light" panose="02000000000000000000" pitchFamily="50" charset="0"/>
                <a:ea typeface="Open Sans" panose="020B0606030504020204" pitchFamily="34" charset="0"/>
                <a:cs typeface="Open Sans" panose="020B0606030504020204" pitchFamily="34" charset="0"/>
              </a:rPr>
              <a:t> from Christ (Gal 5:1-12)</a:t>
            </a:r>
          </a:p>
          <a:p>
            <a:pPr marL="514350" indent="-514350" algn="l">
              <a:buFont typeface="+mj-lt"/>
              <a:buAutoNum type="arabicPeriod"/>
            </a:pPr>
            <a:r>
              <a:rPr lang="en-CA" b="1" dirty="0">
                <a:solidFill>
                  <a:srgbClr val="FFC000"/>
                </a:solidFill>
                <a:latin typeface="Gibson Light" panose="02000000000000000000" pitchFamily="50" charset="0"/>
                <a:ea typeface="Open Sans" panose="020B0606030504020204" pitchFamily="34" charset="0"/>
                <a:cs typeface="Open Sans" panose="020B0606030504020204" pitchFamily="34" charset="0"/>
              </a:rPr>
              <a:t>LAW OF </a:t>
            </a: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CHRIST</a:t>
            </a:r>
            <a:r>
              <a:rPr lang="en-CA" b="1" dirty="0">
                <a:latin typeface="Gibson Light" panose="02000000000000000000" pitchFamily="50" charset="0"/>
                <a:ea typeface="Open Sans" panose="020B0606030504020204" pitchFamily="34" charset="0"/>
                <a:cs typeface="Open Sans" panose="020B0606030504020204" pitchFamily="34" charset="0"/>
              </a:rPr>
              <a:t>: Fulfilled by walking </a:t>
            </a:r>
            <a:r>
              <a:rPr lang="en-CA" b="1" u="sng" dirty="0">
                <a:latin typeface="Gibson Light" panose="02000000000000000000" pitchFamily="50" charset="0"/>
                <a:ea typeface="Open Sans" panose="020B0606030504020204" pitchFamily="34" charset="0"/>
                <a:cs typeface="Open Sans" panose="020B0606030504020204" pitchFamily="34" charset="0"/>
              </a:rPr>
              <a:t>in step </a:t>
            </a:r>
            <a:r>
              <a:rPr lang="en-CA" b="1" dirty="0">
                <a:latin typeface="Gibson Light" panose="02000000000000000000" pitchFamily="50" charset="0"/>
                <a:ea typeface="Open Sans" panose="020B0606030504020204" pitchFamily="34" charset="0"/>
                <a:cs typeface="Open Sans" panose="020B0606030504020204" pitchFamily="34" charset="0"/>
              </a:rPr>
              <a:t>with the </a:t>
            </a:r>
            <a:r>
              <a:rPr lang="en-CA" b="1" u="sng" dirty="0">
                <a:latin typeface="Gibson Light" panose="02000000000000000000" pitchFamily="50" charset="0"/>
                <a:ea typeface="Open Sans" panose="020B0606030504020204" pitchFamily="34" charset="0"/>
                <a:cs typeface="Open Sans" panose="020B0606030504020204" pitchFamily="34" charset="0"/>
              </a:rPr>
              <a:t>Spirit</a:t>
            </a:r>
            <a:r>
              <a:rPr lang="en-CA" b="1" dirty="0">
                <a:latin typeface="Gibson Light" panose="02000000000000000000" pitchFamily="50" charset="0"/>
                <a:ea typeface="Open Sans" panose="020B0606030504020204" pitchFamily="34" charset="0"/>
                <a:cs typeface="Open Sans" panose="020B0606030504020204" pitchFamily="34" charset="0"/>
              </a:rPr>
              <a:t> (Gal 5:13-6:10)</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7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title"/>
          </p:nvPr>
        </p:nvSpPr>
        <p:spPr>
          <a:xfrm>
            <a:off x="294556" y="365126"/>
            <a:ext cx="11059244" cy="726828"/>
          </a:xfrm>
          <a:effectLst>
            <a:outerShdw blurRad="50800" dist="38100" dir="2700000" algn="tl" rotWithShape="0">
              <a:prstClr val="black">
                <a:alpha val="40000"/>
              </a:prstClr>
            </a:outerShdw>
          </a:effectLst>
        </p:spPr>
        <p:txBody>
          <a:bodyPr>
            <a:noAutofit/>
          </a:bodyPr>
          <a:lstStyle/>
          <a:p>
            <a:pPr algn="l"/>
            <a:r>
              <a:rPr lang="en-CA" sz="54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GROUP PRAYER</a:t>
            </a:r>
          </a:p>
        </p:txBody>
      </p:sp>
      <p:sp>
        <p:nvSpPr>
          <p:cNvPr id="4" name="Content Placeholder 2">
            <a:extLst>
              <a:ext uri="{FF2B5EF4-FFF2-40B4-BE49-F238E27FC236}">
                <a16:creationId xmlns:a16="http://schemas.microsoft.com/office/drawing/2014/main" id="{D5588D17-3278-A341-99BA-C94B00EB88D5}"/>
              </a:ext>
            </a:extLst>
          </p:cNvPr>
          <p:cNvSpPr txBox="1">
            <a:spLocks/>
          </p:cNvSpPr>
          <p:nvPr/>
        </p:nvSpPr>
        <p:spPr>
          <a:xfrm>
            <a:off x="294556" y="1136504"/>
            <a:ext cx="6094615" cy="5400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solidFill>
                  <a:srgbClr val="FFC000"/>
                </a:solidFill>
              </a:rPr>
              <a:t>For freedom Christ has set us free</a:t>
            </a:r>
            <a:r>
              <a:rPr lang="en-CA" sz="3200" dirty="0"/>
              <a:t>; stand firm therefore, and do not submit again to a yoke of slavery. </a:t>
            </a:r>
          </a:p>
          <a:p>
            <a:pPr marL="0" indent="0" algn="r">
              <a:lnSpc>
                <a:spcPct val="110000"/>
              </a:lnSpc>
              <a:buNone/>
            </a:pPr>
            <a:r>
              <a:rPr lang="en-CA" sz="3600" dirty="0"/>
              <a:t>Gal 5:1</a:t>
            </a:r>
          </a:p>
        </p:txBody>
      </p:sp>
      <p:sp>
        <p:nvSpPr>
          <p:cNvPr id="5" name="Content Placeholder 2">
            <a:extLst>
              <a:ext uri="{FF2B5EF4-FFF2-40B4-BE49-F238E27FC236}">
                <a16:creationId xmlns:a16="http://schemas.microsoft.com/office/drawing/2014/main" id="{61A19CCE-B49C-5B42-B40B-8A958CA3095C}"/>
              </a:ext>
            </a:extLst>
          </p:cNvPr>
          <p:cNvSpPr txBox="1">
            <a:spLocks/>
          </p:cNvSpPr>
          <p:nvPr/>
        </p:nvSpPr>
        <p:spPr>
          <a:xfrm>
            <a:off x="7015942" y="1136504"/>
            <a:ext cx="4881502" cy="5400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solidFill>
                  <a:srgbClr val="FFC000"/>
                </a:solidFill>
              </a:rPr>
              <a:t>Jesus, I praise you for setting me free from ________ </a:t>
            </a:r>
            <a:r>
              <a:rPr lang="en-CA" sz="2000" i="1" dirty="0">
                <a:solidFill>
                  <a:srgbClr val="FFC000"/>
                </a:solidFill>
                <a:latin typeface="Gibson Light" panose="02000000000000000000" pitchFamily="2" charset="77"/>
              </a:rPr>
              <a:t>[“my past sinful life”, “my past legalistic life”…] </a:t>
            </a:r>
          </a:p>
          <a:p>
            <a:pPr marL="0" indent="0">
              <a:buNone/>
            </a:pPr>
            <a:endParaRPr lang="en-CA" sz="3200"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p:txBody>
      </p:sp>
    </p:spTree>
    <p:extLst>
      <p:ext uri="{BB962C8B-B14F-4D97-AF65-F5344CB8AC3E}">
        <p14:creationId xmlns:p14="http://schemas.microsoft.com/office/powerpoint/2010/main" val="280306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title"/>
          </p:nvPr>
        </p:nvSpPr>
        <p:spPr>
          <a:xfrm>
            <a:off x="294556" y="365126"/>
            <a:ext cx="11059244" cy="726828"/>
          </a:xfrm>
          <a:effectLst>
            <a:outerShdw blurRad="50800" dist="38100" dir="2700000" algn="tl" rotWithShape="0">
              <a:prstClr val="black">
                <a:alpha val="40000"/>
              </a:prstClr>
            </a:outerShdw>
          </a:effectLst>
        </p:spPr>
        <p:txBody>
          <a:bodyPr>
            <a:noAutofit/>
          </a:bodyPr>
          <a:lstStyle/>
          <a:p>
            <a:pPr algn="l"/>
            <a:r>
              <a:rPr lang="en-CA" sz="54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GROUP PRAYER</a:t>
            </a:r>
          </a:p>
        </p:txBody>
      </p:sp>
      <p:sp>
        <p:nvSpPr>
          <p:cNvPr id="4" name="Content Placeholder 2">
            <a:extLst>
              <a:ext uri="{FF2B5EF4-FFF2-40B4-BE49-F238E27FC236}">
                <a16:creationId xmlns:a16="http://schemas.microsoft.com/office/drawing/2014/main" id="{D5588D17-3278-A341-99BA-C94B00EB88D5}"/>
              </a:ext>
            </a:extLst>
          </p:cNvPr>
          <p:cNvSpPr txBox="1">
            <a:spLocks/>
          </p:cNvSpPr>
          <p:nvPr/>
        </p:nvSpPr>
        <p:spPr>
          <a:xfrm>
            <a:off x="294556" y="1136504"/>
            <a:ext cx="6094615" cy="5400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t>For freedom Christ has set us free; </a:t>
            </a:r>
            <a:r>
              <a:rPr lang="en-CA" sz="3200" dirty="0">
                <a:solidFill>
                  <a:srgbClr val="FFC000"/>
                </a:solidFill>
              </a:rPr>
              <a:t>stand firm </a:t>
            </a:r>
            <a:r>
              <a:rPr lang="en-CA" sz="3200" dirty="0"/>
              <a:t>therefore, and do not submit again to a yoke of slavery. </a:t>
            </a:r>
          </a:p>
          <a:p>
            <a:pPr marL="0" indent="0" algn="r">
              <a:lnSpc>
                <a:spcPct val="110000"/>
              </a:lnSpc>
              <a:buNone/>
            </a:pPr>
            <a:r>
              <a:rPr lang="en-CA" sz="3600" dirty="0"/>
              <a:t>Gal 5:1</a:t>
            </a:r>
          </a:p>
        </p:txBody>
      </p:sp>
      <p:sp>
        <p:nvSpPr>
          <p:cNvPr id="5" name="Content Placeholder 2">
            <a:extLst>
              <a:ext uri="{FF2B5EF4-FFF2-40B4-BE49-F238E27FC236}">
                <a16:creationId xmlns:a16="http://schemas.microsoft.com/office/drawing/2014/main" id="{61A19CCE-B49C-5B42-B40B-8A958CA3095C}"/>
              </a:ext>
            </a:extLst>
          </p:cNvPr>
          <p:cNvSpPr txBox="1">
            <a:spLocks/>
          </p:cNvSpPr>
          <p:nvPr/>
        </p:nvSpPr>
        <p:spPr>
          <a:xfrm>
            <a:off x="7015942" y="1136504"/>
            <a:ext cx="4881502" cy="5400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solidFill>
                  <a:srgbClr val="FFC000"/>
                </a:solidFill>
              </a:rPr>
              <a:t>Father, strengthen me to stand firm against the boasting in my works of ________ </a:t>
            </a:r>
            <a:r>
              <a:rPr lang="en-CA" sz="2000" i="1" dirty="0">
                <a:solidFill>
                  <a:srgbClr val="FFC000"/>
                </a:solidFill>
                <a:latin typeface="Gibson Light" panose="02000000000000000000" pitchFamily="2" charset="77"/>
              </a:rPr>
              <a:t>[“religious </a:t>
            </a:r>
            <a:r>
              <a:rPr lang="en-CA" sz="2000" i="1" dirty="0" err="1">
                <a:solidFill>
                  <a:srgbClr val="FFC000"/>
                </a:solidFill>
                <a:latin typeface="Gibson Light" panose="02000000000000000000" pitchFamily="2" charset="77"/>
              </a:rPr>
              <a:t>rituals”,“church</a:t>
            </a:r>
            <a:r>
              <a:rPr lang="en-CA" sz="2000" i="1" dirty="0">
                <a:solidFill>
                  <a:srgbClr val="FFC000"/>
                </a:solidFill>
                <a:latin typeface="Gibson Light" panose="02000000000000000000" pitchFamily="2" charset="77"/>
              </a:rPr>
              <a:t> attendance ”] </a:t>
            </a:r>
          </a:p>
          <a:p>
            <a:pPr marL="0" indent="0">
              <a:buNone/>
            </a:pPr>
            <a:endParaRPr lang="en-CA" sz="3200"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a:p>
            <a:pPr marL="0" indent="0">
              <a:buNone/>
            </a:pPr>
            <a:endParaRPr lang="en-CA" dirty="0">
              <a:solidFill>
                <a:srgbClr val="FFC000"/>
              </a:solidFill>
            </a:endParaRPr>
          </a:p>
        </p:txBody>
      </p:sp>
    </p:spTree>
    <p:extLst>
      <p:ext uri="{BB962C8B-B14F-4D97-AF65-F5344CB8AC3E}">
        <p14:creationId xmlns:p14="http://schemas.microsoft.com/office/powerpoint/2010/main" val="29405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coming!</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YOU ARE LOVED</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921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 CIRCUMCISION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The Early Conflict (Acts 15:1-21)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6" name="Content Placeholder 5">
            <a:extLst>
              <a:ext uri="{FF2B5EF4-FFF2-40B4-BE49-F238E27FC236}">
                <a16:creationId xmlns:a16="http://schemas.microsoft.com/office/drawing/2014/main" id="{BB6FE682-301B-2341-97B7-0569CB78B384}"/>
              </a:ext>
            </a:extLst>
          </p:cNvPr>
          <p:cNvPicPr>
            <a:picLocks noGrp="1" noChangeAspect="1"/>
          </p:cNvPicPr>
          <p:nvPr>
            <p:ph idx="1"/>
          </p:nvPr>
        </p:nvPicPr>
        <p:blipFill>
          <a:blip r:embed="rId2"/>
          <a:stretch>
            <a:fillRect/>
          </a:stretch>
        </p:blipFill>
        <p:spPr>
          <a:xfrm>
            <a:off x="838200" y="2081140"/>
            <a:ext cx="10515600" cy="3629171"/>
          </a:xfrm>
          <a:prstGeom prst="rect">
            <a:avLst/>
          </a:prstGeom>
        </p:spPr>
      </p:pic>
      <p:sp>
        <p:nvSpPr>
          <p:cNvPr id="9" name="TextBox 8">
            <a:extLst>
              <a:ext uri="{FF2B5EF4-FFF2-40B4-BE49-F238E27FC236}">
                <a16:creationId xmlns:a16="http://schemas.microsoft.com/office/drawing/2014/main" id="{B203D769-5680-5143-AA26-C988BFCA2752}"/>
              </a:ext>
            </a:extLst>
          </p:cNvPr>
          <p:cNvSpPr txBox="1"/>
          <p:nvPr/>
        </p:nvSpPr>
        <p:spPr>
          <a:xfrm>
            <a:off x="4429125" y="6446520"/>
            <a:ext cx="7939659" cy="584775"/>
          </a:xfrm>
          <a:prstGeom prst="rect">
            <a:avLst/>
          </a:prstGeom>
          <a:noFill/>
        </p:spPr>
        <p:txBody>
          <a:bodyPr wrap="square" rtlCol="0">
            <a:spAutoFit/>
          </a:bodyPr>
          <a:lstStyle/>
          <a:p>
            <a:r>
              <a:rPr lang="en-CA" dirty="0">
                <a:solidFill>
                  <a:schemeClr val="bg1"/>
                </a:solidFill>
                <a:latin typeface="Gibson" panose="02000000000000000000" pitchFamily="2" charset="77"/>
              </a:rPr>
              <a:t>*Every “comic” graphic was taken from READ SCRIPTURE by The Bible Project</a:t>
            </a:r>
          </a:p>
          <a:p>
            <a:endParaRPr lang="en-CA" sz="1400" dirty="0">
              <a:solidFill>
                <a:schemeClr val="bg1"/>
              </a:solidFill>
              <a:latin typeface="Gibson" panose="02000000000000000000" pitchFamily="2" charset="77"/>
            </a:endParaRPr>
          </a:p>
        </p:txBody>
      </p:sp>
    </p:spTree>
    <p:extLst>
      <p:ext uri="{BB962C8B-B14F-4D97-AF65-F5344CB8AC3E}">
        <p14:creationId xmlns:p14="http://schemas.microsoft.com/office/powerpoint/2010/main" val="3992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 CIRCUMCISION</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The Early Conflict (Acts 15:1-21)</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
        <p:nvSpPr>
          <p:cNvPr id="8" name="Content Placeholder 7">
            <a:extLst>
              <a:ext uri="{FF2B5EF4-FFF2-40B4-BE49-F238E27FC236}">
                <a16:creationId xmlns:a16="http://schemas.microsoft.com/office/drawing/2014/main" id="{1846CD5B-7D2F-0744-8D4A-54CAE297C30E}"/>
              </a:ext>
            </a:extLst>
          </p:cNvPr>
          <p:cNvSpPr>
            <a:spLocks noGrp="1"/>
          </p:cNvSpPr>
          <p:nvPr>
            <p:ph idx="1"/>
          </p:nvPr>
        </p:nvSpPr>
        <p:spPr>
          <a:xfrm>
            <a:off x="838200" y="2039112"/>
            <a:ext cx="10515600" cy="4407408"/>
          </a:xfrm>
        </p:spPr>
        <p:txBody>
          <a:bodyPr>
            <a:normAutofit lnSpcReduction="10000"/>
          </a:bodyPr>
          <a:lstStyle/>
          <a:p>
            <a:pPr marL="0" indent="0">
              <a:buNone/>
            </a:pPr>
            <a:r>
              <a:rPr lang="en-CA" sz="3500" b="1" dirty="0">
                <a:solidFill>
                  <a:schemeClr val="accent4"/>
                </a:solidFill>
                <a:latin typeface="Gibson Light" panose="02000000000000000000" pitchFamily="50" charset="0"/>
              </a:rPr>
              <a:t>DISCUSS IN GROUPS:</a:t>
            </a:r>
          </a:p>
          <a:p>
            <a:pPr marL="514350" indent="-514350" fontAlgn="base">
              <a:buFont typeface="+mj-lt"/>
              <a:buAutoNum type="arabicPeriod"/>
            </a:pPr>
            <a:r>
              <a:rPr lang="en-CA" sz="3200" dirty="0">
                <a:solidFill>
                  <a:srgbClr val="FFC000"/>
                </a:solidFill>
                <a:ea typeface="Open Sans" panose="020B0606030504020204" pitchFamily="34" charset="0"/>
                <a:cs typeface="Open Sans" panose="020B0606030504020204" pitchFamily="34" charset="0"/>
              </a:rPr>
              <a:t>Read Acts 15:1-21</a:t>
            </a:r>
            <a:br>
              <a:rPr lang="en-CA" sz="3200" dirty="0">
                <a:ea typeface="Open Sans" panose="020B0606030504020204" pitchFamily="34" charset="0"/>
                <a:cs typeface="Open Sans" panose="020B0606030504020204" pitchFamily="34" charset="0"/>
              </a:rPr>
            </a:br>
            <a:r>
              <a:rPr lang="en-CA" sz="3200" dirty="0">
                <a:ea typeface="Open Sans" panose="020B0606030504020204" pitchFamily="34" charset="0"/>
                <a:cs typeface="Open Sans" panose="020B0606030504020204" pitchFamily="34" charset="0"/>
              </a:rPr>
              <a:t>Given the role of circumcision in the history and life of Israel, why do you think there was such a heated debate over circumcision in Acts 15?</a:t>
            </a:r>
          </a:p>
          <a:p>
            <a:pPr marL="514350" indent="-514350" fontAlgn="base">
              <a:buFont typeface="+mj-lt"/>
              <a:buAutoNum type="arabicPeriod"/>
            </a:pPr>
            <a:r>
              <a:rPr lang="en-CA" sz="3200" dirty="0">
                <a:ea typeface="Open Sans" panose="020B0606030504020204" pitchFamily="34" charset="0"/>
                <a:cs typeface="Open Sans" panose="020B0606030504020204" pitchFamily="34" charset="0"/>
              </a:rPr>
              <a:t>In Acts 15:5, how is circumcision related to the law of Moses?</a:t>
            </a:r>
          </a:p>
          <a:p>
            <a:pPr marL="514350" indent="-514350" fontAlgn="base">
              <a:buFont typeface="+mj-lt"/>
              <a:buAutoNum type="arabicPeriod"/>
            </a:pPr>
            <a:r>
              <a:rPr lang="en-CA" sz="3200" dirty="0">
                <a:ea typeface="Open Sans" panose="020B0606030504020204" pitchFamily="34" charset="0"/>
                <a:cs typeface="Open Sans" panose="020B0606030504020204" pitchFamily="34" charset="0"/>
              </a:rPr>
              <a:t>In Acts 15:7-11, what is the gist of Peter's argument?</a:t>
            </a:r>
            <a:br>
              <a:rPr lang="en-CA" dirty="0"/>
            </a:br>
            <a:endParaRPr lang="en-US" dirty="0"/>
          </a:p>
        </p:txBody>
      </p:sp>
    </p:spTree>
    <p:extLst>
      <p:ext uri="{BB962C8B-B14F-4D97-AF65-F5344CB8AC3E}">
        <p14:creationId xmlns:p14="http://schemas.microsoft.com/office/powerpoint/2010/main" val="257184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EARLY CHURCH</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buFont typeface="+mj-lt"/>
              <a:buAutoNum type="arabicPeriod"/>
            </a:pPr>
            <a:r>
              <a:rPr lang="en-CA" b="1" u="sng" dirty="0">
                <a:solidFill>
                  <a:srgbClr val="FFC000"/>
                </a:solidFill>
                <a:latin typeface="Gibson Light" panose="02000000000000000000" pitchFamily="50" charset="0"/>
                <a:ea typeface="Open Sans" panose="020B0606030504020204" pitchFamily="34" charset="0"/>
                <a:cs typeface="Open Sans" panose="020B0606030504020204" pitchFamily="34" charset="0"/>
              </a:rPr>
              <a:t>CIRCUMCISION</a:t>
            </a: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 The Early Conflict (Acts 15:1-21)</a:t>
            </a:r>
          </a:p>
          <a:p>
            <a:pPr marL="514350" indent="-51435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84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2. THE SEQUEL</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with the truth of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gospel</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”(Gal 2:7-14)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pic>
        <p:nvPicPr>
          <p:cNvPr id="6" name="Picture 5">
            <a:extLst>
              <a:ext uri="{FF2B5EF4-FFF2-40B4-BE49-F238E27FC236}">
                <a16:creationId xmlns:a16="http://schemas.microsoft.com/office/drawing/2014/main" id="{317FA8CD-E995-DF4B-975F-CE52818DDDD6}"/>
              </a:ext>
            </a:extLst>
          </p:cNvPr>
          <p:cNvPicPr>
            <a:picLocks noChangeAspect="1"/>
          </p:cNvPicPr>
          <p:nvPr/>
        </p:nvPicPr>
        <p:blipFill>
          <a:blip r:embed="rId2"/>
          <a:stretch>
            <a:fillRect/>
          </a:stretch>
        </p:blipFill>
        <p:spPr>
          <a:xfrm>
            <a:off x="0" y="1772911"/>
            <a:ext cx="12192000" cy="4401553"/>
          </a:xfrm>
          <a:prstGeom prst="rect">
            <a:avLst/>
          </a:prstGeom>
        </p:spPr>
      </p:pic>
      <p:sp>
        <p:nvSpPr>
          <p:cNvPr id="12" name="Content Placeholder 11">
            <a:extLst>
              <a:ext uri="{FF2B5EF4-FFF2-40B4-BE49-F238E27FC236}">
                <a16:creationId xmlns:a16="http://schemas.microsoft.com/office/drawing/2014/main" id="{7D413B65-DF5F-D041-984D-EAB2785D26B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5557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85963"/>
            <a:ext cx="11460171" cy="4872037"/>
          </a:xfrm>
        </p:spPr>
        <p:txBody>
          <a:bodyPr>
            <a:noAutofit/>
          </a:bodyPr>
          <a:lstStyle/>
          <a:p>
            <a:pPr marL="0" indent="0">
              <a:buNone/>
            </a:pPr>
            <a:r>
              <a:rPr lang="en-CA" sz="3200" b="1" baseline="30000" dirty="0"/>
              <a:t>  7 </a:t>
            </a:r>
            <a:r>
              <a:rPr lang="en-CA" sz="3200" dirty="0"/>
              <a:t>On the contrary, when they saw that </a:t>
            </a:r>
            <a:r>
              <a:rPr lang="en-CA" sz="3200" dirty="0">
                <a:solidFill>
                  <a:srgbClr val="FFC000"/>
                </a:solidFill>
              </a:rPr>
              <a:t>I had been entrusted with the gospel to the uncircumcised, just as Peter had been entrusted with the gospel to the circumcised </a:t>
            </a:r>
            <a:r>
              <a:rPr lang="en-CA" sz="3200" b="1" baseline="30000" dirty="0"/>
              <a:t>8 </a:t>
            </a:r>
            <a:r>
              <a:rPr lang="en-CA" sz="3200" dirty="0"/>
              <a:t>(for he who worked through Peter for his apostolic ministry to the circumcised worked also through me for mine to the Gentiles), </a:t>
            </a:r>
            <a:r>
              <a:rPr lang="en-CA" sz="3200" b="1" baseline="30000" dirty="0"/>
              <a:t>9 </a:t>
            </a:r>
            <a:r>
              <a:rPr lang="en-CA" sz="3200" dirty="0"/>
              <a:t>and when James and Cephas and John, who seemed to be pillars, perceived the grace that was given to me, they gave the right hand of fellowship to Barnabas and me, that </a:t>
            </a:r>
            <a:r>
              <a:rPr lang="en-CA" sz="3200" dirty="0">
                <a:solidFill>
                  <a:srgbClr val="FFC000"/>
                </a:solidFill>
              </a:rPr>
              <a:t>we should go to the Gentiles and they to the circumcised</a:t>
            </a:r>
            <a:r>
              <a:rPr lang="en-CA" sz="3200" dirty="0"/>
              <a:t>. </a:t>
            </a:r>
            <a:r>
              <a:rPr lang="en-CA" sz="3200" b="1" baseline="30000" dirty="0"/>
              <a:t>10 </a:t>
            </a:r>
            <a:r>
              <a:rPr lang="en-CA" sz="3200" dirty="0"/>
              <a:t>Only, they asked us to remember the poor, the very thing I was eager to do. </a:t>
            </a:r>
          </a:p>
        </p:txBody>
      </p:sp>
      <p:sp>
        <p:nvSpPr>
          <p:cNvPr id="8" name="Title 1">
            <a:extLst>
              <a:ext uri="{FF2B5EF4-FFF2-40B4-BE49-F238E27FC236}">
                <a16:creationId xmlns:a16="http://schemas.microsoft.com/office/drawing/2014/main" id="{0F0A98A8-6996-FA45-8639-17A84CB9654B}"/>
              </a:ext>
            </a:extLst>
          </p:cNvPr>
          <p:cNvSpPr>
            <a:spLocks noGrp="1"/>
          </p:cNvSpPr>
          <p:nvPr>
            <p:ph type="title"/>
          </p:nvPr>
        </p:nvSpPr>
        <p:spPr>
          <a:xfrm>
            <a:off x="838200"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2. THE SEQUEL</a:t>
            </a:r>
            <a:br>
              <a:rPr lang="en-CA" sz="72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“Not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in step</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 with the truth of the </a:t>
            </a:r>
            <a:r>
              <a:rPr lang="en-CA" sz="3100" u="sng" spc="0" dirty="0">
                <a:latin typeface="Gibson SemiBold" panose="02000000000000000000" pitchFamily="2" charset="77"/>
                <a:ea typeface="Open Sans Extrabold" panose="020B0906030804020204" pitchFamily="34" charset="0"/>
                <a:cs typeface="Open Sans Extrabold" panose="020B0906030804020204" pitchFamily="34" charset="0"/>
              </a:rPr>
              <a:t>gospel</a:t>
            </a:r>
            <a:r>
              <a:rPr lang="en-CA" sz="3100" spc="0" dirty="0">
                <a:latin typeface="Gibson SemiBold" panose="02000000000000000000" pitchFamily="2" charset="77"/>
                <a:ea typeface="Open Sans Extrabold" panose="020B0906030804020204" pitchFamily="34" charset="0"/>
                <a:cs typeface="Open Sans Extrabold" panose="020B0906030804020204" pitchFamily="34" charset="0"/>
              </a:rPr>
              <a:t>”(Gal 2:7-14)</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322694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1515</Words>
  <Application>Microsoft Macintosh PowerPoint</Application>
  <PresentationFormat>Widescreen</PresentationFormat>
  <Paragraphs>195</Paragraphs>
  <Slides>47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Calibri</vt:lpstr>
      <vt:lpstr>Calibri Light</vt:lpstr>
      <vt:lpstr>Gibson</vt:lpstr>
      <vt:lpstr>Gibson Light</vt:lpstr>
      <vt:lpstr>Gibson SemiBold</vt:lpstr>
      <vt:lpstr>Open Sans</vt:lpstr>
      <vt:lpstr>Open Sans Extrabold</vt:lpstr>
      <vt:lpstr>Office Theme</vt:lpstr>
      <vt:lpstr>2_Office Theme</vt:lpstr>
      <vt:lpstr>1_Office Theme</vt:lpstr>
      <vt:lpstr>SESSION 6 THE EARLY CHURCH</vt:lpstr>
      <vt:lpstr>CLASS SESSIONS</vt:lpstr>
      <vt:lpstr>PowerPoint Presentation</vt:lpstr>
      <vt:lpstr>1. CIRCUMCISION   The Early Conflict (Acts 15:1-21)</vt:lpstr>
      <vt:lpstr>1. CIRCUMCISION   The Early Conflict (Acts 15:1-21)</vt:lpstr>
      <vt:lpstr>1. CIRCUMCISION   The Early Conflict (Acts 15:1-21)</vt:lpstr>
      <vt:lpstr>THE EARLY CHURCH</vt:lpstr>
      <vt:lpstr>2. THE SEQUEL      “Not in step with the truth of the gospel”(Gal 2:7-14)</vt:lpstr>
      <vt:lpstr>2. THE SEQUEL      “Not in step with the truth of the gospel”(Gal 2:7-14)</vt:lpstr>
      <vt:lpstr>2. THE SEQUEL      “Not in step with the truth of the gospel”(Gal 2:7-14)</vt:lpstr>
      <vt:lpstr>THE EARLY CHURCH</vt:lpstr>
      <vt:lpstr>3. JUSTIFICATION      By grace &amp; through faith, not works (Gal 2:15-21)</vt:lpstr>
      <vt:lpstr>3. JUSTIFICATION      By grace &amp; through faith, not works (Gal 2:15-21)</vt:lpstr>
      <vt:lpstr>3. JUSTIFICATION      By grace &amp; through faith, not works (Gal 2:15-21)</vt:lpstr>
      <vt:lpstr>3. JUSTIFICATION      By grace &amp; through faith, not works (Gal 2:15-21)</vt:lpstr>
      <vt:lpstr>THE EARLY CHURCH</vt:lpstr>
      <vt:lpstr>4. BY FAITH      Spirit-receivers and Sons of Abraham (Gal 3:1-9)</vt:lpstr>
      <vt:lpstr>4. BY FAITH      Spirit-receivers and Sons of Abraham (Gal 3:1-9)</vt:lpstr>
      <vt:lpstr>THE EARLY CHURCH</vt:lpstr>
      <vt:lpstr>5. CHRIST      Fulfilled the law by his active and passive obedience (Gal     3:10-14)</vt:lpstr>
      <vt:lpstr>5. CHRIST      Fulfilled the law by his active and passive obedience (Gal     3:10-14)</vt:lpstr>
      <vt:lpstr>5. CHRIST      Fulfilled the law by his active and passive obedience (Gal     3:10-14)</vt:lpstr>
      <vt:lpstr>5. CHRIST      Fulfilled the law by his active and passive obedience (Gal     3:10-14)</vt:lpstr>
      <vt:lpstr>THE EARLY CHURCH</vt:lpstr>
      <vt:lpstr>6. THE LAW Prison and Guardian (Gal 3:15-24)</vt:lpstr>
      <vt:lpstr>6. THE LAW      Prison and Guardian (Gal 3:15-24)</vt:lpstr>
      <vt:lpstr>6. THE LAW Prison and Guardian (Gal 3:15-24)</vt:lpstr>
      <vt:lpstr>6. THE LAW      Prison and Guardian (Gal 3:15-24)</vt:lpstr>
      <vt:lpstr>THE EARLY CHURCH</vt:lpstr>
      <vt:lpstr>7. SONS OF GOD      Adopted and Indwelt by his Spirit (Gal 3:25-4:7)</vt:lpstr>
      <vt:lpstr>7. SONS OF GOD      Adopted and Indwelt by his Spirit (Gal 3:25-4:7)</vt:lpstr>
      <vt:lpstr>7. SONS OF GOD      Adopted and Indwelt by his Spirit (Gal 3:25-4:7)</vt:lpstr>
      <vt:lpstr>THE EARLY CHURCH</vt:lpstr>
      <vt:lpstr>8. FREEDOM      New Covenant Reality (Gal 4:8-31)</vt:lpstr>
      <vt:lpstr>THE EARLY CHURCH</vt:lpstr>
      <vt:lpstr>9. CIRCUMCISION AS YOKE    Severed from Christ (Gal 5:1-12)</vt:lpstr>
      <vt:lpstr>9. CIRCUMCISION AS YOKE    Severed from Christ (Gal 5:1-12)</vt:lpstr>
      <vt:lpstr>THE EARLY CHURCH</vt:lpstr>
      <vt:lpstr>10. LAW OF CHRIST            Fulfilled by walking in step with the Spirit (5:13-6:10)</vt:lpstr>
      <vt:lpstr>10. LAW OF CHRIST            Fulfilled by walking in step with the Spirit (5:13-6:10)</vt:lpstr>
      <vt:lpstr>10. LAW OF CHRIST            Fulfilled by walking in step with the Spirit (5:13-6:10)</vt:lpstr>
      <vt:lpstr>10. LAW OF CHRIST            Fulfilled by walking in step with the Spirit (5:13-6:10)</vt:lpstr>
      <vt:lpstr>10. LAW OF CHRIST            Fulfilled by walking in step with the Spirit (5:13-6:10)</vt:lpstr>
      <vt:lpstr>THE EARLY CHURCH</vt:lpstr>
      <vt:lpstr>GROUP PRAYER</vt:lpstr>
      <vt:lpstr>GROUP PRAYER</vt:lpstr>
      <vt:lpstr>Thanks for coming! YOU ARE LOVED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Chia</dc:creator>
  <cp:lastModifiedBy>Andrew Chia</cp:lastModifiedBy>
  <cp:revision>61</cp:revision>
  <cp:lastPrinted>2019-11-13T23:26:17Z</cp:lastPrinted>
  <dcterms:created xsi:type="dcterms:W3CDTF">2019-10-30T19:09:54Z</dcterms:created>
  <dcterms:modified xsi:type="dcterms:W3CDTF">2019-11-14T02:28:45Z</dcterms:modified>
</cp:coreProperties>
</file>