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9"/>
  </p:notesMasterIdLst>
  <p:sldIdLst>
    <p:sldId id="446" r:id="rId2"/>
    <p:sldId id="266" r:id="rId3"/>
    <p:sldId id="268" r:id="rId4"/>
    <p:sldId id="467" r:id="rId5"/>
    <p:sldId id="498" r:id="rId6"/>
    <p:sldId id="465" r:id="rId7"/>
    <p:sldId id="423" r:id="rId8"/>
    <p:sldId id="468" r:id="rId9"/>
    <p:sldId id="469" r:id="rId10"/>
    <p:sldId id="470" r:id="rId11"/>
    <p:sldId id="472" r:id="rId12"/>
    <p:sldId id="471" r:id="rId13"/>
    <p:sldId id="474" r:id="rId14"/>
    <p:sldId id="473" r:id="rId15"/>
    <p:sldId id="475" r:id="rId16"/>
    <p:sldId id="477" r:id="rId17"/>
    <p:sldId id="478" r:id="rId18"/>
    <p:sldId id="479" r:id="rId19"/>
    <p:sldId id="480" r:id="rId20"/>
    <p:sldId id="481" r:id="rId21"/>
    <p:sldId id="482" r:id="rId22"/>
    <p:sldId id="483" r:id="rId23"/>
    <p:sldId id="484" r:id="rId24"/>
    <p:sldId id="485" r:id="rId25"/>
    <p:sldId id="490" r:id="rId26"/>
    <p:sldId id="486" r:id="rId27"/>
    <p:sldId id="487" r:id="rId28"/>
    <p:sldId id="488" r:id="rId29"/>
    <p:sldId id="489" r:id="rId30"/>
    <p:sldId id="491" r:id="rId31"/>
    <p:sldId id="492" r:id="rId32"/>
    <p:sldId id="493" r:id="rId33"/>
    <p:sldId id="494" r:id="rId34"/>
    <p:sldId id="495" r:id="rId35"/>
    <p:sldId id="496" r:id="rId36"/>
    <p:sldId id="497" r:id="rId37"/>
    <p:sldId id="45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46" autoAdjust="0"/>
    <p:restoredTop sz="94619"/>
  </p:normalViewPr>
  <p:slideViewPr>
    <p:cSldViewPr snapToGrid="0">
      <p:cViewPr varScale="1">
        <p:scale>
          <a:sx n="144" d="100"/>
          <a:sy n="144" d="100"/>
        </p:scale>
        <p:origin x="288"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EFDAA-CD05-874C-BD2B-1CF568708D21}" type="datetimeFigureOut">
              <a:rPr lang="en-US" smtClean="0"/>
              <a:t>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644A5-6BE2-5847-BF19-CEF4F1122E68}" type="slidenum">
              <a:rPr lang="en-US" smtClean="0"/>
              <a:t>‹#›</a:t>
            </a:fld>
            <a:endParaRPr lang="en-US"/>
          </a:p>
        </p:txBody>
      </p:sp>
    </p:spTree>
    <p:extLst>
      <p:ext uri="{BB962C8B-B14F-4D97-AF65-F5344CB8AC3E}">
        <p14:creationId xmlns:p14="http://schemas.microsoft.com/office/powerpoint/2010/main" val="2022692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1</a:t>
            </a:fld>
            <a:endParaRPr lang="en-US"/>
          </a:p>
        </p:txBody>
      </p:sp>
    </p:spTree>
    <p:extLst>
      <p:ext uri="{BB962C8B-B14F-4D97-AF65-F5344CB8AC3E}">
        <p14:creationId xmlns:p14="http://schemas.microsoft.com/office/powerpoint/2010/main" val="736619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10</a:t>
            </a:fld>
            <a:endParaRPr lang="en-US"/>
          </a:p>
        </p:txBody>
      </p:sp>
    </p:spTree>
    <p:extLst>
      <p:ext uri="{BB962C8B-B14F-4D97-AF65-F5344CB8AC3E}">
        <p14:creationId xmlns:p14="http://schemas.microsoft.com/office/powerpoint/2010/main" val="2583905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11</a:t>
            </a:fld>
            <a:endParaRPr lang="en-US"/>
          </a:p>
        </p:txBody>
      </p:sp>
    </p:spTree>
    <p:extLst>
      <p:ext uri="{BB962C8B-B14F-4D97-AF65-F5344CB8AC3E}">
        <p14:creationId xmlns:p14="http://schemas.microsoft.com/office/powerpoint/2010/main" val="52879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12</a:t>
            </a:fld>
            <a:endParaRPr lang="en-US"/>
          </a:p>
        </p:txBody>
      </p:sp>
    </p:spTree>
    <p:extLst>
      <p:ext uri="{BB962C8B-B14F-4D97-AF65-F5344CB8AC3E}">
        <p14:creationId xmlns:p14="http://schemas.microsoft.com/office/powerpoint/2010/main" val="3808465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14</a:t>
            </a:fld>
            <a:endParaRPr lang="en-US"/>
          </a:p>
        </p:txBody>
      </p:sp>
    </p:spTree>
    <p:extLst>
      <p:ext uri="{BB962C8B-B14F-4D97-AF65-F5344CB8AC3E}">
        <p14:creationId xmlns:p14="http://schemas.microsoft.com/office/powerpoint/2010/main" val="756139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15</a:t>
            </a:fld>
            <a:endParaRPr lang="en-US"/>
          </a:p>
        </p:txBody>
      </p:sp>
    </p:spTree>
    <p:extLst>
      <p:ext uri="{BB962C8B-B14F-4D97-AF65-F5344CB8AC3E}">
        <p14:creationId xmlns:p14="http://schemas.microsoft.com/office/powerpoint/2010/main" val="394170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16</a:t>
            </a:fld>
            <a:endParaRPr lang="en-US"/>
          </a:p>
        </p:txBody>
      </p:sp>
    </p:spTree>
    <p:extLst>
      <p:ext uri="{BB962C8B-B14F-4D97-AF65-F5344CB8AC3E}">
        <p14:creationId xmlns:p14="http://schemas.microsoft.com/office/powerpoint/2010/main" val="2112585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17</a:t>
            </a:fld>
            <a:endParaRPr lang="en-US"/>
          </a:p>
        </p:txBody>
      </p:sp>
    </p:spTree>
    <p:extLst>
      <p:ext uri="{BB962C8B-B14F-4D97-AF65-F5344CB8AC3E}">
        <p14:creationId xmlns:p14="http://schemas.microsoft.com/office/powerpoint/2010/main" val="522313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18</a:t>
            </a:fld>
            <a:endParaRPr lang="en-US"/>
          </a:p>
        </p:txBody>
      </p:sp>
    </p:spTree>
    <p:extLst>
      <p:ext uri="{BB962C8B-B14F-4D97-AF65-F5344CB8AC3E}">
        <p14:creationId xmlns:p14="http://schemas.microsoft.com/office/powerpoint/2010/main" val="3294838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19</a:t>
            </a:fld>
            <a:endParaRPr lang="en-US"/>
          </a:p>
        </p:txBody>
      </p:sp>
    </p:spTree>
    <p:extLst>
      <p:ext uri="{BB962C8B-B14F-4D97-AF65-F5344CB8AC3E}">
        <p14:creationId xmlns:p14="http://schemas.microsoft.com/office/powerpoint/2010/main" val="2229562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20</a:t>
            </a:fld>
            <a:endParaRPr lang="en-US"/>
          </a:p>
        </p:txBody>
      </p:sp>
    </p:spTree>
    <p:extLst>
      <p:ext uri="{BB962C8B-B14F-4D97-AF65-F5344CB8AC3E}">
        <p14:creationId xmlns:p14="http://schemas.microsoft.com/office/powerpoint/2010/main" val="143983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2</a:t>
            </a:fld>
            <a:endParaRPr lang="en-US"/>
          </a:p>
        </p:txBody>
      </p:sp>
    </p:spTree>
    <p:extLst>
      <p:ext uri="{BB962C8B-B14F-4D97-AF65-F5344CB8AC3E}">
        <p14:creationId xmlns:p14="http://schemas.microsoft.com/office/powerpoint/2010/main" val="94524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21</a:t>
            </a:fld>
            <a:endParaRPr lang="en-US"/>
          </a:p>
        </p:txBody>
      </p:sp>
    </p:spTree>
    <p:extLst>
      <p:ext uri="{BB962C8B-B14F-4D97-AF65-F5344CB8AC3E}">
        <p14:creationId xmlns:p14="http://schemas.microsoft.com/office/powerpoint/2010/main" val="2223773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22</a:t>
            </a:fld>
            <a:endParaRPr lang="en-US"/>
          </a:p>
        </p:txBody>
      </p:sp>
    </p:spTree>
    <p:extLst>
      <p:ext uri="{BB962C8B-B14F-4D97-AF65-F5344CB8AC3E}">
        <p14:creationId xmlns:p14="http://schemas.microsoft.com/office/powerpoint/2010/main" val="246656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23</a:t>
            </a:fld>
            <a:endParaRPr lang="en-US"/>
          </a:p>
        </p:txBody>
      </p:sp>
    </p:spTree>
    <p:extLst>
      <p:ext uri="{BB962C8B-B14F-4D97-AF65-F5344CB8AC3E}">
        <p14:creationId xmlns:p14="http://schemas.microsoft.com/office/powerpoint/2010/main" val="546850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24</a:t>
            </a:fld>
            <a:endParaRPr lang="en-US"/>
          </a:p>
        </p:txBody>
      </p:sp>
    </p:spTree>
    <p:extLst>
      <p:ext uri="{BB962C8B-B14F-4D97-AF65-F5344CB8AC3E}">
        <p14:creationId xmlns:p14="http://schemas.microsoft.com/office/powerpoint/2010/main" val="878524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26</a:t>
            </a:fld>
            <a:endParaRPr lang="en-US"/>
          </a:p>
        </p:txBody>
      </p:sp>
    </p:spTree>
    <p:extLst>
      <p:ext uri="{BB962C8B-B14F-4D97-AF65-F5344CB8AC3E}">
        <p14:creationId xmlns:p14="http://schemas.microsoft.com/office/powerpoint/2010/main" val="4009429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27</a:t>
            </a:fld>
            <a:endParaRPr lang="en-US"/>
          </a:p>
        </p:txBody>
      </p:sp>
    </p:spTree>
    <p:extLst>
      <p:ext uri="{BB962C8B-B14F-4D97-AF65-F5344CB8AC3E}">
        <p14:creationId xmlns:p14="http://schemas.microsoft.com/office/powerpoint/2010/main" val="1031762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28</a:t>
            </a:fld>
            <a:endParaRPr lang="en-US"/>
          </a:p>
        </p:txBody>
      </p:sp>
    </p:spTree>
    <p:extLst>
      <p:ext uri="{BB962C8B-B14F-4D97-AF65-F5344CB8AC3E}">
        <p14:creationId xmlns:p14="http://schemas.microsoft.com/office/powerpoint/2010/main" val="1168649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29</a:t>
            </a:fld>
            <a:endParaRPr lang="en-US"/>
          </a:p>
        </p:txBody>
      </p:sp>
    </p:spTree>
    <p:extLst>
      <p:ext uri="{BB962C8B-B14F-4D97-AF65-F5344CB8AC3E}">
        <p14:creationId xmlns:p14="http://schemas.microsoft.com/office/powerpoint/2010/main" val="1619312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31</a:t>
            </a:fld>
            <a:endParaRPr lang="en-US"/>
          </a:p>
        </p:txBody>
      </p:sp>
    </p:spTree>
    <p:extLst>
      <p:ext uri="{BB962C8B-B14F-4D97-AF65-F5344CB8AC3E}">
        <p14:creationId xmlns:p14="http://schemas.microsoft.com/office/powerpoint/2010/main" val="4117454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32</a:t>
            </a:fld>
            <a:endParaRPr lang="en-US"/>
          </a:p>
        </p:txBody>
      </p:sp>
    </p:spTree>
    <p:extLst>
      <p:ext uri="{BB962C8B-B14F-4D97-AF65-F5344CB8AC3E}">
        <p14:creationId xmlns:p14="http://schemas.microsoft.com/office/powerpoint/2010/main" val="399234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3</a:t>
            </a:fld>
            <a:endParaRPr lang="en-US"/>
          </a:p>
        </p:txBody>
      </p:sp>
    </p:spTree>
    <p:extLst>
      <p:ext uri="{BB962C8B-B14F-4D97-AF65-F5344CB8AC3E}">
        <p14:creationId xmlns:p14="http://schemas.microsoft.com/office/powerpoint/2010/main" val="3369316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34</a:t>
            </a:fld>
            <a:endParaRPr lang="en-US"/>
          </a:p>
        </p:txBody>
      </p:sp>
    </p:spTree>
    <p:extLst>
      <p:ext uri="{BB962C8B-B14F-4D97-AF65-F5344CB8AC3E}">
        <p14:creationId xmlns:p14="http://schemas.microsoft.com/office/powerpoint/2010/main" val="498796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35</a:t>
            </a:fld>
            <a:endParaRPr lang="en-US"/>
          </a:p>
        </p:txBody>
      </p:sp>
    </p:spTree>
    <p:extLst>
      <p:ext uri="{BB962C8B-B14F-4D97-AF65-F5344CB8AC3E}">
        <p14:creationId xmlns:p14="http://schemas.microsoft.com/office/powerpoint/2010/main" val="830778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36</a:t>
            </a:fld>
            <a:endParaRPr lang="en-US"/>
          </a:p>
        </p:txBody>
      </p:sp>
    </p:spTree>
    <p:extLst>
      <p:ext uri="{BB962C8B-B14F-4D97-AF65-F5344CB8AC3E}">
        <p14:creationId xmlns:p14="http://schemas.microsoft.com/office/powerpoint/2010/main" val="3814087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37</a:t>
            </a:fld>
            <a:endParaRPr lang="en-US"/>
          </a:p>
        </p:txBody>
      </p:sp>
    </p:spTree>
    <p:extLst>
      <p:ext uri="{BB962C8B-B14F-4D97-AF65-F5344CB8AC3E}">
        <p14:creationId xmlns:p14="http://schemas.microsoft.com/office/powerpoint/2010/main" val="50884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on the ground, living this struggle out with the first disciples</a:t>
            </a:r>
          </a:p>
        </p:txBody>
      </p:sp>
      <p:sp>
        <p:nvSpPr>
          <p:cNvPr id="4" name="Slide Number Placeholder 3"/>
          <p:cNvSpPr>
            <a:spLocks noGrp="1"/>
          </p:cNvSpPr>
          <p:nvPr>
            <p:ph type="sldNum" sz="quarter" idx="5"/>
          </p:nvPr>
        </p:nvSpPr>
        <p:spPr/>
        <p:txBody>
          <a:bodyPr/>
          <a:lstStyle/>
          <a:p>
            <a:fld id="{6B8644A5-6BE2-5847-BF19-CEF4F1122E68}" type="slidenum">
              <a:rPr lang="en-US" smtClean="0"/>
              <a:t>4</a:t>
            </a:fld>
            <a:endParaRPr lang="en-US"/>
          </a:p>
        </p:txBody>
      </p:sp>
    </p:spTree>
    <p:extLst>
      <p:ext uri="{BB962C8B-B14F-4D97-AF65-F5344CB8AC3E}">
        <p14:creationId xmlns:p14="http://schemas.microsoft.com/office/powerpoint/2010/main" val="22181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5</a:t>
            </a:fld>
            <a:endParaRPr lang="en-US"/>
          </a:p>
        </p:txBody>
      </p:sp>
    </p:spTree>
    <p:extLst>
      <p:ext uri="{BB962C8B-B14F-4D97-AF65-F5344CB8AC3E}">
        <p14:creationId xmlns:p14="http://schemas.microsoft.com/office/powerpoint/2010/main" val="425040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644A5-6BE2-5847-BF19-CEF4F1122E68}" type="slidenum">
              <a:rPr lang="en-US" smtClean="0"/>
              <a:t>6</a:t>
            </a:fld>
            <a:endParaRPr lang="en-US"/>
          </a:p>
        </p:txBody>
      </p:sp>
    </p:spTree>
    <p:extLst>
      <p:ext uri="{BB962C8B-B14F-4D97-AF65-F5344CB8AC3E}">
        <p14:creationId xmlns:p14="http://schemas.microsoft.com/office/powerpoint/2010/main" val="132917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7</a:t>
            </a:fld>
            <a:endParaRPr lang="en-US"/>
          </a:p>
        </p:txBody>
      </p:sp>
    </p:spTree>
    <p:extLst>
      <p:ext uri="{BB962C8B-B14F-4D97-AF65-F5344CB8AC3E}">
        <p14:creationId xmlns:p14="http://schemas.microsoft.com/office/powerpoint/2010/main" val="3628158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8</a:t>
            </a:fld>
            <a:endParaRPr lang="en-US"/>
          </a:p>
        </p:txBody>
      </p:sp>
    </p:spTree>
    <p:extLst>
      <p:ext uri="{BB962C8B-B14F-4D97-AF65-F5344CB8AC3E}">
        <p14:creationId xmlns:p14="http://schemas.microsoft.com/office/powerpoint/2010/main" val="80897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9</a:t>
            </a:fld>
            <a:endParaRPr lang="en-US"/>
          </a:p>
        </p:txBody>
      </p:sp>
    </p:spTree>
    <p:extLst>
      <p:ext uri="{BB962C8B-B14F-4D97-AF65-F5344CB8AC3E}">
        <p14:creationId xmlns:p14="http://schemas.microsoft.com/office/powerpoint/2010/main" val="2386629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50AA-25E7-074B-9303-50A76245366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811DB0B-C447-3A47-AD46-D5A2177316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55EE80-DF8D-8341-87A5-A624C67D59A1}"/>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5" name="Footer Placeholder 4">
            <a:extLst>
              <a:ext uri="{FF2B5EF4-FFF2-40B4-BE49-F238E27FC236}">
                <a16:creationId xmlns:a16="http://schemas.microsoft.com/office/drawing/2014/main" id="{1B004FE1-7343-6F4F-85A9-C9A54BEBE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75660-2E7C-9D48-8045-5CFA52A916EE}"/>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621020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11BF-370D-6742-9692-0F42FFCBA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E1E3AA-2128-B04E-82CB-CB0EA2D621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3D934-3561-244D-9A15-524C404FF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677493-AB4F-B14D-B129-C56D8A0E05ED}"/>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6" name="Footer Placeholder 5">
            <a:extLst>
              <a:ext uri="{FF2B5EF4-FFF2-40B4-BE49-F238E27FC236}">
                <a16:creationId xmlns:a16="http://schemas.microsoft.com/office/drawing/2014/main" id="{BA597ED7-B8D5-9A4B-91F9-99285B579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A9658-D602-EB49-9451-9F1CCFE6290C}"/>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975279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F724-3751-2340-9B0C-0504D18715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3C39D2-1EA8-D04F-B7F8-9689B94C0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C71E89-5FB4-3946-B739-FA7E8A5A2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FCA5D8-E9B8-9547-A899-21C4B1C3522F}"/>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6" name="Footer Placeholder 5">
            <a:extLst>
              <a:ext uri="{FF2B5EF4-FFF2-40B4-BE49-F238E27FC236}">
                <a16:creationId xmlns:a16="http://schemas.microsoft.com/office/drawing/2014/main" id="{8492F61A-A10C-C240-8506-E8EEF1906F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1F279-0AE3-684A-ACB5-7CCAA815B639}"/>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233190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31CB-F52E-FC42-A2DC-3BE70AD73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EDAE76-2BCC-0C41-B8D3-9193267E24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03BD9-F027-AC40-878E-1E4D0E4D9785}"/>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5" name="Footer Placeholder 4">
            <a:extLst>
              <a:ext uri="{FF2B5EF4-FFF2-40B4-BE49-F238E27FC236}">
                <a16:creationId xmlns:a16="http://schemas.microsoft.com/office/drawing/2014/main" id="{8017B798-C0DC-4844-8177-0402E8527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F28DE-BCA4-244E-8D69-370A69987B08}"/>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110058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285822-029F-FC48-9ADC-F0D0F25FBB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FAA57-AC36-D947-8B7F-4F3CF32E14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D3BB3-A58A-814C-8E41-210142795F84}"/>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5" name="Footer Placeholder 4">
            <a:extLst>
              <a:ext uri="{FF2B5EF4-FFF2-40B4-BE49-F238E27FC236}">
                <a16:creationId xmlns:a16="http://schemas.microsoft.com/office/drawing/2014/main" id="{ECD67B0B-0F61-C447-A15A-FDAD45AE6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CC2C6-4F6F-1041-BAFC-2B960E2B9848}"/>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1554892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134C-EA9E-964F-9FE9-34C4FF8781AD}"/>
              </a:ext>
            </a:extLst>
          </p:cNvPr>
          <p:cNvSpPr>
            <a:spLocks noGrp="1"/>
          </p:cNvSpPr>
          <p:nvPr>
            <p:ph type="title"/>
          </p:nvPr>
        </p:nvSpPr>
        <p:spPr>
          <a:xfrm>
            <a:off x="838200" y="365126"/>
            <a:ext cx="10515600" cy="7268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89026F8-3FAF-954D-89CD-DE6618B78A88}"/>
              </a:ext>
            </a:extLst>
          </p:cNvPr>
          <p:cNvSpPr>
            <a:spLocks noGrp="1"/>
          </p:cNvSpPr>
          <p:nvPr>
            <p:ph idx="1"/>
          </p:nvPr>
        </p:nvSpPr>
        <p:spPr>
          <a:xfrm>
            <a:off x="838200" y="1242874"/>
            <a:ext cx="10515600" cy="4934089"/>
          </a:xfrm>
        </p:spPr>
        <p:txBody>
          <a:bodyPr/>
          <a:lstStyle>
            <a:lvl1pPr marL="514350" indent="-514350">
              <a:buFont typeface="+mj-lt"/>
              <a:buAutoNum type="alphaUcPeriod"/>
              <a:defRPr b="1" i="0">
                <a:solidFill>
                  <a:srgbClr val="FFC000"/>
                </a:solidFill>
                <a:latin typeface="Gibson SemiBold" panose="02000000000000000000" pitchFamily="2" charset="77"/>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DFC0592-8D92-E049-8770-FEE6233D4E9C}"/>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5" name="Footer Placeholder 4">
            <a:extLst>
              <a:ext uri="{FF2B5EF4-FFF2-40B4-BE49-F238E27FC236}">
                <a16:creationId xmlns:a16="http://schemas.microsoft.com/office/drawing/2014/main" id="{59630048-4B84-DF40-8F67-CA5148618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D1745-573A-5946-99A4-A5B27DF392D3}"/>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269621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639B-A057-0348-B848-4D6AA435B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5A8153-1DC3-A941-98EE-A3293193E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F61019-3AE0-5342-BAF5-7A0BD21F9C1A}"/>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5" name="Footer Placeholder 4">
            <a:extLst>
              <a:ext uri="{FF2B5EF4-FFF2-40B4-BE49-F238E27FC236}">
                <a16:creationId xmlns:a16="http://schemas.microsoft.com/office/drawing/2014/main" id="{9C5E5756-7DC3-8243-A30F-07BA9AC89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4FAE4-43EF-A843-BDE4-2201D6B9B21F}"/>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2638053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C0C4-DD33-4943-A40F-93B32C9CBE96}"/>
              </a:ext>
            </a:extLst>
          </p:cNvPr>
          <p:cNvSpPr>
            <a:spLocks noGrp="1"/>
          </p:cNvSpPr>
          <p:nvPr>
            <p:ph type="title"/>
          </p:nvPr>
        </p:nvSpPr>
        <p:spPr>
          <a:xfrm>
            <a:off x="838200" y="365126"/>
            <a:ext cx="10515600" cy="682440"/>
          </a:xfrm>
        </p:spPr>
        <p:txBody>
          <a:bodyPr/>
          <a:lstStyle/>
          <a:p>
            <a:r>
              <a:rPr lang="en-US"/>
              <a:t>Click to edit Master title style</a:t>
            </a:r>
          </a:p>
        </p:txBody>
      </p:sp>
      <p:sp>
        <p:nvSpPr>
          <p:cNvPr id="3" name="Date Placeholder 2">
            <a:extLst>
              <a:ext uri="{FF2B5EF4-FFF2-40B4-BE49-F238E27FC236}">
                <a16:creationId xmlns:a16="http://schemas.microsoft.com/office/drawing/2014/main" id="{9D7EA2C2-6AA8-F240-B8DE-1F60980B6EF7}"/>
              </a:ext>
            </a:extLst>
          </p:cNvPr>
          <p:cNvSpPr>
            <a:spLocks noGrp="1"/>
          </p:cNvSpPr>
          <p:nvPr>
            <p:ph type="dt" sz="half" idx="10"/>
          </p:nvPr>
        </p:nvSpPr>
        <p:spPr/>
        <p:txBody>
          <a:bodyPr/>
          <a:lstStyle/>
          <a:p>
            <a:fld id="{ACE92FB5-6884-1A40-94AF-F93B05430BDC}" type="datetimeFigureOut">
              <a:rPr lang="en-US" smtClean="0"/>
              <a:pPr/>
              <a:t>11/20/19</a:t>
            </a:fld>
            <a:endParaRPr lang="en-US"/>
          </a:p>
        </p:txBody>
      </p:sp>
      <p:sp>
        <p:nvSpPr>
          <p:cNvPr id="4" name="Footer Placeholder 3">
            <a:extLst>
              <a:ext uri="{FF2B5EF4-FFF2-40B4-BE49-F238E27FC236}">
                <a16:creationId xmlns:a16="http://schemas.microsoft.com/office/drawing/2014/main" id="{10F76F00-7488-7C4C-8124-6DA79D6D4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7C5E2-BC0C-6B48-9482-FA108F800EC6}"/>
              </a:ext>
            </a:extLst>
          </p:cNvPr>
          <p:cNvSpPr>
            <a:spLocks noGrp="1"/>
          </p:cNvSpPr>
          <p:nvPr>
            <p:ph type="sldNum" sz="quarter" idx="12"/>
          </p:nvPr>
        </p:nvSpPr>
        <p:spPr/>
        <p:txBody>
          <a:bodyPr/>
          <a:lstStyle/>
          <a:p>
            <a:fld id="{D4B1732B-3DD0-8745-B042-F937B7529F48}" type="slidenum">
              <a:rPr lang="en-US" smtClean="0"/>
              <a:pPr/>
              <a:t>‹#›</a:t>
            </a:fld>
            <a:endParaRPr lang="en-US"/>
          </a:p>
        </p:txBody>
      </p:sp>
      <p:sp>
        <p:nvSpPr>
          <p:cNvPr id="7" name="Content Placeholder 6">
            <a:extLst>
              <a:ext uri="{FF2B5EF4-FFF2-40B4-BE49-F238E27FC236}">
                <a16:creationId xmlns:a16="http://schemas.microsoft.com/office/drawing/2014/main" id="{D4D9380D-C43D-BE48-A0D5-844ABC5736A3}"/>
              </a:ext>
            </a:extLst>
          </p:cNvPr>
          <p:cNvSpPr>
            <a:spLocks noGrp="1"/>
          </p:cNvSpPr>
          <p:nvPr>
            <p:ph sz="quarter" idx="13"/>
          </p:nvPr>
        </p:nvSpPr>
        <p:spPr>
          <a:xfrm>
            <a:off x="1666081" y="2796465"/>
            <a:ext cx="8859838" cy="1455707"/>
          </a:xfrm>
        </p:spPr>
        <p:txBody>
          <a:bodyPr>
            <a:normAutofit/>
          </a:bodyPr>
          <a:lstStyle>
            <a:lvl1pPr marL="0" indent="0" algn="ctr">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a:t>
            </a:r>
          </a:p>
        </p:txBody>
      </p:sp>
      <p:sp>
        <p:nvSpPr>
          <p:cNvPr id="8" name="Content Placeholder 6">
            <a:extLst>
              <a:ext uri="{FF2B5EF4-FFF2-40B4-BE49-F238E27FC236}">
                <a16:creationId xmlns:a16="http://schemas.microsoft.com/office/drawing/2014/main" id="{3591D260-916C-6447-B720-5790F9117269}"/>
              </a:ext>
            </a:extLst>
          </p:cNvPr>
          <p:cNvSpPr>
            <a:spLocks noGrp="1"/>
          </p:cNvSpPr>
          <p:nvPr>
            <p:ph sz="quarter" idx="14"/>
          </p:nvPr>
        </p:nvSpPr>
        <p:spPr>
          <a:xfrm>
            <a:off x="838200" y="1456252"/>
            <a:ext cx="8859838" cy="576733"/>
          </a:xfrm>
        </p:spPr>
        <p:txBody>
          <a:bodyPr>
            <a:normAutofit/>
          </a:bodyPr>
          <a:lstStyle>
            <a:lvl1pPr marL="0" indent="0" algn="l">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a:t>
            </a:r>
          </a:p>
        </p:txBody>
      </p:sp>
    </p:spTree>
    <p:extLst>
      <p:ext uri="{BB962C8B-B14F-4D97-AF65-F5344CB8AC3E}">
        <p14:creationId xmlns:p14="http://schemas.microsoft.com/office/powerpoint/2010/main" val="199070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C0C4-DD33-4943-A40F-93B32C9CBE96}"/>
              </a:ext>
            </a:extLst>
          </p:cNvPr>
          <p:cNvSpPr>
            <a:spLocks noGrp="1"/>
          </p:cNvSpPr>
          <p:nvPr>
            <p:ph type="title" hasCustomPrompt="1"/>
          </p:nvPr>
        </p:nvSpPr>
        <p:spPr>
          <a:xfrm>
            <a:off x="838200" y="365126"/>
            <a:ext cx="10515600" cy="68244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D7EA2C2-6AA8-F240-B8DE-1F60980B6EF7}"/>
              </a:ext>
            </a:extLst>
          </p:cNvPr>
          <p:cNvSpPr>
            <a:spLocks noGrp="1"/>
          </p:cNvSpPr>
          <p:nvPr>
            <p:ph type="dt" sz="half" idx="10"/>
          </p:nvPr>
        </p:nvSpPr>
        <p:spPr/>
        <p:txBody>
          <a:bodyPr/>
          <a:lstStyle/>
          <a:p>
            <a:fld id="{ACE92FB5-6884-1A40-94AF-F93B05430BDC}" type="datetimeFigureOut">
              <a:rPr lang="en-US" smtClean="0"/>
              <a:pPr/>
              <a:t>11/20/19</a:t>
            </a:fld>
            <a:endParaRPr lang="en-US"/>
          </a:p>
        </p:txBody>
      </p:sp>
      <p:sp>
        <p:nvSpPr>
          <p:cNvPr id="4" name="Footer Placeholder 3">
            <a:extLst>
              <a:ext uri="{FF2B5EF4-FFF2-40B4-BE49-F238E27FC236}">
                <a16:creationId xmlns:a16="http://schemas.microsoft.com/office/drawing/2014/main" id="{10F76F00-7488-7C4C-8124-6DA79D6D4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7C5E2-BC0C-6B48-9482-FA108F800EC6}"/>
              </a:ext>
            </a:extLst>
          </p:cNvPr>
          <p:cNvSpPr>
            <a:spLocks noGrp="1"/>
          </p:cNvSpPr>
          <p:nvPr>
            <p:ph type="sldNum" sz="quarter" idx="12"/>
          </p:nvPr>
        </p:nvSpPr>
        <p:spPr/>
        <p:txBody>
          <a:bodyPr/>
          <a:lstStyle/>
          <a:p>
            <a:fld id="{D4B1732B-3DD0-8745-B042-F937B7529F48}" type="slidenum">
              <a:rPr lang="en-US" smtClean="0"/>
              <a:pPr/>
              <a:t>‹#›</a:t>
            </a:fld>
            <a:endParaRPr lang="en-US"/>
          </a:p>
        </p:txBody>
      </p:sp>
      <p:sp>
        <p:nvSpPr>
          <p:cNvPr id="7" name="Content Placeholder 6">
            <a:extLst>
              <a:ext uri="{FF2B5EF4-FFF2-40B4-BE49-F238E27FC236}">
                <a16:creationId xmlns:a16="http://schemas.microsoft.com/office/drawing/2014/main" id="{D4D9380D-C43D-BE48-A0D5-844ABC5736A3}"/>
              </a:ext>
            </a:extLst>
          </p:cNvPr>
          <p:cNvSpPr>
            <a:spLocks noGrp="1"/>
          </p:cNvSpPr>
          <p:nvPr>
            <p:ph sz="quarter" idx="13"/>
          </p:nvPr>
        </p:nvSpPr>
        <p:spPr>
          <a:xfrm>
            <a:off x="838200" y="2467992"/>
            <a:ext cx="10515600" cy="3577701"/>
          </a:xfrm>
        </p:spPr>
        <p:txBody>
          <a:bodyPr>
            <a:normAutofit/>
          </a:bodyPr>
          <a:lstStyle>
            <a:lvl1pPr marL="0" indent="0" algn="l">
              <a:buNone/>
              <a:defRPr sz="2400" b="0" i="0">
                <a:latin typeface="Gibson Light"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a:t>
            </a:r>
          </a:p>
        </p:txBody>
      </p:sp>
      <p:sp>
        <p:nvSpPr>
          <p:cNvPr id="9" name="Content Placeholder 6">
            <a:extLst>
              <a:ext uri="{FF2B5EF4-FFF2-40B4-BE49-F238E27FC236}">
                <a16:creationId xmlns:a16="http://schemas.microsoft.com/office/drawing/2014/main" id="{4BDAC6B6-777B-3248-A53B-61D93DF92763}"/>
              </a:ext>
            </a:extLst>
          </p:cNvPr>
          <p:cNvSpPr>
            <a:spLocks noGrp="1"/>
          </p:cNvSpPr>
          <p:nvPr>
            <p:ph sz="quarter" idx="14"/>
          </p:nvPr>
        </p:nvSpPr>
        <p:spPr>
          <a:xfrm>
            <a:off x="838200" y="1358222"/>
            <a:ext cx="10515600" cy="906323"/>
          </a:xfrm>
        </p:spPr>
        <p:txBody>
          <a:bodyPr>
            <a:normAutofit/>
          </a:bodyPr>
          <a:lstStyle>
            <a:lvl1pPr marL="0" indent="0" algn="l">
              <a:buNone/>
              <a:defRPr sz="2800" b="0" i="0">
                <a:solidFill>
                  <a:srgbClr val="FFC000"/>
                </a:solidFill>
                <a:latin typeface="Gibson"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a:t>
            </a:r>
          </a:p>
        </p:txBody>
      </p:sp>
    </p:spTree>
    <p:extLst>
      <p:ext uri="{BB962C8B-B14F-4D97-AF65-F5344CB8AC3E}">
        <p14:creationId xmlns:p14="http://schemas.microsoft.com/office/powerpoint/2010/main" val="988076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C8B5-2562-924B-9BE7-B0569CFE6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371F0-8ABA-7A44-8CCD-660287DE67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ED469-A249-8E4B-9773-52E589DF5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0DAD4D-5474-7740-9C31-14F3CB07D02F}"/>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6" name="Footer Placeholder 5">
            <a:extLst>
              <a:ext uri="{FF2B5EF4-FFF2-40B4-BE49-F238E27FC236}">
                <a16:creationId xmlns:a16="http://schemas.microsoft.com/office/drawing/2014/main" id="{0B3E85EB-D76B-814F-9A49-76AF99A75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B1EEC4-4BCD-F347-B088-A3AD6F631FF1}"/>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45979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DB29-1163-5447-8279-1FDB2FB946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AFE2A5-E5EF-6F41-AE8D-ECA3B917C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28DD39-0A4E-1C47-AB3F-972A61ECD3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A5DAFC-7598-104A-9DB2-E631D4813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AC8F26-81A6-3840-9A38-CB339F93A2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90F0AD-7518-4544-B424-E6484AB426ED}"/>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8" name="Footer Placeholder 7">
            <a:extLst>
              <a:ext uri="{FF2B5EF4-FFF2-40B4-BE49-F238E27FC236}">
                <a16:creationId xmlns:a16="http://schemas.microsoft.com/office/drawing/2014/main" id="{777E630E-3154-0E42-AEBC-0FF0DF1EBD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832301-C51E-5D43-BB74-E0344D08496F}"/>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426099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8517-05A1-9744-B850-EBDC5B2275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D3616-1164-4344-A39D-98F0F4A51D45}"/>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4" name="Footer Placeholder 3">
            <a:extLst>
              <a:ext uri="{FF2B5EF4-FFF2-40B4-BE49-F238E27FC236}">
                <a16:creationId xmlns:a16="http://schemas.microsoft.com/office/drawing/2014/main" id="{FE438794-596A-7A4D-82E0-815C1697DC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1A444B-12D3-5E49-9CAE-BA3AB7559EC5}"/>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62853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990E0-0B44-864A-80EC-DC8E7AE2BB3A}"/>
              </a:ext>
            </a:extLst>
          </p:cNvPr>
          <p:cNvSpPr>
            <a:spLocks noGrp="1"/>
          </p:cNvSpPr>
          <p:nvPr>
            <p:ph type="dt" sz="half" idx="10"/>
          </p:nvPr>
        </p:nvSpPr>
        <p:spPr/>
        <p:txBody>
          <a:bodyPr/>
          <a:lstStyle/>
          <a:p>
            <a:fld id="{ACE92FB5-6884-1A40-94AF-F93B05430BDC}" type="datetimeFigureOut">
              <a:rPr lang="en-US" smtClean="0"/>
              <a:t>11/20/19</a:t>
            </a:fld>
            <a:endParaRPr lang="en-US"/>
          </a:p>
        </p:txBody>
      </p:sp>
      <p:sp>
        <p:nvSpPr>
          <p:cNvPr id="3" name="Footer Placeholder 2">
            <a:extLst>
              <a:ext uri="{FF2B5EF4-FFF2-40B4-BE49-F238E27FC236}">
                <a16:creationId xmlns:a16="http://schemas.microsoft.com/office/drawing/2014/main" id="{65915649-4413-6041-AE96-00E94AEFFA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98E356-267A-9343-868C-1BDDE497B473}"/>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81692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A174E6-BE6D-614B-AD08-D1575E820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D843AF-DDCD-F048-85AD-F64BF71B8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DFC023-F9D1-364F-921D-F553F94F2C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Gibson" panose="02000000000000000000" pitchFamily="2" charset="77"/>
              </a:defRPr>
            </a:lvl1pPr>
          </a:lstStyle>
          <a:p>
            <a:fld id="{ACE92FB5-6884-1A40-94AF-F93B05430BDC}" type="datetimeFigureOut">
              <a:rPr lang="en-US" smtClean="0"/>
              <a:pPr/>
              <a:t>11/20/19</a:t>
            </a:fld>
            <a:endParaRPr lang="en-US"/>
          </a:p>
        </p:txBody>
      </p:sp>
      <p:sp>
        <p:nvSpPr>
          <p:cNvPr id="5" name="Footer Placeholder 4">
            <a:extLst>
              <a:ext uri="{FF2B5EF4-FFF2-40B4-BE49-F238E27FC236}">
                <a16:creationId xmlns:a16="http://schemas.microsoft.com/office/drawing/2014/main" id="{41348177-380A-9642-B4D2-779E4815B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Gibson" panose="02000000000000000000" pitchFamily="2" charset="77"/>
              </a:defRPr>
            </a:lvl1pPr>
          </a:lstStyle>
          <a:p>
            <a:endParaRPr lang="en-US"/>
          </a:p>
        </p:txBody>
      </p:sp>
      <p:sp>
        <p:nvSpPr>
          <p:cNvPr id="6" name="Slide Number Placeholder 5">
            <a:extLst>
              <a:ext uri="{FF2B5EF4-FFF2-40B4-BE49-F238E27FC236}">
                <a16:creationId xmlns:a16="http://schemas.microsoft.com/office/drawing/2014/main" id="{E090360B-2122-4E4A-831A-75BEDEAD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Gibson" panose="02000000000000000000" pitchFamily="2" charset="77"/>
              </a:defRPr>
            </a:lvl1pPr>
          </a:lstStyle>
          <a:p>
            <a:fld id="{D4B1732B-3DD0-8745-B042-F937B7529F48}" type="slidenum">
              <a:rPr lang="en-US" smtClean="0"/>
              <a:pPr/>
              <a:t>‹#›</a:t>
            </a:fld>
            <a:endParaRPr lang="en-US"/>
          </a:p>
        </p:txBody>
      </p:sp>
    </p:spTree>
    <p:extLst>
      <p:ext uri="{BB962C8B-B14F-4D97-AF65-F5344CB8AC3E}">
        <p14:creationId xmlns:p14="http://schemas.microsoft.com/office/powerpoint/2010/main" val="8008637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6"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b="1" i="0" kern="1200" spc="300">
          <a:solidFill>
            <a:schemeClr val="bg1"/>
          </a:solidFill>
          <a:latin typeface="Gibson"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4611757"/>
            <a:ext cx="10588486" cy="1858205"/>
          </a:xfrm>
          <a:effectLst>
            <a:outerShdw blurRad="50800" dist="38100" dir="2700000" algn="tl" rotWithShape="0">
              <a:prstClr val="black">
                <a:alpha val="40000"/>
              </a:prstClr>
            </a:outerShdw>
          </a:effectLst>
        </p:spPr>
        <p:txBody>
          <a:bodyPr>
            <a:noAutofit/>
          </a:bodyPr>
          <a:lstStyle/>
          <a:p>
            <a:r>
              <a:rPr lang="en-CA" sz="3600" dirty="0">
                <a:solidFill>
                  <a:schemeClr val="bg1"/>
                </a:solidFill>
                <a:latin typeface="Gibson" panose="02000000000000000000" pitchFamily="2" charset="77"/>
                <a:ea typeface="Open Sans" panose="020B0606030504020204" pitchFamily="34" charset="0"/>
                <a:cs typeface="Open Sans" panose="020B0606030504020204" pitchFamily="34" charset="0"/>
              </a:rPr>
              <a:t>SESSION 7</a:t>
            </a:r>
            <a:br>
              <a:rPr lang="en-CA" sz="9600"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THE PAULINE LETTERS</a:t>
            </a:r>
            <a:endParaRPr lang="en-CA" sz="9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4067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916723"/>
            <a:ext cx="11460171" cy="4941278"/>
          </a:xfrm>
        </p:spPr>
        <p:txBody>
          <a:bodyPr>
            <a:noAutofit/>
          </a:bodyPr>
          <a:lstStyle/>
          <a:p>
            <a:pPr marL="514350" indent="-514350">
              <a:buFont typeface="+mj-lt"/>
              <a:buAutoNum type="alphaUcPeriod" startAt="3"/>
            </a:pPr>
            <a:r>
              <a:rPr lang="en-CA" sz="3200" b="1" dirty="0">
                <a:solidFill>
                  <a:srgbClr val="FFC000"/>
                </a:solidFill>
                <a:latin typeface="Gibson SemiBold" panose="02000000000000000000" pitchFamily="2" charset="77"/>
              </a:rPr>
              <a:t>Therefore, the Mosaic Covenant was Fulfilled by Christ</a:t>
            </a:r>
            <a:br>
              <a:rPr lang="en-CA" sz="2400" dirty="0"/>
            </a:br>
            <a:br>
              <a:rPr lang="en-CA" sz="2400" dirty="0"/>
            </a:br>
            <a:r>
              <a:rPr lang="en-CA" dirty="0"/>
              <a:t>Do not think that I have come to abolish the Law or the Prophets; I have not come to abolish them but to fulfill them. For truly, I say to you, until heaven and earth pass away, not an iota, not a dot, will pass from the Law until all is accomplished. (Matt. 5:17–18)</a:t>
            </a:r>
            <a:br>
              <a:rPr lang="en-CA" dirty="0"/>
            </a:br>
            <a:br>
              <a:rPr lang="en-CA" dirty="0"/>
            </a:br>
            <a:r>
              <a:rPr lang="en-CA" dirty="0"/>
              <a:t>Christ is the end of the law for righteousness to everyone who believes (Rom. 10:4)</a:t>
            </a:r>
          </a:p>
          <a:p>
            <a:pPr marL="514350" indent="-514350">
              <a:buFont typeface="+mj-lt"/>
              <a:buAutoNum type="alphaUcPeriod" startAt="2"/>
            </a:pP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algn="l"/>
            <a:r>
              <a:rPr lang="en-CA" sz="49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1. DESIGN OF MOSAIC COVENANT</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          Temporary</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48509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35574"/>
            <a:ext cx="11460171" cy="4941278"/>
          </a:xfrm>
        </p:spPr>
        <p:txBody>
          <a:bodyPr>
            <a:noAutofit/>
          </a:bodyPr>
          <a:lstStyle/>
          <a:p>
            <a:pPr marL="514350" indent="-514350">
              <a:buFont typeface="+mj-lt"/>
              <a:buAutoNum type="alphaUcPeriod" startAt="3"/>
            </a:pPr>
            <a:r>
              <a:rPr lang="en-CA" sz="3200" b="1" dirty="0">
                <a:solidFill>
                  <a:srgbClr val="FFC000"/>
                </a:solidFill>
                <a:latin typeface="Gibson SemiBold" panose="02000000000000000000" pitchFamily="2" charset="77"/>
              </a:rPr>
              <a:t>Therefore, the Mosaic Covenant was Fulfilled by Christ</a:t>
            </a:r>
            <a:br>
              <a:rPr lang="en-CA" sz="2400" b="1" dirty="0">
                <a:solidFill>
                  <a:srgbClr val="FFC000"/>
                </a:solidFill>
                <a:latin typeface="Gibson SemiBold" panose="02000000000000000000" pitchFamily="2" charset="77"/>
              </a:rPr>
            </a:br>
            <a:endParaRPr lang="en-CA" dirty="0"/>
          </a:p>
          <a:p>
            <a:pPr marL="457200" lvl="1" indent="0">
              <a:buNone/>
            </a:pPr>
            <a:r>
              <a:rPr lang="en-CA" sz="2800" dirty="0"/>
              <a:t>Jesus “fulfilled” the Old Testament law in several ways. He perfectly obeyed it, never once committing any violation of its laws (see Luke 4:13; John 8:46; Rom. 8:3; 2 Cor. 5:21; Heb. 4:15; 1 Pet. 2:22; 1 John 3:5).</a:t>
            </a:r>
          </a:p>
          <a:p>
            <a:pPr marL="514350" indent="-514350">
              <a:buFont typeface="+mj-lt"/>
              <a:buAutoNum type="alphaUcPeriod" startAt="3"/>
            </a:pPr>
            <a:endParaRPr lang="en-CA" dirty="0"/>
          </a:p>
          <a:p>
            <a:pPr marL="0" indent="0">
              <a:buNone/>
            </a:pP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algn="l"/>
            <a:r>
              <a:rPr lang="en-CA" sz="49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1. DESIGN OF MOSAIC COVENANT</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          Temporary</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
        <p:nvSpPr>
          <p:cNvPr id="2" name="TextBox 1">
            <a:extLst>
              <a:ext uri="{FF2B5EF4-FFF2-40B4-BE49-F238E27FC236}">
                <a16:creationId xmlns:a16="http://schemas.microsoft.com/office/drawing/2014/main" id="{16655D12-A05C-2E41-AE5F-0A1A3779E3A0}"/>
              </a:ext>
            </a:extLst>
          </p:cNvPr>
          <p:cNvSpPr txBox="1"/>
          <p:nvPr/>
        </p:nvSpPr>
        <p:spPr>
          <a:xfrm>
            <a:off x="7077433" y="6488668"/>
            <a:ext cx="5114567" cy="338554"/>
          </a:xfrm>
          <a:prstGeom prst="rect">
            <a:avLst/>
          </a:prstGeom>
          <a:noFill/>
        </p:spPr>
        <p:txBody>
          <a:bodyPr wrap="square" rtlCol="0">
            <a:spAutoFit/>
          </a:bodyPr>
          <a:lstStyle/>
          <a:p>
            <a:pPr algn="r"/>
            <a:r>
              <a:rPr lang="en-US" sz="1600" dirty="0">
                <a:solidFill>
                  <a:schemeClr val="bg1"/>
                </a:solidFill>
                <a:latin typeface="Gibson Light" panose="02000000000000000000" pitchFamily="2" charset="77"/>
              </a:rPr>
              <a:t>Excerpted from ”Christian Ethics” by Wayne Grudem</a:t>
            </a:r>
          </a:p>
        </p:txBody>
      </p:sp>
    </p:spTree>
    <p:extLst>
      <p:ext uri="{BB962C8B-B14F-4D97-AF65-F5344CB8AC3E}">
        <p14:creationId xmlns:p14="http://schemas.microsoft.com/office/powerpoint/2010/main" val="1413478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18320"/>
            <a:ext cx="11460171" cy="4941278"/>
          </a:xfrm>
        </p:spPr>
        <p:txBody>
          <a:bodyPr>
            <a:noAutofit/>
          </a:bodyPr>
          <a:lstStyle/>
          <a:p>
            <a:pPr marL="514350" indent="-514350">
              <a:buFont typeface="+mj-lt"/>
              <a:buAutoNum type="alphaUcPeriod" startAt="3"/>
            </a:pPr>
            <a:r>
              <a:rPr lang="en-CA" sz="3200" b="1" dirty="0">
                <a:solidFill>
                  <a:srgbClr val="FFC000"/>
                </a:solidFill>
                <a:latin typeface="Gibson SemiBold" panose="02000000000000000000" pitchFamily="2" charset="77"/>
              </a:rPr>
              <a:t>Therefore, the Mosaic Covenant was Fulfilled by Christ</a:t>
            </a:r>
            <a:br>
              <a:rPr lang="en-CA" sz="2400" b="1" dirty="0">
                <a:solidFill>
                  <a:srgbClr val="FFC000"/>
                </a:solidFill>
                <a:latin typeface="Gibson SemiBold" panose="02000000000000000000" pitchFamily="2" charset="77"/>
              </a:rPr>
            </a:br>
            <a:endParaRPr lang="en-CA" sz="700" dirty="0"/>
          </a:p>
          <a:p>
            <a:pPr marL="457200" lvl="1" indent="0">
              <a:buNone/>
            </a:pPr>
            <a:r>
              <a:rPr lang="en-CA" sz="2800" dirty="0"/>
              <a:t>In another sense, he “fulfilled” many of the Old Testament laws by actions that </a:t>
            </a:r>
            <a:r>
              <a:rPr lang="en-CA" sz="2800" dirty="0">
                <a:solidFill>
                  <a:srgbClr val="FFC000"/>
                </a:solidFill>
              </a:rPr>
              <a:t>showed the true spiritual purpose for which they were intended</a:t>
            </a:r>
            <a:r>
              <a:rPr lang="en-CA" sz="2800" dirty="0"/>
              <a:t>. He fulfilled the sacrificial laws by becoming the </a:t>
            </a:r>
            <a:r>
              <a:rPr lang="en-CA" sz="2800" dirty="0">
                <a:solidFill>
                  <a:srgbClr val="FFC000"/>
                </a:solidFill>
              </a:rPr>
              <a:t>perfect sacrifice</a:t>
            </a:r>
            <a:r>
              <a:rPr lang="en-CA" sz="2800" dirty="0"/>
              <a:t>. He fulfilled the laws and regulations about priests by becoming our </a:t>
            </a:r>
            <a:r>
              <a:rPr lang="en-CA" sz="2800" dirty="0">
                <a:solidFill>
                  <a:srgbClr val="FFC000"/>
                </a:solidFill>
              </a:rPr>
              <a:t>Great High Priest</a:t>
            </a:r>
            <a:r>
              <a:rPr lang="en-CA" sz="2800" dirty="0"/>
              <a:t>. He fulfilled the law about </a:t>
            </a:r>
            <a:r>
              <a:rPr lang="en-CA" sz="2800" dirty="0">
                <a:solidFill>
                  <a:srgbClr val="FFC000"/>
                </a:solidFill>
              </a:rPr>
              <a:t>circumcision</a:t>
            </a:r>
            <a:r>
              <a:rPr lang="en-CA" sz="2800" dirty="0"/>
              <a:t> by the “circumcision of Christ,” which gives us new hearts that are responsive to God’s will (see Col. 2:11). He fulfilled the </a:t>
            </a:r>
            <a:r>
              <a:rPr lang="en-CA" sz="2800" dirty="0">
                <a:solidFill>
                  <a:srgbClr val="FFC000"/>
                </a:solidFill>
              </a:rPr>
              <a:t>Sabbath law </a:t>
            </a:r>
            <a:r>
              <a:rPr lang="en-CA" sz="2800" dirty="0"/>
              <a:t>by bringing us eternal spiritual rest (see Matt. 11:28; Heb. 4:9–10). And he fulfilled the Old Testament laws for civil government by establishing for himself a kingdom that is not of this world (John 18:36; see also Phil. 3:20).</a:t>
            </a:r>
          </a:p>
          <a:p>
            <a:pPr marL="514350" indent="-514350">
              <a:buFont typeface="+mj-lt"/>
              <a:buAutoNum type="alphaUcPeriod" startAt="3"/>
            </a:pPr>
            <a:endParaRPr lang="en-CA" dirty="0"/>
          </a:p>
          <a:p>
            <a:pPr marL="0" indent="0">
              <a:buNone/>
            </a:pP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algn="l"/>
            <a:r>
              <a:rPr lang="en-CA" sz="49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1. DESIGN OF MOSAIC COVENANT</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          Temporary</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
        <p:nvSpPr>
          <p:cNvPr id="5" name="TextBox 4">
            <a:extLst>
              <a:ext uri="{FF2B5EF4-FFF2-40B4-BE49-F238E27FC236}">
                <a16:creationId xmlns:a16="http://schemas.microsoft.com/office/drawing/2014/main" id="{52B7A14C-2251-E845-94D2-F4D7C88F856F}"/>
              </a:ext>
            </a:extLst>
          </p:cNvPr>
          <p:cNvSpPr txBox="1"/>
          <p:nvPr/>
        </p:nvSpPr>
        <p:spPr>
          <a:xfrm>
            <a:off x="7077433" y="6488668"/>
            <a:ext cx="5114567" cy="338554"/>
          </a:xfrm>
          <a:prstGeom prst="rect">
            <a:avLst/>
          </a:prstGeom>
          <a:noFill/>
        </p:spPr>
        <p:txBody>
          <a:bodyPr wrap="square" rtlCol="0">
            <a:spAutoFit/>
          </a:bodyPr>
          <a:lstStyle/>
          <a:p>
            <a:pPr algn="r"/>
            <a:r>
              <a:rPr lang="en-US" sz="1600" dirty="0">
                <a:solidFill>
                  <a:schemeClr val="bg1"/>
                </a:solidFill>
                <a:latin typeface="Gibson Light" panose="02000000000000000000" pitchFamily="2" charset="77"/>
              </a:rPr>
              <a:t>Excerpted from ”Christian Ethics” by Wayne Grudem</a:t>
            </a:r>
          </a:p>
        </p:txBody>
      </p:sp>
    </p:spTree>
    <p:extLst>
      <p:ext uri="{BB962C8B-B14F-4D97-AF65-F5344CB8AC3E}">
        <p14:creationId xmlns:p14="http://schemas.microsoft.com/office/powerpoint/2010/main" val="2506235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C33C-1668-FD47-8F94-CB8099364B32}"/>
              </a:ext>
            </a:extLst>
          </p:cNvPr>
          <p:cNvSpPr>
            <a:spLocks noGrp="1"/>
          </p:cNvSpPr>
          <p:nvPr>
            <p:ph type="title"/>
          </p:nvPr>
        </p:nvSpPr>
        <p:spPr/>
        <p:txBody>
          <a:bodyPr>
            <a:normAutofit/>
          </a:bodyPr>
          <a:lstStyle/>
          <a:p>
            <a:r>
              <a:rPr lang="en-US" spc="0" dirty="0">
                <a:latin typeface="Gibson SemiBold" panose="02000000000000000000" pitchFamily="2" charset="77"/>
              </a:rPr>
              <a:t>In what areas of the law has Christ’s fulfillment changed how we are live as Christians?</a:t>
            </a:r>
          </a:p>
        </p:txBody>
      </p:sp>
      <p:sp>
        <p:nvSpPr>
          <p:cNvPr id="3" name="Text Placeholder 2">
            <a:extLst>
              <a:ext uri="{FF2B5EF4-FFF2-40B4-BE49-F238E27FC236}">
                <a16:creationId xmlns:a16="http://schemas.microsoft.com/office/drawing/2014/main" id="{201E0F50-BFD9-CE4F-8049-EDA3CE92C5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2640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96121" y="286012"/>
            <a:ext cx="10588486" cy="903857"/>
          </a:xfrm>
          <a:effectLst>
            <a:outerShdw blurRad="50800" dist="38100" dir="2700000" algn="tl" rotWithShape="0">
              <a:prstClr val="black">
                <a:alpha val="40000"/>
              </a:prstClr>
            </a:outerShdw>
          </a:effectLst>
        </p:spPr>
        <p:txBody>
          <a:bodyPr>
            <a:noAutofit/>
          </a:bodyPr>
          <a:lstStyle/>
          <a:p>
            <a:pPr algn="l"/>
            <a:r>
              <a:rPr lang="en-CA" sz="40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OLD COVENANT THROUGH NEW LENS</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797647" y="1279276"/>
            <a:ext cx="10860715" cy="5157940"/>
          </a:xfrm>
          <a:effectLst>
            <a:outerShdw blurRad="50800" dist="38100" dir="2700000" algn="tl" rotWithShape="0">
              <a:prstClr val="black">
                <a:alpha val="40000"/>
              </a:prstClr>
            </a:outerShdw>
          </a:effectLst>
        </p:spPr>
        <p:txBody>
          <a:bodyPr>
            <a:noAutofit/>
          </a:bodyPr>
          <a:lstStyle/>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DESIGN OF MOSAIC COVENANT</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Temporary</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SPECIFIC MOSAIC COVENANT OBLIGATIONS NO LONGER REQUIRED OF CHRISTIANS</a:t>
            </a:r>
            <a:r>
              <a:rPr lang="en-CA" b="1" dirty="0">
                <a:latin typeface="Gibson Light" panose="02000000000000000000" pitchFamily="50" charset="0"/>
                <a:ea typeface="Open Sans" panose="020B0606030504020204" pitchFamily="34" charset="0"/>
                <a:cs typeface="Open Sans" panose="020B0606030504020204" pitchFamily="34" charset="0"/>
              </a:rPr>
              <a:t>: </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CIRCUMCISION</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SACRIFICES</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FOOD LAWS</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SABBATH AND OT FESTIVALS</a:t>
            </a:r>
          </a:p>
          <a:p>
            <a:pPr marL="971550" lvl="1" indent="-514350" algn="l">
              <a:buFont typeface="+mj-lt"/>
              <a:buAutoNum type="alphaUcPeriod"/>
            </a:pP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OT LAWS REGULATING THE CIVIL GOVERNMENT OF ISRAEL</a:t>
            </a:r>
          </a:p>
          <a:p>
            <a:pPr algn="l"/>
            <a:endParaRPr lang="en-CA" b="1" dirty="0">
              <a:latin typeface="Gibson Light" panose="02000000000000000000" pitchFamily="50" charset="0"/>
              <a:ea typeface="Open Sans" panose="020B0606030504020204" pitchFamily="34" charset="0"/>
              <a:cs typeface="Open Sans" panose="020B0606030504020204" pitchFamily="34" charset="0"/>
            </a:endParaRPr>
          </a:p>
          <a:p>
            <a:pPr algn="l"/>
            <a:endParaRPr lang="en-CA" sz="3200" b="1" dirty="0">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32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426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a:pPr>
            <a:r>
              <a:rPr lang="en-CA" sz="3200" b="1" dirty="0">
                <a:solidFill>
                  <a:srgbClr val="FFC000"/>
                </a:solidFill>
                <a:latin typeface="Gibson SemiBold" panose="02000000000000000000" pitchFamily="2" charset="77"/>
              </a:rPr>
              <a:t>Christians no longer must be circumcised</a:t>
            </a:r>
            <a:br>
              <a:rPr lang="en-CA" sz="2400" b="1" dirty="0">
                <a:solidFill>
                  <a:srgbClr val="FFC000"/>
                </a:solidFill>
                <a:latin typeface="Gibson SemiBold" panose="02000000000000000000" pitchFamily="2" charset="77"/>
              </a:rPr>
            </a:br>
            <a:endParaRPr lang="en-CA" sz="700" dirty="0"/>
          </a:p>
          <a:p>
            <a:pPr marL="536575" indent="0">
              <a:buNone/>
            </a:pPr>
            <a:r>
              <a:rPr lang="en-CA" dirty="0"/>
              <a:t>Look: I, Paul, say to you that if you accept circumcision, Christ will be of no advantage to you. I testify again to every man who accepts circumcision that </a:t>
            </a:r>
            <a:r>
              <a:rPr lang="en-CA" i="1" dirty="0">
                <a:solidFill>
                  <a:srgbClr val="FFC000"/>
                </a:solidFill>
              </a:rPr>
              <a:t>he is obligated to keep the whole law</a:t>
            </a:r>
            <a:r>
              <a:rPr lang="en-CA" dirty="0"/>
              <a:t>. You are severed from Christ, you who would be justified by the law; you have fallen away from grace. (Gal. 5:2–4)</a:t>
            </a:r>
          </a:p>
          <a:p>
            <a:pPr marL="0" indent="0">
              <a:buNone/>
            </a:pPr>
            <a:endParaRPr lang="en-CA" dirty="0"/>
          </a:p>
          <a:p>
            <a:pPr marL="0" indent="0">
              <a:buNone/>
            </a:pP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Circumcision</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393574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2"/>
            </a:pPr>
            <a:r>
              <a:rPr lang="en-CA" sz="3200" b="1" dirty="0">
                <a:solidFill>
                  <a:srgbClr val="FFC000"/>
                </a:solidFill>
                <a:latin typeface="Gibson SemiBold" panose="02000000000000000000" pitchFamily="2" charset="77"/>
              </a:rPr>
              <a:t>Christians no longer must offer OT Sacrifices</a:t>
            </a:r>
            <a:br>
              <a:rPr lang="en-CA" sz="2400" b="1" dirty="0">
                <a:solidFill>
                  <a:srgbClr val="FFC000"/>
                </a:solidFill>
                <a:latin typeface="Gibson SemiBold" panose="02000000000000000000" pitchFamily="2" charset="77"/>
              </a:rPr>
            </a:br>
            <a:endParaRPr lang="en-CA" sz="700" dirty="0"/>
          </a:p>
          <a:p>
            <a:pPr marL="536575" indent="0">
              <a:buNone/>
            </a:pPr>
            <a:r>
              <a:rPr lang="en-CA" dirty="0"/>
              <a:t>Hebrews 7-10 gives an extensive argument that now there is</a:t>
            </a:r>
          </a:p>
          <a:p>
            <a:pPr marL="993775" indent="-457200"/>
            <a:r>
              <a:rPr lang="en-CA" dirty="0"/>
              <a:t>A new High Priest (Jesus)</a:t>
            </a:r>
          </a:p>
          <a:p>
            <a:pPr marL="993775" indent="-457200"/>
            <a:r>
              <a:rPr lang="en-CA" dirty="0"/>
              <a:t>A new Sacrifice (Jesus’ sacrifice of himself)</a:t>
            </a:r>
          </a:p>
          <a:p>
            <a:pPr marL="993775" indent="-457200"/>
            <a:r>
              <a:rPr lang="en-CA" dirty="0"/>
              <a:t>A new Temple (the temple in heaven)</a:t>
            </a:r>
          </a:p>
          <a:p>
            <a:pPr marL="536575" indent="0">
              <a:buNone/>
            </a:pPr>
            <a:endParaRPr lang="en-CA" dirty="0"/>
          </a:p>
          <a:p>
            <a:pPr marL="536575" indent="0">
              <a:buNone/>
            </a:pPr>
            <a:r>
              <a:rPr lang="en-CA" dirty="0"/>
              <a:t>To offer sacrifices for sin at the Jerusalem temple would publicly reject Christ’s sacrifice</a:t>
            </a:r>
          </a:p>
          <a:p>
            <a:pPr marL="536575" indent="0">
              <a:buNone/>
            </a:pPr>
            <a:endParaRPr lang="en-CA" dirty="0"/>
          </a:p>
          <a:p>
            <a:pPr marL="0" indent="0">
              <a:buNone/>
            </a:pPr>
            <a:endParaRPr lang="en-CA" dirty="0"/>
          </a:p>
          <a:p>
            <a:pPr marL="0" indent="0">
              <a:buNone/>
            </a:pP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OT Sacrifices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
        <p:nvSpPr>
          <p:cNvPr id="5" name="TextBox 4">
            <a:extLst>
              <a:ext uri="{FF2B5EF4-FFF2-40B4-BE49-F238E27FC236}">
                <a16:creationId xmlns:a16="http://schemas.microsoft.com/office/drawing/2014/main" id="{E791A9B9-59E6-F146-8E8D-365E50EE682C}"/>
              </a:ext>
            </a:extLst>
          </p:cNvPr>
          <p:cNvSpPr txBox="1"/>
          <p:nvPr/>
        </p:nvSpPr>
        <p:spPr>
          <a:xfrm>
            <a:off x="7077433" y="6488668"/>
            <a:ext cx="5114567" cy="338554"/>
          </a:xfrm>
          <a:prstGeom prst="rect">
            <a:avLst/>
          </a:prstGeom>
          <a:noFill/>
        </p:spPr>
        <p:txBody>
          <a:bodyPr wrap="square" rtlCol="0">
            <a:spAutoFit/>
          </a:bodyPr>
          <a:lstStyle/>
          <a:p>
            <a:pPr algn="r"/>
            <a:r>
              <a:rPr lang="en-US" sz="1600" dirty="0">
                <a:solidFill>
                  <a:schemeClr val="bg1"/>
                </a:solidFill>
                <a:latin typeface="Gibson Light" panose="02000000000000000000" pitchFamily="2" charset="77"/>
              </a:rPr>
              <a:t>Adapted from ”Christian Ethics” by Wayne Grudem</a:t>
            </a:r>
          </a:p>
        </p:txBody>
      </p:sp>
    </p:spTree>
    <p:extLst>
      <p:ext uri="{BB962C8B-B14F-4D97-AF65-F5344CB8AC3E}">
        <p14:creationId xmlns:p14="http://schemas.microsoft.com/office/powerpoint/2010/main" val="2457343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2"/>
            </a:pPr>
            <a:r>
              <a:rPr lang="en-CA" sz="3200" b="1" dirty="0">
                <a:solidFill>
                  <a:srgbClr val="FFC000"/>
                </a:solidFill>
                <a:latin typeface="Gibson SemiBold" panose="02000000000000000000" pitchFamily="2" charset="77"/>
              </a:rPr>
              <a:t>Christians no longer must follow the OT Food Laws</a:t>
            </a:r>
            <a:br>
              <a:rPr lang="en-CA" sz="2400" b="1" dirty="0">
                <a:solidFill>
                  <a:srgbClr val="FFC000"/>
                </a:solidFill>
                <a:latin typeface="Gibson SemiBold" panose="02000000000000000000" pitchFamily="2" charset="77"/>
              </a:rPr>
            </a:br>
            <a:endParaRPr lang="en-CA" sz="700" dirty="0"/>
          </a:p>
          <a:p>
            <a:pPr marL="457200" lvl="1" indent="0">
              <a:buNone/>
            </a:pPr>
            <a:r>
              <a:rPr lang="en-CA" sz="2800" dirty="0"/>
              <a:t>And he said to them, “Then are you also without understanding? Do you not see that whatever goes into a person from outside cannot defile him,</a:t>
            </a:r>
            <a:r>
              <a:rPr lang="en-CA" sz="2800" b="1" baseline="30000" dirty="0"/>
              <a:t> </a:t>
            </a:r>
            <a:r>
              <a:rPr lang="en-CA" sz="2800" dirty="0"/>
              <a:t>since it enters not his heart but his stomach, and is expelled?” (</a:t>
            </a:r>
            <a:r>
              <a:rPr lang="en-CA" sz="2800" dirty="0">
                <a:solidFill>
                  <a:srgbClr val="FFC000"/>
                </a:solidFill>
              </a:rPr>
              <a:t>Thus he declared all foods clean.</a:t>
            </a:r>
            <a:r>
              <a:rPr lang="en-CA" sz="2800" dirty="0"/>
              <a:t>) And he said, “What comes out of a person is what defiles him. (Mark 7:18-20)</a:t>
            </a:r>
          </a:p>
          <a:p>
            <a:pPr marL="0" indent="0">
              <a:buNone/>
            </a:pPr>
            <a:endParaRPr lang="en-CA" dirty="0"/>
          </a:p>
          <a:p>
            <a:pPr marL="0" indent="0">
              <a:buNone/>
            </a:pP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OT Food Laws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77311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3"/>
            </a:pPr>
            <a:r>
              <a:rPr lang="en-CA" sz="3200" b="1" dirty="0">
                <a:solidFill>
                  <a:srgbClr val="FFC000"/>
                </a:solidFill>
                <a:latin typeface="Gibson SemiBold" panose="02000000000000000000" pitchFamily="2" charset="77"/>
              </a:rPr>
              <a:t>Christians no longer must follow the OT Food Laws</a:t>
            </a:r>
            <a:br>
              <a:rPr lang="en-CA" sz="2400" b="1" dirty="0">
                <a:solidFill>
                  <a:srgbClr val="FFC000"/>
                </a:solidFill>
                <a:latin typeface="Gibson SemiBold" panose="02000000000000000000" pitchFamily="2" charset="77"/>
              </a:rPr>
            </a:br>
            <a:endParaRPr lang="en-CA" sz="700" dirty="0"/>
          </a:p>
          <a:p>
            <a:pPr marL="457200" lvl="1" indent="0">
              <a:buNone/>
            </a:pPr>
            <a:r>
              <a:rPr lang="en-CA" sz="2800" dirty="0"/>
              <a:t>I know and am persuaded in the Lord Jesus that </a:t>
            </a:r>
            <a:r>
              <a:rPr lang="en-CA" sz="2800" i="1" dirty="0">
                <a:solidFill>
                  <a:srgbClr val="FFC000"/>
                </a:solidFill>
              </a:rPr>
              <a:t>nothing is unclean in itself</a:t>
            </a:r>
            <a:r>
              <a:rPr lang="en-CA" sz="2800" i="1" dirty="0"/>
              <a:t>…</a:t>
            </a:r>
            <a:r>
              <a:rPr lang="en-CA" sz="2800" dirty="0"/>
              <a:t>Do not, for the sake of food, destroy the work of God. </a:t>
            </a:r>
            <a:r>
              <a:rPr lang="en-CA" sz="2800" i="1" dirty="0">
                <a:solidFill>
                  <a:srgbClr val="FFC000"/>
                </a:solidFill>
              </a:rPr>
              <a:t>Everything is indeed clean</a:t>
            </a:r>
            <a:r>
              <a:rPr lang="en-CA" sz="2800" dirty="0"/>
              <a:t>, but it is wrong for anyone to make another stumble by what he eats. (Rom. 14:20)</a:t>
            </a:r>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OT Food Laws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66013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3"/>
            </a:pPr>
            <a:r>
              <a:rPr lang="en-CA" sz="3200" b="1" dirty="0">
                <a:solidFill>
                  <a:srgbClr val="FFC000"/>
                </a:solidFill>
                <a:latin typeface="Gibson SemiBold" panose="02000000000000000000" pitchFamily="2" charset="77"/>
              </a:rPr>
              <a:t>Christians no longer must follow the OT Food Laws</a:t>
            </a:r>
            <a:br>
              <a:rPr lang="en-CA" sz="2400" b="1" dirty="0">
                <a:solidFill>
                  <a:srgbClr val="FFC000"/>
                </a:solidFill>
                <a:latin typeface="Gibson SemiBold" panose="02000000000000000000" pitchFamily="2" charset="77"/>
              </a:rPr>
            </a:br>
            <a:endParaRPr lang="en-CA" sz="700" dirty="0"/>
          </a:p>
          <a:p>
            <a:pPr marL="457200" lvl="1" indent="0">
              <a:buNone/>
            </a:pPr>
            <a:r>
              <a:rPr lang="en-CA" sz="2800" dirty="0"/>
              <a:t>Therefore let no one pass judgment on you in </a:t>
            </a:r>
            <a:r>
              <a:rPr lang="en-CA" sz="2800" i="1" dirty="0">
                <a:solidFill>
                  <a:srgbClr val="FFC000"/>
                </a:solidFill>
              </a:rPr>
              <a:t>questions of food and drink</a:t>
            </a:r>
            <a:r>
              <a:rPr lang="en-CA" sz="2800" dirty="0"/>
              <a:t>, or with regard to a festival or a new moon or a Sabbath. These are a shadow of the things to come, but the substance belongs to Christ. (Col. 2:16–17)</a:t>
            </a:r>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OT Food Laws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10974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667521" y="187143"/>
            <a:ext cx="10588486" cy="903857"/>
          </a:xfrm>
          <a:effectLst>
            <a:outerShdw blurRad="50800" dist="38100" dir="2700000" algn="tl" rotWithShape="0">
              <a:prstClr val="black">
                <a:alpha val="40000"/>
              </a:prstClr>
            </a:outerShdw>
          </a:effectLst>
        </p:spPr>
        <p:txBody>
          <a:bodyPr>
            <a:normAutofit/>
          </a:bodyPr>
          <a:lstStyle/>
          <a:p>
            <a:pPr algn="l"/>
            <a:r>
              <a:rPr lang="en-CA" sz="4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CLASS SESSIONS</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569047" y="1196742"/>
            <a:ext cx="10860715" cy="5474114"/>
          </a:xfrm>
          <a:effectLst>
            <a:outerShdw blurRad="50800" dist="38100" dir="2700000" algn="tl" rotWithShape="0">
              <a:prstClr val="black">
                <a:alpha val="40000"/>
              </a:prstClr>
            </a:outerShdw>
          </a:effectLst>
        </p:spPr>
        <p:txBody>
          <a:bodyPr>
            <a:noAutofit/>
          </a:bodyPr>
          <a:lstStyle/>
          <a:p>
            <a:pPr algn="l"/>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Here are the 8 sessions we’ll be going through in this class:</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PENTATEUCH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The Patriarchs, Sinai Covenant &amp; Decalogue</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TORAH (Part 1)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Tabernacle, Sacrifices, Priests, Feasts and OT Worship</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TORAH (Part 2)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Law &amp; Covenant, Promised Land and Foreshadowing</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PROPHETS &amp; WRITINGS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OT Prophets, Psalms &amp; Wisdom Literature</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GOSPELS</a:t>
            </a:r>
            <a:r>
              <a:rPr lang="en-CA" sz="2600" b="1" dirty="0">
                <a:solidFill>
                  <a:schemeClr val="bg1"/>
                </a:solidFill>
                <a:latin typeface="Gibson" panose="02000000000000000000" pitchFamily="2" charset="77"/>
                <a:ea typeface="Open Sans" panose="020B0606030504020204" pitchFamily="34" charset="0"/>
                <a:cs typeface="Open Sans" panose="020B0606030504020204" pitchFamily="34" charset="0"/>
              </a:rPr>
              <a:t>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Matthew, Mark, Luke &amp; John</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EARLY CHURCH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Acts &amp; Galatians</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PAULINE LETTERS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The rest of the letters of Paul</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GENERAL EPISTLES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The rest of the NT letters</a:t>
            </a:r>
          </a:p>
        </p:txBody>
      </p:sp>
      <p:sp>
        <p:nvSpPr>
          <p:cNvPr id="4" name="Rectangle 3">
            <a:extLst>
              <a:ext uri="{FF2B5EF4-FFF2-40B4-BE49-F238E27FC236}">
                <a16:creationId xmlns:a16="http://schemas.microsoft.com/office/drawing/2014/main" id="{F2333391-F0D3-D24B-A4BD-F5441E5FF916}"/>
              </a:ext>
            </a:extLst>
          </p:cNvPr>
          <p:cNvSpPr/>
          <p:nvPr/>
        </p:nvSpPr>
        <p:spPr>
          <a:xfrm>
            <a:off x="457200" y="5636298"/>
            <a:ext cx="10504449" cy="457200"/>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520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3"/>
            </a:pPr>
            <a:r>
              <a:rPr lang="en-CA" sz="3200" b="1" dirty="0">
                <a:solidFill>
                  <a:srgbClr val="FFC000"/>
                </a:solidFill>
                <a:latin typeface="Gibson SemiBold" panose="02000000000000000000" pitchFamily="2" charset="77"/>
              </a:rPr>
              <a:t>Christians no longer must follow the OT Food Laws</a:t>
            </a:r>
            <a:br>
              <a:rPr lang="en-CA" sz="2400" b="1" dirty="0">
                <a:solidFill>
                  <a:srgbClr val="FFC000"/>
                </a:solidFill>
                <a:latin typeface="Gibson SemiBold" panose="02000000000000000000" pitchFamily="2" charset="77"/>
              </a:rPr>
            </a:br>
            <a:endParaRPr lang="en-CA" sz="700" dirty="0"/>
          </a:p>
          <a:p>
            <a:pPr marL="457200" lvl="1" indent="0">
              <a:buNone/>
            </a:pPr>
            <a:r>
              <a:rPr lang="en-CA" sz="2800" dirty="0"/>
              <a:t>Therefore let no one pass judgment on you in </a:t>
            </a:r>
            <a:r>
              <a:rPr lang="en-CA" sz="2800" i="1" dirty="0">
                <a:solidFill>
                  <a:srgbClr val="FFC000"/>
                </a:solidFill>
              </a:rPr>
              <a:t>questions of food and drink</a:t>
            </a:r>
            <a:r>
              <a:rPr lang="en-CA" sz="2800" dirty="0"/>
              <a:t>, or with regard to a festival or a new moon or a Sabbath. These are a shadow of the things to come, but the substance belongs to Christ. (Col. 2:16–17)</a:t>
            </a:r>
          </a:p>
          <a:p>
            <a:pPr marL="457200" lvl="1" indent="0">
              <a:buNone/>
            </a:pPr>
            <a:endParaRPr lang="en-CA" sz="1600" dirty="0"/>
          </a:p>
          <a:p>
            <a:pPr marL="457200" lvl="1" indent="0">
              <a:buNone/>
            </a:pPr>
            <a:r>
              <a:rPr lang="en-CA" sz="2800" b="1" dirty="0">
                <a:solidFill>
                  <a:srgbClr val="FFC000"/>
                </a:solidFill>
                <a:latin typeface="Gibson SemiBold" panose="02000000000000000000" pitchFamily="2" charset="77"/>
              </a:rPr>
              <a:t>Discuss in groups:</a:t>
            </a:r>
          </a:p>
          <a:p>
            <a:pPr marL="914400" lvl="1" indent="-457200">
              <a:buFont typeface="+mj-lt"/>
              <a:buAutoNum type="arabicPeriod"/>
            </a:pPr>
            <a:r>
              <a:rPr lang="en-CA" sz="2800" dirty="0"/>
              <a:t>What does Col 2:17 say about the nature of food and drink, festivals and the Sabbath? What does it mean that "the substance belongs to Christ"?</a:t>
            </a:r>
          </a:p>
          <a:p>
            <a:pPr marL="914400" lvl="1" indent="-457200">
              <a:buFont typeface="+mj-lt"/>
              <a:buAutoNum type="arabicPeriod"/>
            </a:pPr>
            <a:r>
              <a:rPr lang="en-CA" sz="2800" dirty="0"/>
              <a:t>Col 2:16 starts with the word, "Therefore", indicating that v16-17 hinge on a previous grounding truth. What is that truth?</a:t>
            </a:r>
            <a:br>
              <a:rPr lang="en-CA" dirty="0"/>
            </a:br>
            <a:endParaRPr lang="en-CA" dirty="0"/>
          </a:p>
          <a:p>
            <a:pPr marL="457200" lvl="1" indent="0">
              <a:buNone/>
            </a:pPr>
            <a:endParaRPr lang="en-CA" dirty="0"/>
          </a:p>
          <a:p>
            <a:pPr marL="0" indent="0">
              <a:buNone/>
            </a:pPr>
            <a:br>
              <a:rPr lang="en-CA" dirty="0"/>
            </a:br>
            <a:endParaRPr lang="en-CA" dirty="0"/>
          </a:p>
          <a:p>
            <a:pPr marL="457200" lvl="1" indent="0">
              <a:buNone/>
            </a:pPr>
            <a:endParaRPr lang="en-CA" sz="2800"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OT Food Laws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838237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4"/>
            </a:pPr>
            <a:r>
              <a:rPr lang="en-CA" sz="3200" b="1" dirty="0">
                <a:solidFill>
                  <a:srgbClr val="FFC000"/>
                </a:solidFill>
                <a:latin typeface="Gibson SemiBold" panose="02000000000000000000" pitchFamily="2" charset="77"/>
              </a:rPr>
              <a:t>Christians no longer must observe OT Sabbath and other OT Festivals</a:t>
            </a:r>
            <a:br>
              <a:rPr lang="en-CA" sz="2400" b="1" dirty="0">
                <a:solidFill>
                  <a:srgbClr val="FFC000"/>
                </a:solidFill>
                <a:latin typeface="Gibson SemiBold" panose="02000000000000000000" pitchFamily="2" charset="77"/>
              </a:rPr>
            </a:br>
            <a:endParaRPr lang="en-CA" sz="700" dirty="0"/>
          </a:p>
          <a:p>
            <a:pPr marL="457200" lvl="1" indent="0">
              <a:buNone/>
            </a:pPr>
            <a:r>
              <a:rPr lang="en-CA" sz="2800" dirty="0"/>
              <a:t>Therefore let no one pass judgment on you in </a:t>
            </a:r>
            <a:r>
              <a:rPr lang="en-CA" sz="2800" i="1" dirty="0"/>
              <a:t>questions of food and drink</a:t>
            </a:r>
            <a:r>
              <a:rPr lang="en-CA" sz="2800" dirty="0"/>
              <a:t>, or </a:t>
            </a:r>
            <a:r>
              <a:rPr lang="en-CA" sz="2800" dirty="0">
                <a:solidFill>
                  <a:srgbClr val="FFC000"/>
                </a:solidFill>
              </a:rPr>
              <a:t>with</a:t>
            </a:r>
            <a:r>
              <a:rPr lang="en-CA" sz="2800" dirty="0"/>
              <a:t> </a:t>
            </a:r>
            <a:r>
              <a:rPr lang="en-CA" sz="2800" dirty="0">
                <a:solidFill>
                  <a:srgbClr val="FFC000"/>
                </a:solidFill>
              </a:rPr>
              <a:t>regard to a festival or a new moon or a Sabbath</a:t>
            </a:r>
            <a:r>
              <a:rPr lang="en-CA" sz="2800" dirty="0"/>
              <a:t>. These are a shadow of the things to come, but the substance belongs to Christ. (Col. 2:16–17)</a:t>
            </a:r>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OT Sabbath and Festivals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157833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4"/>
            </a:pPr>
            <a:r>
              <a:rPr lang="en-CA" sz="3200" b="1" dirty="0">
                <a:solidFill>
                  <a:srgbClr val="FFC000"/>
                </a:solidFill>
                <a:latin typeface="Gibson SemiBold" panose="02000000000000000000" pitchFamily="2" charset="77"/>
              </a:rPr>
              <a:t>Christians no longer must observe OT Sabbath and other OT Festivals</a:t>
            </a:r>
            <a:br>
              <a:rPr lang="en-CA" sz="2400" b="1" dirty="0">
                <a:solidFill>
                  <a:srgbClr val="FFC000"/>
                </a:solidFill>
                <a:latin typeface="Gibson SemiBold" panose="02000000000000000000" pitchFamily="2" charset="77"/>
              </a:rPr>
            </a:br>
            <a:endParaRPr lang="en-CA" sz="700" dirty="0"/>
          </a:p>
          <a:p>
            <a:pPr marL="457200" lvl="1" indent="0">
              <a:buNone/>
            </a:pPr>
            <a:r>
              <a:rPr lang="en-CA" sz="2800" dirty="0"/>
              <a:t>One person esteems </a:t>
            </a:r>
            <a:r>
              <a:rPr lang="en-CA" sz="2800" i="1" dirty="0"/>
              <a:t>one day as better</a:t>
            </a:r>
            <a:r>
              <a:rPr lang="en-CA" sz="2800" dirty="0"/>
              <a:t> than another, while another esteems </a:t>
            </a:r>
            <a:r>
              <a:rPr lang="en-CA" sz="2800" i="1" dirty="0"/>
              <a:t>all days alike</a:t>
            </a:r>
            <a:r>
              <a:rPr lang="en-CA" sz="2800" dirty="0"/>
              <a:t>. Each one should be fully convinced in his own mind. (Rom. 14:5)</a:t>
            </a:r>
          </a:p>
          <a:p>
            <a:pPr marL="457200" lvl="1" indent="0">
              <a:buNone/>
            </a:pPr>
            <a:endParaRPr lang="en-CA" sz="2800" dirty="0"/>
          </a:p>
          <a:p>
            <a:pPr marL="457200" lvl="1" indent="0">
              <a:buNone/>
            </a:pPr>
            <a:r>
              <a:rPr lang="en-CA" sz="2800" dirty="0"/>
              <a:t>You observe </a:t>
            </a:r>
            <a:r>
              <a:rPr lang="en-CA" sz="2800" i="1" dirty="0"/>
              <a:t>days</a:t>
            </a:r>
            <a:r>
              <a:rPr lang="en-CA" sz="2800" dirty="0"/>
              <a:t> and months and seasons and years! I am afraid I may have labored over you in vain. (Gal. 4:10–11)</a:t>
            </a:r>
          </a:p>
          <a:p>
            <a:pPr marL="457200" lvl="1" indent="0">
              <a:buNone/>
            </a:pPr>
            <a:endParaRPr lang="en-CA" sz="2800"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OT Sabbath and Festivals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239542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5"/>
            </a:pPr>
            <a:r>
              <a:rPr lang="en-CA" sz="3200" b="1" dirty="0">
                <a:solidFill>
                  <a:srgbClr val="FFC000"/>
                </a:solidFill>
                <a:latin typeface="Gibson SemiBold" panose="02000000000000000000" pitchFamily="2" charset="77"/>
              </a:rPr>
              <a:t>Christians no longer must follow OT laws regulating the Civil Government of Israel</a:t>
            </a:r>
            <a:endParaRPr lang="en-CA" sz="700" dirty="0"/>
          </a:p>
          <a:p>
            <a:pPr marL="457200" lvl="1" indent="0">
              <a:buNone/>
            </a:pPr>
            <a:r>
              <a:rPr lang="en-CA" sz="2800" dirty="0"/>
              <a:t>In the new covenant age, Christians of all nations are commanded to be subject to civil governments (Rom 13:1-7, 2 Pet 2:13-14, 17)</a:t>
            </a:r>
          </a:p>
          <a:p>
            <a:pPr marL="457200" lvl="1" indent="0">
              <a:buNone/>
            </a:pPr>
            <a:endParaRPr lang="en-CA" sz="2800" dirty="0"/>
          </a:p>
          <a:p>
            <a:pPr marL="457200" lvl="1" indent="0">
              <a:buNone/>
            </a:pPr>
            <a:r>
              <a:rPr lang="en-CA" sz="2800" dirty="0"/>
              <a:t>Thielman rightly observes that Paul’s “admonitions to submit to the Roman government (Rom. 13:1–7) implied the abrogation of the … civil parts of the law.”</a:t>
            </a:r>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CIVIL LAWS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
        <p:nvSpPr>
          <p:cNvPr id="5" name="TextBox 4">
            <a:extLst>
              <a:ext uri="{FF2B5EF4-FFF2-40B4-BE49-F238E27FC236}">
                <a16:creationId xmlns:a16="http://schemas.microsoft.com/office/drawing/2014/main" id="{5BFADC8D-F18F-BE49-BA01-1F81ADEA57E0}"/>
              </a:ext>
            </a:extLst>
          </p:cNvPr>
          <p:cNvSpPr txBox="1"/>
          <p:nvPr/>
        </p:nvSpPr>
        <p:spPr>
          <a:xfrm>
            <a:off x="6418555" y="6488668"/>
            <a:ext cx="5773445" cy="338554"/>
          </a:xfrm>
          <a:prstGeom prst="rect">
            <a:avLst/>
          </a:prstGeom>
          <a:noFill/>
        </p:spPr>
        <p:txBody>
          <a:bodyPr wrap="square" rtlCol="0">
            <a:spAutoFit/>
          </a:bodyPr>
          <a:lstStyle/>
          <a:p>
            <a:pPr algn="r"/>
            <a:r>
              <a:rPr lang="en-US" sz="1600" dirty="0">
                <a:solidFill>
                  <a:schemeClr val="bg1"/>
                </a:solidFill>
                <a:latin typeface="Gibson Light" panose="02000000000000000000" pitchFamily="2" charset="77"/>
              </a:rPr>
              <a:t>Adapted and Excerpted from ”Christian Ethics” by Wayne Grudem</a:t>
            </a:r>
          </a:p>
        </p:txBody>
      </p:sp>
    </p:spTree>
    <p:extLst>
      <p:ext uri="{BB962C8B-B14F-4D97-AF65-F5344CB8AC3E}">
        <p14:creationId xmlns:p14="http://schemas.microsoft.com/office/powerpoint/2010/main" val="2839604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514350" indent="-514350">
              <a:buFont typeface="+mj-lt"/>
              <a:buAutoNum type="alphaUcPeriod" startAt="5"/>
            </a:pPr>
            <a:r>
              <a:rPr lang="en-CA" sz="3200" b="1" dirty="0">
                <a:solidFill>
                  <a:srgbClr val="FFC000"/>
                </a:solidFill>
                <a:latin typeface="Gibson SemiBold" panose="02000000000000000000" pitchFamily="2" charset="77"/>
              </a:rPr>
              <a:t>Christians no longer must follow OT laws regulating the Civil Government of Israel</a:t>
            </a:r>
            <a:br>
              <a:rPr lang="en-CA" sz="3200" b="1" dirty="0">
                <a:solidFill>
                  <a:srgbClr val="FFC000"/>
                </a:solidFill>
                <a:latin typeface="Gibson SemiBold" panose="02000000000000000000" pitchFamily="2" charset="77"/>
              </a:rPr>
            </a:br>
            <a:endParaRPr lang="en-CA" sz="700" dirty="0"/>
          </a:p>
          <a:p>
            <a:pPr marL="457200" lvl="1" indent="0" algn="ctr">
              <a:buNone/>
            </a:pPr>
            <a:r>
              <a:rPr lang="en-CA" sz="2800" dirty="0"/>
              <a:t>The notion that the civil laws for Israel should continue to function as the rules for nation-states today represents a fundamental misreading of the Scriptures. Believers are no longer under the law, for the law was given to Israel, which functioned as both a political and ecclesiastical community. No nation today occupies the place of Israel, for no nation can claim to be God’s chosen nation.</a:t>
            </a:r>
            <a:br>
              <a:rPr lang="en-CA" sz="2800" dirty="0"/>
            </a:br>
            <a:r>
              <a:rPr lang="en-CA" sz="2800" dirty="0"/>
              <a:t>- Dr. Tom Schreiner</a:t>
            </a:r>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2.  SPECIFIC MOSAIC COVENANT OBLIGATIONS      NO LONGER REQUIRED OF CHRISTIANS</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OT Sacrifices</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244276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68B81-4725-8444-BB6F-A7D60E2AC514}"/>
              </a:ext>
            </a:extLst>
          </p:cNvPr>
          <p:cNvSpPr>
            <a:spLocks noGrp="1"/>
          </p:cNvSpPr>
          <p:nvPr>
            <p:ph type="title"/>
          </p:nvPr>
        </p:nvSpPr>
        <p:spPr/>
        <p:txBody>
          <a:bodyPr/>
          <a:lstStyle/>
          <a:p>
            <a:r>
              <a:rPr lang="en-US" dirty="0"/>
              <a:t>BOARD ILLUSTRATION</a:t>
            </a:r>
          </a:p>
        </p:txBody>
      </p:sp>
      <p:sp>
        <p:nvSpPr>
          <p:cNvPr id="3" name="Text Placeholder 2">
            <a:extLst>
              <a:ext uri="{FF2B5EF4-FFF2-40B4-BE49-F238E27FC236}">
                <a16:creationId xmlns:a16="http://schemas.microsoft.com/office/drawing/2014/main" id="{DBB293A9-CAA6-894E-B6FF-24E65C19B303}"/>
              </a:ext>
            </a:extLst>
          </p:cNvPr>
          <p:cNvSpPr>
            <a:spLocks noGrp="1"/>
          </p:cNvSpPr>
          <p:nvPr>
            <p:ph type="body" idx="1"/>
          </p:nvPr>
        </p:nvSpPr>
        <p:spPr/>
        <p:txBody>
          <a:bodyPr/>
          <a:lstStyle/>
          <a:p>
            <a:r>
              <a:rPr lang="en-US" dirty="0"/>
              <a:t>Inadequate solution: Everything Not Cancelled by the New Testament is Still Required</a:t>
            </a:r>
          </a:p>
          <a:p>
            <a:r>
              <a:rPr lang="en-US" dirty="0"/>
              <a:t>Why? NT authors were not trying to give exhaustive “law mapping”</a:t>
            </a:r>
          </a:p>
        </p:txBody>
      </p:sp>
    </p:spTree>
    <p:extLst>
      <p:ext uri="{BB962C8B-B14F-4D97-AF65-F5344CB8AC3E}">
        <p14:creationId xmlns:p14="http://schemas.microsoft.com/office/powerpoint/2010/main" val="753904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96121" y="286012"/>
            <a:ext cx="10588486" cy="903857"/>
          </a:xfrm>
          <a:effectLst>
            <a:outerShdw blurRad="50800" dist="38100" dir="2700000" algn="tl" rotWithShape="0">
              <a:prstClr val="black">
                <a:alpha val="40000"/>
              </a:prstClr>
            </a:outerShdw>
          </a:effectLst>
        </p:spPr>
        <p:txBody>
          <a:bodyPr>
            <a:noAutofit/>
          </a:bodyPr>
          <a:lstStyle/>
          <a:p>
            <a:pPr algn="l"/>
            <a:r>
              <a:rPr lang="en-CA" sz="40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OLD COVENANT THROUGH NEW LENS</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797647" y="1279276"/>
            <a:ext cx="10860715" cy="5157940"/>
          </a:xfrm>
          <a:effectLst>
            <a:outerShdw blurRad="50800" dist="38100" dir="2700000" algn="tl" rotWithShape="0">
              <a:prstClr val="black">
                <a:alpha val="40000"/>
              </a:prstClr>
            </a:outerShdw>
          </a:effectLst>
        </p:spPr>
        <p:txBody>
          <a:bodyPr>
            <a:noAutofit/>
          </a:bodyPr>
          <a:lstStyle/>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DESIGN OF MOSAIC COVENANT</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Temporary</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SPECIFIC MOSAIC COVENANT OBLIGATIONS NO LONGER REQUIRED OF CHRISTIANS</a:t>
            </a:r>
            <a:r>
              <a:rPr lang="en-CA" b="1" dirty="0">
                <a:latin typeface="Gibson Light" panose="02000000000000000000" pitchFamily="50" charset="0"/>
                <a:ea typeface="Open Sans" panose="020B0606030504020204" pitchFamily="34" charset="0"/>
                <a:cs typeface="Open Sans" panose="020B0606030504020204" pitchFamily="34" charset="0"/>
              </a:rPr>
              <a:t>: </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CIRCUMCISION</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SACRIFICES</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FOOD LAWS</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SABBATH AND OT FESTIVALS</a:t>
            </a:r>
          </a:p>
          <a:p>
            <a:pPr marL="971550" lvl="1" indent="-514350" algn="l">
              <a:buFont typeface="+mj-lt"/>
              <a:buAutoNum type="alphaUcPeriod"/>
            </a:pP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OT LAWS REGULATING THE CIVIL GOVERNMENT OF ISRAEL</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MOSAIC COVENANT HAS COME TO AN END</a:t>
            </a:r>
            <a:r>
              <a:rPr lang="en-CA" b="1" dirty="0">
                <a:latin typeface="Gibson Light" panose="02000000000000000000" pitchFamily="50" charset="0"/>
                <a:ea typeface="Open Sans" panose="020B0606030504020204" pitchFamily="34" charset="0"/>
                <a:cs typeface="Open Sans" panose="020B0606030504020204" pitchFamily="34" charset="0"/>
              </a:rPr>
              <a:t>: ALL, NOT JUST A PART</a:t>
            </a:r>
          </a:p>
          <a:p>
            <a:pPr marL="514350" indent="-514350" algn="l">
              <a:buFont typeface="+mj-lt"/>
              <a:buAutoNum type="arabicPeriod"/>
            </a:pPr>
            <a:endParaRPr lang="en-CA" b="1" dirty="0">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3200" b="1" dirty="0">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32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881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0" indent="0">
              <a:buNone/>
            </a:pPr>
            <a:r>
              <a:rPr lang="en-CA" dirty="0"/>
              <a:t>“The law was our guardian </a:t>
            </a:r>
            <a:r>
              <a:rPr lang="en-CA" i="1" u="sng" dirty="0"/>
              <a:t>until</a:t>
            </a:r>
            <a:r>
              <a:rPr lang="en-CA" i="1" dirty="0"/>
              <a:t> Christ came</a:t>
            </a:r>
            <a:r>
              <a:rPr lang="en-CA" dirty="0"/>
              <a:t>, … but now that faith has come, we are </a:t>
            </a:r>
            <a:r>
              <a:rPr lang="en-CA" dirty="0">
                <a:solidFill>
                  <a:srgbClr val="FFC000"/>
                </a:solidFill>
              </a:rPr>
              <a:t>no longer under a guardian</a:t>
            </a:r>
            <a:r>
              <a:rPr lang="en-CA" dirty="0"/>
              <a:t>” (Gal. 3:24–25).</a:t>
            </a:r>
          </a:p>
          <a:p>
            <a:pPr marL="0" indent="0">
              <a:buNone/>
            </a:pPr>
            <a:endParaRPr lang="en-CA" dirty="0"/>
          </a:p>
          <a:p>
            <a:pPr marL="0" indent="0">
              <a:buNone/>
            </a:pPr>
            <a:r>
              <a:rPr lang="en-CA" dirty="0"/>
              <a:t>Likewise, my brothers, </a:t>
            </a:r>
            <a:r>
              <a:rPr lang="en-CA" i="1" dirty="0">
                <a:solidFill>
                  <a:srgbClr val="FFC000"/>
                </a:solidFill>
              </a:rPr>
              <a:t>you also have died to the law</a:t>
            </a:r>
            <a:r>
              <a:rPr lang="en-CA" dirty="0">
                <a:solidFill>
                  <a:srgbClr val="FFC000"/>
                </a:solidFill>
              </a:rPr>
              <a:t> </a:t>
            </a:r>
            <a:r>
              <a:rPr lang="en-CA" dirty="0"/>
              <a:t>through the body of Christ, so that you may belong to another, to him who has been raised from the dead, in order that we may bear fruit for God…</a:t>
            </a:r>
            <a:r>
              <a:rPr lang="en-CA" dirty="0">
                <a:solidFill>
                  <a:srgbClr val="FFC000"/>
                </a:solidFill>
              </a:rPr>
              <a:t>But now we are </a:t>
            </a:r>
            <a:r>
              <a:rPr lang="en-CA" i="1" dirty="0">
                <a:solidFill>
                  <a:srgbClr val="FFC000"/>
                </a:solidFill>
              </a:rPr>
              <a:t>released from the law</a:t>
            </a:r>
            <a:r>
              <a:rPr lang="en-CA" dirty="0">
                <a:solidFill>
                  <a:srgbClr val="FFC000"/>
                </a:solidFill>
              </a:rPr>
              <a:t> </a:t>
            </a:r>
            <a:r>
              <a:rPr lang="en-CA" dirty="0"/>
              <a:t>… so that we serve in the new way of the Spirit and </a:t>
            </a:r>
            <a:r>
              <a:rPr lang="en-CA" dirty="0">
                <a:solidFill>
                  <a:srgbClr val="FFC000"/>
                </a:solidFill>
              </a:rPr>
              <a:t>not in the old way of the written code</a:t>
            </a:r>
            <a:r>
              <a:rPr lang="en-CA" dirty="0"/>
              <a:t>” (Rom. 7:6).</a:t>
            </a:r>
          </a:p>
          <a:p>
            <a:pPr marL="0" indent="0">
              <a:buNone/>
            </a:pP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3.  MOSAIC COVENANT HAS COME TO AN END</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All, not just a Part</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55370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0" indent="0">
              <a:buNone/>
            </a:pPr>
            <a:r>
              <a:rPr lang="en-CA" dirty="0"/>
              <a:t>In speaking of </a:t>
            </a:r>
            <a:r>
              <a:rPr lang="en-CA" i="1" dirty="0"/>
              <a:t>a new covenant</a:t>
            </a:r>
            <a:r>
              <a:rPr lang="en-CA" dirty="0"/>
              <a:t>, </a:t>
            </a:r>
            <a:r>
              <a:rPr lang="en-CA" dirty="0">
                <a:solidFill>
                  <a:srgbClr val="FFC000"/>
                </a:solidFill>
              </a:rPr>
              <a:t>he makes </a:t>
            </a:r>
            <a:r>
              <a:rPr lang="en-CA" i="1" dirty="0">
                <a:solidFill>
                  <a:srgbClr val="FFC000"/>
                </a:solidFill>
              </a:rPr>
              <a:t>the first one obsolete</a:t>
            </a:r>
            <a:r>
              <a:rPr lang="en-CA" dirty="0"/>
              <a:t>. And what is becoming obsolete and growing old is ready to vanish away. (Heb. 8:13)</a:t>
            </a:r>
          </a:p>
          <a:p>
            <a:pPr marL="0" indent="0">
              <a:buNone/>
            </a:pPr>
            <a:br>
              <a:rPr lang="en-CA" dirty="0"/>
            </a:b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3.  MOSAIC COVENANT HAS COME TO AN END</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All, not just a Part</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94795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766656"/>
            <a:ext cx="11460171" cy="4892942"/>
          </a:xfrm>
        </p:spPr>
        <p:txBody>
          <a:bodyPr>
            <a:noAutofit/>
          </a:bodyPr>
          <a:lstStyle/>
          <a:p>
            <a:pPr marL="0" indent="0">
              <a:buNone/>
            </a:pPr>
            <a:r>
              <a:rPr lang="en-CA" dirty="0"/>
              <a:t>Frank Thielman argues persuasively for this conclusion:</a:t>
            </a:r>
          </a:p>
          <a:p>
            <a:pPr marL="0" indent="0">
              <a:buNone/>
            </a:pPr>
            <a:br>
              <a:rPr lang="en-CA" dirty="0"/>
            </a:br>
            <a:r>
              <a:rPr lang="en-CA" dirty="0"/>
              <a:t>The entire law is obsolete, moreover, and not simply the portion of the law that regulates the priesthood and the sacrifices.… In [Hebrews] 9:15–22 he makes the term “first covenant” synonymous with “every commandment spoken by Moses according to the law” (9:19).… The entire Mosaic covenant, therefore, and not merely a part of it, has been superseded by the new covenant: the change in priesthood has required not merely a change in some laws pertaining to the priesthood, but a different law entirely (7:12)</a:t>
            </a:r>
          </a:p>
          <a:p>
            <a:pPr marL="0" indent="0">
              <a:buNone/>
            </a:pP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marL="714375" indent="-714375"/>
            <a:r>
              <a:rPr lang="en-CA" sz="3600" dirty="0">
                <a:solidFill>
                  <a:srgbClr val="FFC000"/>
                </a:solidFill>
                <a:latin typeface="Gibson Light" panose="02000000000000000000" pitchFamily="50" charset="0"/>
                <a:ea typeface="Open Sans" panose="020B0606030504020204" pitchFamily="34" charset="0"/>
                <a:cs typeface="Open Sans" panose="020B0606030504020204" pitchFamily="34" charset="0"/>
              </a:rPr>
              <a:t>3.  MOSAIC COVENANT HAS COME TO AN END</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All, not just a Part</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
        <p:nvSpPr>
          <p:cNvPr id="5" name="TextBox 4">
            <a:extLst>
              <a:ext uri="{FF2B5EF4-FFF2-40B4-BE49-F238E27FC236}">
                <a16:creationId xmlns:a16="http://schemas.microsoft.com/office/drawing/2014/main" id="{5EFF655C-306F-FE4A-B4B2-AA800A8DFD04}"/>
              </a:ext>
            </a:extLst>
          </p:cNvPr>
          <p:cNvSpPr txBox="1"/>
          <p:nvPr/>
        </p:nvSpPr>
        <p:spPr>
          <a:xfrm>
            <a:off x="6418555" y="6488668"/>
            <a:ext cx="5773445" cy="338554"/>
          </a:xfrm>
          <a:prstGeom prst="rect">
            <a:avLst/>
          </a:prstGeom>
          <a:noFill/>
        </p:spPr>
        <p:txBody>
          <a:bodyPr wrap="square" rtlCol="0">
            <a:spAutoFit/>
          </a:bodyPr>
          <a:lstStyle/>
          <a:p>
            <a:pPr algn="r"/>
            <a:r>
              <a:rPr lang="en-US" sz="1600" dirty="0">
                <a:solidFill>
                  <a:schemeClr val="bg1"/>
                </a:solidFill>
                <a:latin typeface="Gibson Light" panose="02000000000000000000" pitchFamily="2" charset="77"/>
              </a:rPr>
              <a:t>Adapted and Excerpted from ”Christian Ethics” by Wayne Grudem</a:t>
            </a:r>
          </a:p>
        </p:txBody>
      </p:sp>
    </p:spTree>
    <p:extLst>
      <p:ext uri="{BB962C8B-B14F-4D97-AF65-F5344CB8AC3E}">
        <p14:creationId xmlns:p14="http://schemas.microsoft.com/office/powerpoint/2010/main" val="2282924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fillment_10">
            <a:extLst>
              <a:ext uri="{FF2B5EF4-FFF2-40B4-BE49-F238E27FC236}">
                <a16:creationId xmlns:a16="http://schemas.microsoft.com/office/drawing/2014/main" id="{9E32F0DC-5073-449C-B7B2-C57BDD6CF64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296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68B81-4725-8444-BB6F-A7D60E2AC514}"/>
              </a:ext>
            </a:extLst>
          </p:cNvPr>
          <p:cNvSpPr>
            <a:spLocks noGrp="1"/>
          </p:cNvSpPr>
          <p:nvPr>
            <p:ph type="title"/>
          </p:nvPr>
        </p:nvSpPr>
        <p:spPr/>
        <p:txBody>
          <a:bodyPr/>
          <a:lstStyle/>
          <a:p>
            <a:r>
              <a:rPr lang="en-US" dirty="0"/>
              <a:t>BOARD ILLUSTRATION</a:t>
            </a:r>
          </a:p>
        </p:txBody>
      </p:sp>
      <p:sp>
        <p:nvSpPr>
          <p:cNvPr id="3" name="Text Placeholder 2">
            <a:extLst>
              <a:ext uri="{FF2B5EF4-FFF2-40B4-BE49-F238E27FC236}">
                <a16:creationId xmlns:a16="http://schemas.microsoft.com/office/drawing/2014/main" id="{DBB293A9-CAA6-894E-B6FF-24E65C19B303}"/>
              </a:ext>
            </a:extLst>
          </p:cNvPr>
          <p:cNvSpPr>
            <a:spLocks noGrp="1"/>
          </p:cNvSpPr>
          <p:nvPr>
            <p:ph type="body" idx="1"/>
          </p:nvPr>
        </p:nvSpPr>
        <p:spPr/>
        <p:txBody>
          <a:bodyPr/>
          <a:lstStyle/>
          <a:p>
            <a:r>
              <a:rPr lang="en-US" dirty="0"/>
              <a:t>Inadequate solution: Nothing is Required Except What the New Testament Reaffirms</a:t>
            </a:r>
          </a:p>
          <a:p>
            <a:r>
              <a:rPr lang="en-US" dirty="0"/>
              <a:t>Why? 2 Tim 3:16</a:t>
            </a:r>
          </a:p>
        </p:txBody>
      </p:sp>
    </p:spTree>
    <p:extLst>
      <p:ext uri="{BB962C8B-B14F-4D97-AF65-F5344CB8AC3E}">
        <p14:creationId xmlns:p14="http://schemas.microsoft.com/office/powerpoint/2010/main" val="4174229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96121" y="286012"/>
            <a:ext cx="10588486" cy="903857"/>
          </a:xfrm>
          <a:effectLst>
            <a:outerShdw blurRad="50800" dist="38100" dir="2700000" algn="tl" rotWithShape="0">
              <a:prstClr val="black">
                <a:alpha val="40000"/>
              </a:prstClr>
            </a:outerShdw>
          </a:effectLst>
        </p:spPr>
        <p:txBody>
          <a:bodyPr>
            <a:noAutofit/>
          </a:bodyPr>
          <a:lstStyle/>
          <a:p>
            <a:pPr algn="l"/>
            <a:r>
              <a:rPr lang="en-CA" sz="40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OLD COVENANT THROUGH NEW LENS</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797647" y="1279276"/>
            <a:ext cx="10860715" cy="5157940"/>
          </a:xfrm>
          <a:effectLst>
            <a:outerShdw blurRad="50800" dist="38100" dir="2700000" algn="tl" rotWithShape="0">
              <a:prstClr val="black">
                <a:alpha val="40000"/>
              </a:prstClr>
            </a:outerShdw>
          </a:effectLst>
        </p:spPr>
        <p:txBody>
          <a:bodyPr>
            <a:noAutofit/>
          </a:bodyPr>
          <a:lstStyle/>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DESIGN OF MOSAIC COVENANT</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Temporary</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SPECIFIC MOSAIC COVENANT OBLIGATIONS NO LONGER REQUIRED OF CHRISTIANS</a:t>
            </a:r>
            <a:r>
              <a:rPr lang="en-CA" b="1" dirty="0">
                <a:latin typeface="Gibson Light" panose="02000000000000000000" pitchFamily="50" charset="0"/>
                <a:ea typeface="Open Sans" panose="020B0606030504020204" pitchFamily="34" charset="0"/>
                <a:cs typeface="Open Sans" panose="020B0606030504020204" pitchFamily="34" charset="0"/>
              </a:rPr>
              <a:t>: </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CIRCUMCISION</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SACRIFICES</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FOOD LAWS</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SABBATH AND OT FESTIVALS</a:t>
            </a:r>
          </a:p>
          <a:p>
            <a:pPr marL="971550" lvl="1" indent="-514350" algn="l">
              <a:buFont typeface="+mj-lt"/>
              <a:buAutoNum type="alphaUcPeriod"/>
            </a:pP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OT LAWS REGULATING THE CIVIL GOVERNMENT OF ISRAEL</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MOSAIC COVENANT HAS COME TO AN END</a:t>
            </a:r>
            <a:r>
              <a:rPr lang="en-CA" b="1" dirty="0">
                <a:latin typeface="Gibson Light" panose="02000000000000000000" pitchFamily="50" charset="0"/>
                <a:ea typeface="Open Sans" panose="020B0606030504020204" pitchFamily="34" charset="0"/>
                <a:cs typeface="Open Sans" panose="020B0606030504020204" pitchFamily="34" charset="0"/>
              </a:rPr>
              <a:t>: ALL, NOT JUST A PART</a:t>
            </a:r>
          </a:p>
          <a:p>
            <a:pPr marL="514350" indent="-514350" algn="l">
              <a:buFont typeface="+mj-lt"/>
              <a:buAutoNum type="arabicPeriod"/>
            </a:pPr>
            <a:endParaRPr lang="en-CA" b="1" dirty="0">
              <a:latin typeface="Gibson Light" panose="02000000000000000000" pitchFamily="50" charset="0"/>
              <a:ea typeface="Open Sans" panose="020B0606030504020204" pitchFamily="34" charset="0"/>
              <a:cs typeface="Open Sans" panose="020B0606030504020204" pitchFamily="34" charset="0"/>
            </a:endParaRPr>
          </a:p>
          <a:p>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HOW WE CAN VIEW THE OLD, MOSAIC COVENANT TODAY:</a:t>
            </a:r>
          </a:p>
          <a:p>
            <a:r>
              <a:rPr lang="en-CA" b="1" dirty="0">
                <a:latin typeface="Gibson Light" panose="02000000000000000000" pitchFamily="50" charset="0"/>
                <a:ea typeface="Open Sans" panose="020B0606030504020204" pitchFamily="34" charset="0"/>
                <a:cs typeface="Open Sans" panose="020B0606030504020204" pitchFamily="34" charset="0"/>
              </a:rPr>
              <a:t>NOT OUR </a:t>
            </a:r>
            <a:r>
              <a:rPr lang="en-CA" b="1" u="sng" dirty="0">
                <a:latin typeface="Gibson Light" panose="02000000000000000000" pitchFamily="50" charset="0"/>
                <a:ea typeface="Open Sans" panose="020B0606030504020204" pitchFamily="34" charset="0"/>
                <a:cs typeface="Open Sans" panose="020B0606030504020204" pitchFamily="34" charset="0"/>
              </a:rPr>
              <a:t>COVENANT</a:t>
            </a:r>
            <a:r>
              <a:rPr lang="en-CA" b="1" dirty="0">
                <a:latin typeface="Gibson Light" panose="02000000000000000000" pitchFamily="50" charset="0"/>
                <a:ea typeface="Open Sans" panose="020B0606030504020204" pitchFamily="34" charset="0"/>
                <a:cs typeface="Open Sans" panose="020B0606030504020204" pitchFamily="34" charset="0"/>
              </a:rPr>
              <a:t>, BUT STILL OUR </a:t>
            </a:r>
            <a:r>
              <a:rPr lang="en-CA" b="1" u="sng" dirty="0">
                <a:latin typeface="Gibson Light" panose="02000000000000000000" pitchFamily="50" charset="0"/>
                <a:ea typeface="Open Sans" panose="020B0606030504020204" pitchFamily="34" charset="0"/>
                <a:cs typeface="Open Sans" panose="020B0606030504020204" pitchFamily="34" charset="0"/>
              </a:rPr>
              <a:t>SCRIPTURES</a:t>
            </a:r>
          </a:p>
          <a:p>
            <a:pPr marL="514350" indent="-514350" algn="l">
              <a:buFont typeface="+mj-lt"/>
              <a:buAutoNum type="arabicPeriod"/>
            </a:pPr>
            <a:endParaRPr lang="en-CA" sz="3200" b="1" dirty="0">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32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399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0" y="282830"/>
            <a:ext cx="12192000" cy="1219280"/>
          </a:xfrm>
          <a:effectLst>
            <a:outerShdw blurRad="50800" dist="38100" dir="2700000" algn="tl" rotWithShape="0">
              <a:prstClr val="black">
                <a:alpha val="40000"/>
              </a:prstClr>
            </a:outerShdw>
          </a:effectLst>
        </p:spPr>
        <p:txBody>
          <a:bodyPr>
            <a:noAutofit/>
          </a:bodyPr>
          <a:lstStyle/>
          <a:p>
            <a:pPr marL="714375" indent="-714375" algn="ctr"/>
            <a: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NOT OUR COVENANT, </a:t>
            </a:r>
            <a:b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BUT STILL OUR SCRIPTURES</a:t>
            </a:r>
            <a:endParaRPr lang="en-CA" sz="36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
        <p:nvSpPr>
          <p:cNvPr id="7" name="Content Placeholder 3">
            <a:extLst>
              <a:ext uri="{FF2B5EF4-FFF2-40B4-BE49-F238E27FC236}">
                <a16:creationId xmlns:a16="http://schemas.microsoft.com/office/drawing/2014/main" id="{800A550F-6F67-474C-A3F0-B2B56262EFFA}"/>
              </a:ext>
            </a:extLst>
          </p:cNvPr>
          <p:cNvSpPr txBox="1">
            <a:spLocks/>
          </p:cNvSpPr>
          <p:nvPr/>
        </p:nvSpPr>
        <p:spPr>
          <a:xfrm>
            <a:off x="365914" y="1766656"/>
            <a:ext cx="11460171" cy="4892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All Scripture is breathed out by God and profitable for teaching, for reproof, for correction, and for training in righteousness,</a:t>
            </a:r>
            <a:r>
              <a:rPr lang="en-CA" b="1" baseline="30000" dirty="0"/>
              <a:t> </a:t>
            </a:r>
            <a:r>
              <a:rPr lang="en-CA" dirty="0"/>
              <a:t>that the man of God may be complete, equipped for every good work. (2 Tim 3:16-17)</a:t>
            </a:r>
          </a:p>
          <a:p>
            <a:pPr marL="0" indent="0">
              <a:buFont typeface="Arial" panose="020B0604020202020204" pitchFamily="34" charset="0"/>
              <a:buNone/>
            </a:pPr>
            <a:endParaRPr lang="en-CA" dirty="0"/>
          </a:p>
          <a:p>
            <a:pPr marL="0" indent="0">
              <a:buNone/>
            </a:pPr>
            <a:r>
              <a:rPr lang="en-CA" dirty="0"/>
              <a:t>David Dorsey: “</a:t>
            </a:r>
            <a:r>
              <a:rPr lang="en-CA" dirty="0">
                <a:solidFill>
                  <a:srgbClr val="FFC000"/>
                </a:solidFill>
              </a:rPr>
              <a:t>Legally</a:t>
            </a:r>
            <a:r>
              <a:rPr lang="en-CA" dirty="0"/>
              <a:t>, none of the 613 stipulations of the Sinaitic covenant are binding upon NT Christians, including the so-called moral laws, while in a </a:t>
            </a:r>
            <a:r>
              <a:rPr lang="en-CA" dirty="0">
                <a:solidFill>
                  <a:srgbClr val="FFC000"/>
                </a:solidFill>
              </a:rPr>
              <a:t>revelatory and pedagogical sense </a:t>
            </a:r>
            <a:r>
              <a:rPr lang="en-CA" dirty="0"/>
              <a:t>all 613 are binding upon us, including all the ceremonial and civic laws.”</a:t>
            </a:r>
          </a:p>
        </p:txBody>
      </p:sp>
    </p:spTree>
    <p:extLst>
      <p:ext uri="{BB962C8B-B14F-4D97-AF65-F5344CB8AC3E}">
        <p14:creationId xmlns:p14="http://schemas.microsoft.com/office/powerpoint/2010/main" val="3485706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68B81-4725-8444-BB6F-A7D60E2AC514}"/>
              </a:ext>
            </a:extLst>
          </p:cNvPr>
          <p:cNvSpPr>
            <a:spLocks noGrp="1"/>
          </p:cNvSpPr>
          <p:nvPr>
            <p:ph type="title"/>
          </p:nvPr>
        </p:nvSpPr>
        <p:spPr/>
        <p:txBody>
          <a:bodyPr/>
          <a:lstStyle/>
          <a:p>
            <a:r>
              <a:rPr lang="en-US" dirty="0"/>
              <a:t>BOARD ILLUSTRATION</a:t>
            </a:r>
          </a:p>
        </p:txBody>
      </p:sp>
      <p:sp>
        <p:nvSpPr>
          <p:cNvPr id="3" name="Text Placeholder 2">
            <a:extLst>
              <a:ext uri="{FF2B5EF4-FFF2-40B4-BE49-F238E27FC236}">
                <a16:creationId xmlns:a16="http://schemas.microsoft.com/office/drawing/2014/main" id="{DBB293A9-CAA6-894E-B6FF-24E65C19B303}"/>
              </a:ext>
            </a:extLst>
          </p:cNvPr>
          <p:cNvSpPr>
            <a:spLocks noGrp="1"/>
          </p:cNvSpPr>
          <p:nvPr>
            <p:ph type="body" idx="1"/>
          </p:nvPr>
        </p:nvSpPr>
        <p:spPr/>
        <p:txBody>
          <a:bodyPr/>
          <a:lstStyle/>
          <a:p>
            <a:r>
              <a:rPr lang="en-US" dirty="0"/>
              <a:t>Inadequate solution: Nothing is Required Except What the New Testament Reaffirms</a:t>
            </a:r>
          </a:p>
          <a:p>
            <a:r>
              <a:rPr lang="en-US" dirty="0"/>
              <a:t>Why? 2 Tim 3:16</a:t>
            </a:r>
          </a:p>
        </p:txBody>
      </p:sp>
    </p:spTree>
    <p:extLst>
      <p:ext uri="{BB962C8B-B14F-4D97-AF65-F5344CB8AC3E}">
        <p14:creationId xmlns:p14="http://schemas.microsoft.com/office/powerpoint/2010/main" val="768690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0" y="282830"/>
            <a:ext cx="12192000" cy="1219280"/>
          </a:xfrm>
          <a:effectLst>
            <a:outerShdw blurRad="50800" dist="38100" dir="2700000" algn="tl" rotWithShape="0">
              <a:prstClr val="black">
                <a:alpha val="40000"/>
              </a:prstClr>
            </a:outerShdw>
          </a:effectLst>
        </p:spPr>
        <p:txBody>
          <a:bodyPr>
            <a:noAutofit/>
          </a:bodyPr>
          <a:lstStyle/>
          <a:p>
            <a:pPr marL="714375" indent="-714375" algn="ctr"/>
            <a: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NOT OUR COVENANT, </a:t>
            </a:r>
            <a:b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BUT STILL OUR SCRIPTURES</a:t>
            </a:r>
            <a:endParaRPr lang="en-CA" sz="36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
        <p:nvSpPr>
          <p:cNvPr id="7" name="Content Placeholder 3">
            <a:extLst>
              <a:ext uri="{FF2B5EF4-FFF2-40B4-BE49-F238E27FC236}">
                <a16:creationId xmlns:a16="http://schemas.microsoft.com/office/drawing/2014/main" id="{800A550F-6F67-474C-A3F0-B2B56262EFFA}"/>
              </a:ext>
            </a:extLst>
          </p:cNvPr>
          <p:cNvSpPr txBox="1">
            <a:spLocks/>
          </p:cNvSpPr>
          <p:nvPr/>
        </p:nvSpPr>
        <p:spPr>
          <a:xfrm>
            <a:off x="365914" y="1766656"/>
            <a:ext cx="11460171" cy="4892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latin typeface="Gibson SemiBold" panose="02000000000000000000" pitchFamily="2" charset="77"/>
              </a:rPr>
              <a:t>Key Takeaway: Delight in ALL the LAW</a:t>
            </a:r>
            <a:br>
              <a:rPr lang="en-CA" b="1" dirty="0">
                <a:latin typeface="Gibson SemiBold" panose="02000000000000000000" pitchFamily="2" charset="77"/>
              </a:rPr>
            </a:br>
            <a:endParaRPr lang="en-CA" dirty="0"/>
          </a:p>
          <a:p>
            <a:pPr marL="0" indent="0" algn="ctr">
              <a:buNone/>
            </a:pPr>
            <a:r>
              <a:rPr lang="en-CA" sz="1800" dirty="0"/>
              <a:t>The law of the Lord is perfect, reviving the soul; </a:t>
            </a:r>
          </a:p>
          <a:p>
            <a:pPr marL="0" indent="0" algn="ctr">
              <a:buNone/>
            </a:pPr>
            <a:r>
              <a:rPr lang="en-CA" sz="1800" dirty="0"/>
              <a:t>the testimony of the Lord is sure, making wise the simple; </a:t>
            </a:r>
          </a:p>
          <a:p>
            <a:pPr marL="0" indent="0" algn="ctr">
              <a:buNone/>
            </a:pPr>
            <a:r>
              <a:rPr lang="en-CA" sz="1800" dirty="0"/>
              <a:t>the precepts of the Lord are right, rejoicing the heart; </a:t>
            </a:r>
          </a:p>
          <a:p>
            <a:pPr marL="0" indent="0" algn="ctr">
              <a:buNone/>
            </a:pPr>
            <a:r>
              <a:rPr lang="en-CA" sz="1800" dirty="0"/>
              <a:t>the commandment of the Lord is pure, enlightening the eyes; </a:t>
            </a:r>
          </a:p>
          <a:p>
            <a:pPr marL="0" indent="0" algn="ctr">
              <a:buNone/>
            </a:pPr>
            <a:r>
              <a:rPr lang="en-CA" sz="1800" dirty="0"/>
              <a:t>Psalm 19:7-8</a:t>
            </a:r>
            <a:br>
              <a:rPr lang="en-CA" sz="1800" dirty="0"/>
            </a:br>
            <a:endParaRPr lang="en-CA" sz="1800" dirty="0"/>
          </a:p>
        </p:txBody>
      </p:sp>
    </p:spTree>
    <p:extLst>
      <p:ext uri="{BB962C8B-B14F-4D97-AF65-F5344CB8AC3E}">
        <p14:creationId xmlns:p14="http://schemas.microsoft.com/office/powerpoint/2010/main" val="2580273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0" y="282830"/>
            <a:ext cx="12192000" cy="1219280"/>
          </a:xfrm>
          <a:effectLst>
            <a:outerShdw blurRad="50800" dist="38100" dir="2700000" algn="tl" rotWithShape="0">
              <a:prstClr val="black">
                <a:alpha val="40000"/>
              </a:prstClr>
            </a:outerShdw>
          </a:effectLst>
        </p:spPr>
        <p:txBody>
          <a:bodyPr>
            <a:noAutofit/>
          </a:bodyPr>
          <a:lstStyle/>
          <a:p>
            <a:pPr marL="714375" indent="-714375" algn="ctr"/>
            <a: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NOT OUR COVENANT, </a:t>
            </a:r>
            <a:b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BUT STILL OUR SCRIPTURES</a:t>
            </a:r>
            <a:endParaRPr lang="en-CA" sz="36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
        <p:nvSpPr>
          <p:cNvPr id="7" name="Content Placeholder 3">
            <a:extLst>
              <a:ext uri="{FF2B5EF4-FFF2-40B4-BE49-F238E27FC236}">
                <a16:creationId xmlns:a16="http://schemas.microsoft.com/office/drawing/2014/main" id="{800A550F-6F67-474C-A3F0-B2B56262EFFA}"/>
              </a:ext>
            </a:extLst>
          </p:cNvPr>
          <p:cNvSpPr txBox="1">
            <a:spLocks/>
          </p:cNvSpPr>
          <p:nvPr/>
        </p:nvSpPr>
        <p:spPr>
          <a:xfrm>
            <a:off x="365914" y="1766656"/>
            <a:ext cx="11460171" cy="4892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latin typeface="Gibson SemiBold" panose="02000000000000000000" pitchFamily="2" charset="77"/>
              </a:rPr>
              <a:t>Key Takeaway: Delight in ALL the LAW (Psalm 1)</a:t>
            </a:r>
            <a:br>
              <a:rPr lang="en-CA" b="1" dirty="0">
                <a:latin typeface="Gibson SemiBold" panose="02000000000000000000" pitchFamily="2" charset="77"/>
              </a:rPr>
            </a:br>
            <a:endParaRPr lang="en-CA" dirty="0"/>
          </a:p>
          <a:p>
            <a:pPr marL="0" indent="0" algn="ctr">
              <a:buNone/>
            </a:pPr>
            <a:r>
              <a:rPr lang="en-CA" sz="1800" dirty="0"/>
              <a:t>The law of the Lord is perfect, reviving the soul; </a:t>
            </a:r>
          </a:p>
          <a:p>
            <a:pPr marL="0" indent="0" algn="ctr">
              <a:buNone/>
            </a:pPr>
            <a:r>
              <a:rPr lang="en-CA" sz="1800" dirty="0"/>
              <a:t>the testimony of the Lord is sure, making wise the simple; </a:t>
            </a:r>
          </a:p>
          <a:p>
            <a:pPr marL="0" indent="0" algn="ctr">
              <a:buNone/>
            </a:pPr>
            <a:r>
              <a:rPr lang="en-CA" sz="1800" dirty="0"/>
              <a:t>the precepts of the Lord are right, rejoicing the heart; </a:t>
            </a:r>
          </a:p>
          <a:p>
            <a:pPr marL="0" indent="0" algn="ctr">
              <a:buNone/>
            </a:pPr>
            <a:r>
              <a:rPr lang="en-CA" sz="1800" dirty="0"/>
              <a:t>the commandment of the Lord is pure, enlightening the eyes; </a:t>
            </a:r>
          </a:p>
          <a:p>
            <a:pPr marL="0" indent="0" algn="ctr">
              <a:buNone/>
            </a:pPr>
            <a:r>
              <a:rPr lang="en-CA" sz="1800" dirty="0"/>
              <a:t>Psalm 19:7-8</a:t>
            </a:r>
            <a:br>
              <a:rPr lang="en-CA" sz="1800" dirty="0"/>
            </a:br>
            <a:endParaRPr lang="en-CA" sz="1800" dirty="0"/>
          </a:p>
          <a:p>
            <a:pPr marL="0" indent="0">
              <a:buNone/>
            </a:pPr>
            <a:r>
              <a:rPr lang="en-CA" dirty="0"/>
              <a:t>Not our covenant….so DELIGHT in the LIFE-GIVING NEW COVENANT </a:t>
            </a:r>
            <a:r>
              <a:rPr lang="en-CA" sz="1600" dirty="0"/>
              <a:t>(more on this and the law of Christ next week!)</a:t>
            </a:r>
          </a:p>
          <a:p>
            <a:pPr marL="0" indent="0">
              <a:buNone/>
            </a:pPr>
            <a:endParaRPr lang="en-CA" sz="1600" dirty="0"/>
          </a:p>
          <a:p>
            <a:pPr marL="0" indent="0">
              <a:buNone/>
            </a:pPr>
            <a:r>
              <a:rPr lang="en-CA" dirty="0"/>
              <a:t>But still our Scriptures…so DELIGHT in the WISDOM-GIVING OLD COVENANT</a:t>
            </a:r>
          </a:p>
        </p:txBody>
      </p:sp>
    </p:spTree>
    <p:extLst>
      <p:ext uri="{BB962C8B-B14F-4D97-AF65-F5344CB8AC3E}">
        <p14:creationId xmlns:p14="http://schemas.microsoft.com/office/powerpoint/2010/main" val="974312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96121" y="286012"/>
            <a:ext cx="10588486" cy="903857"/>
          </a:xfrm>
          <a:effectLst>
            <a:outerShdw blurRad="50800" dist="38100" dir="2700000" algn="tl" rotWithShape="0">
              <a:prstClr val="black">
                <a:alpha val="40000"/>
              </a:prstClr>
            </a:outerShdw>
          </a:effectLst>
        </p:spPr>
        <p:txBody>
          <a:bodyPr>
            <a:noAutofit/>
          </a:bodyPr>
          <a:lstStyle/>
          <a:p>
            <a:pPr algn="l"/>
            <a:r>
              <a:rPr lang="en-CA" sz="40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Reflect and discuss</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797647" y="1279276"/>
            <a:ext cx="10860715" cy="5157940"/>
          </a:xfrm>
          <a:effectLst>
            <a:outerShdw blurRad="50800" dist="38100" dir="2700000" algn="tl" rotWithShape="0">
              <a:prstClr val="black">
                <a:alpha val="40000"/>
              </a:prstClr>
            </a:outerShdw>
          </a:effectLst>
        </p:spPr>
        <p:txBody>
          <a:bodyPr>
            <a:noAutofit/>
          </a:bodyPr>
          <a:lstStyle/>
          <a:p>
            <a:pPr algn="l"/>
            <a:r>
              <a:rPr lang="en-CA" b="1" dirty="0">
                <a:latin typeface="Gibson Light" panose="02000000000000000000" pitchFamily="50" charset="0"/>
                <a:ea typeface="Open Sans" panose="020B0606030504020204" pitchFamily="34" charset="0"/>
                <a:cs typeface="Open Sans" panose="020B0606030504020204" pitchFamily="34" charset="0"/>
              </a:rPr>
              <a:t>Even looking at the OT obligations no longer required of us, we find God-breathed Scripture. What do the following practices reveal about God? In what ways do they make Christ look glorious?</a:t>
            </a:r>
          </a:p>
          <a:p>
            <a:pPr algn="l"/>
            <a:endParaRPr lang="en-CA" b="1" dirty="0">
              <a:latin typeface="Gibson Light" panose="02000000000000000000" pitchFamily="50" charset="0"/>
              <a:ea typeface="Open Sans" panose="020B0606030504020204" pitchFamily="34" charset="0"/>
              <a:cs typeface="Open Sans" panose="020B0606030504020204" pitchFamily="34" charset="0"/>
            </a:endParaRP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CIRCUMCISION</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SACRIFICES</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FOOD LAWS</a:t>
            </a:r>
          </a:p>
          <a:p>
            <a:pPr marL="971550" lvl="1" indent="-514350" algn="l">
              <a:buFont typeface="+mj-lt"/>
              <a:buAutoNum type="alphaUcPeriod"/>
            </a:pPr>
            <a:r>
              <a:rPr lang="en-CA" b="1" dirty="0">
                <a:latin typeface="Gibson Light" panose="02000000000000000000" pitchFamily="50" charset="0"/>
                <a:ea typeface="Open Sans" panose="020B0606030504020204" pitchFamily="34" charset="0"/>
                <a:cs typeface="Open Sans" panose="020B0606030504020204" pitchFamily="34" charset="0"/>
              </a:rPr>
              <a:t>OT SABBATH AND OT FESTIVALS</a:t>
            </a:r>
          </a:p>
          <a:p>
            <a:pPr marL="971550" lvl="1" indent="-514350" algn="l">
              <a:buFont typeface="+mj-lt"/>
              <a:buAutoNum type="alphaUcPeriod"/>
            </a:pP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OT LAWS REGULATING THE CIVIL GOVERNMENT OF ISRAEL</a:t>
            </a:r>
          </a:p>
          <a:p>
            <a:pPr marL="514350" indent="-514350" algn="l">
              <a:buFont typeface="+mj-lt"/>
              <a:buAutoNum type="arabicPeriod"/>
            </a:pPr>
            <a:endParaRPr lang="en-CA" sz="3200" b="1" dirty="0">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32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4094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4611757"/>
            <a:ext cx="10588486" cy="1858205"/>
          </a:xfrm>
          <a:effectLst>
            <a:outerShdw blurRad="50800" dist="38100" dir="2700000" algn="tl" rotWithShape="0">
              <a:prstClr val="black">
                <a:alpha val="40000"/>
              </a:prstClr>
            </a:outerShdw>
          </a:effectLst>
        </p:spPr>
        <p:txBody>
          <a:bodyPr>
            <a:noAutofit/>
          </a:bodyPr>
          <a:lstStyle/>
          <a:p>
            <a:r>
              <a:rPr lang="en-CA"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Thanks for coming!</a:t>
            </a:r>
            <a:br>
              <a:rPr lang="en-CA" sz="9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80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YOU ARE LOVED</a:t>
            </a:r>
            <a:endParaRPr lang="en-CA" sz="9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89219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96121" y="286012"/>
            <a:ext cx="10588486" cy="903857"/>
          </a:xfrm>
          <a:effectLst>
            <a:outerShdw blurRad="50800" dist="38100" dir="2700000" algn="tl" rotWithShape="0">
              <a:prstClr val="black">
                <a:alpha val="40000"/>
              </a:prstClr>
            </a:outerShdw>
          </a:effectLst>
        </p:spPr>
        <p:txBody>
          <a:bodyPr>
            <a:normAutofit fontScale="90000"/>
          </a:bodyPr>
          <a:lstStyle/>
          <a:p>
            <a:pPr algn="l"/>
            <a:r>
              <a:rPr lang="en-CA"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THE EARLY CHURCH</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797647" y="1279276"/>
            <a:ext cx="10860715" cy="5157940"/>
          </a:xfrm>
          <a:effectLst>
            <a:outerShdw blurRad="50800" dist="38100" dir="2700000" algn="tl" rotWithShape="0">
              <a:prstClr val="black">
                <a:alpha val="40000"/>
              </a:prstClr>
            </a:outerShdw>
          </a:effectLst>
        </p:spPr>
        <p:txBody>
          <a:bodyPr>
            <a:noAutofit/>
          </a:bodyPr>
          <a:lstStyle/>
          <a:p>
            <a:pPr marL="514350" indent="-514350" algn="l">
              <a:buFont typeface="+mj-lt"/>
              <a:buAutoNum type="arabicPeriod"/>
            </a:pP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CIRCUMCISION</a:t>
            </a: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 The Early Conflict (Acts 15:1-21)</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THE SEQUEL</a:t>
            </a: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 “Not </a:t>
            </a:r>
            <a:r>
              <a:rPr lang="en-CA" b="1" u="sng" dirty="0">
                <a:solidFill>
                  <a:schemeClr val="bg1"/>
                </a:solidFill>
                <a:latin typeface="Gibson Light" panose="02000000000000000000" pitchFamily="50" charset="0"/>
                <a:ea typeface="Open Sans" panose="020B0606030504020204" pitchFamily="34" charset="0"/>
                <a:cs typeface="Open Sans" panose="020B0606030504020204" pitchFamily="34" charset="0"/>
              </a:rPr>
              <a:t>in step </a:t>
            </a: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with the truth of the </a:t>
            </a:r>
            <a:r>
              <a:rPr lang="en-CA" b="1" u="sng" dirty="0">
                <a:solidFill>
                  <a:schemeClr val="bg1"/>
                </a:solidFill>
                <a:latin typeface="Gibson Light" panose="02000000000000000000" pitchFamily="50" charset="0"/>
                <a:ea typeface="Open Sans" panose="020B0606030504020204" pitchFamily="34" charset="0"/>
                <a:cs typeface="Open Sans" panose="020B0606030504020204" pitchFamily="34" charset="0"/>
              </a:rPr>
              <a:t>gospel</a:t>
            </a: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 (Gal 2:7-14)</a:t>
            </a:r>
          </a:p>
          <a:p>
            <a:pPr marL="514350" indent="-514350" algn="l">
              <a:buFont typeface="+mj-lt"/>
              <a:buAutoNum type="arabicPeriod"/>
            </a:pP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JUSTIFICATION</a:t>
            </a:r>
            <a:r>
              <a:rPr lang="en-CA" b="1" dirty="0">
                <a:latin typeface="Gibson Light" panose="02000000000000000000" pitchFamily="50" charset="0"/>
                <a:ea typeface="Open Sans" panose="020B0606030504020204" pitchFamily="34" charset="0"/>
                <a:cs typeface="Open Sans" panose="020B0606030504020204" pitchFamily="34" charset="0"/>
              </a:rPr>
              <a:t>: By </a:t>
            </a:r>
            <a:r>
              <a:rPr lang="en-CA" b="1" u="sng" dirty="0">
                <a:latin typeface="Gibson Light" panose="02000000000000000000" pitchFamily="50" charset="0"/>
                <a:ea typeface="Open Sans" panose="020B0606030504020204" pitchFamily="34" charset="0"/>
                <a:cs typeface="Open Sans" panose="020B0606030504020204" pitchFamily="34" charset="0"/>
              </a:rPr>
              <a:t>grace</a:t>
            </a:r>
            <a:r>
              <a:rPr lang="en-CA" b="1" dirty="0">
                <a:latin typeface="Gibson Light" panose="02000000000000000000" pitchFamily="50" charset="0"/>
                <a:ea typeface="Open Sans" panose="020B0606030504020204" pitchFamily="34" charset="0"/>
                <a:cs typeface="Open Sans" panose="020B0606030504020204" pitchFamily="34" charset="0"/>
              </a:rPr>
              <a:t> &amp; through </a:t>
            </a:r>
            <a:r>
              <a:rPr lang="en-CA" b="1" u="sng" dirty="0">
                <a:latin typeface="Gibson Light" panose="02000000000000000000" pitchFamily="50" charset="0"/>
                <a:ea typeface="Open Sans" panose="020B0606030504020204" pitchFamily="34" charset="0"/>
                <a:cs typeface="Open Sans" panose="020B0606030504020204" pitchFamily="34" charset="0"/>
              </a:rPr>
              <a:t>faith</a:t>
            </a:r>
            <a:r>
              <a:rPr lang="en-CA" b="1" dirty="0">
                <a:latin typeface="Gibson Light" panose="02000000000000000000" pitchFamily="50" charset="0"/>
                <a:ea typeface="Open Sans" panose="020B0606030504020204" pitchFamily="34" charset="0"/>
                <a:cs typeface="Open Sans" panose="020B0606030504020204" pitchFamily="34" charset="0"/>
              </a:rPr>
              <a:t>, not </a:t>
            </a:r>
            <a:r>
              <a:rPr lang="en-CA" b="1" u="sng" dirty="0">
                <a:latin typeface="Gibson Light" panose="02000000000000000000" pitchFamily="50" charset="0"/>
                <a:ea typeface="Open Sans" panose="020B0606030504020204" pitchFamily="34" charset="0"/>
                <a:cs typeface="Open Sans" panose="020B0606030504020204" pitchFamily="34" charset="0"/>
              </a:rPr>
              <a:t>works</a:t>
            </a:r>
            <a:r>
              <a:rPr lang="en-CA" b="1" dirty="0">
                <a:latin typeface="Gibson Light" panose="02000000000000000000" pitchFamily="50" charset="0"/>
                <a:ea typeface="Open Sans" panose="020B0606030504020204" pitchFamily="34" charset="0"/>
                <a:cs typeface="Open Sans" panose="020B0606030504020204" pitchFamily="34" charset="0"/>
              </a:rPr>
              <a:t> (Gal 2:15-21)</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BY </a:t>
            </a: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FAITH</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u="sng" dirty="0">
                <a:latin typeface="Gibson Light" panose="02000000000000000000" pitchFamily="50" charset="0"/>
                <a:ea typeface="Open Sans" panose="020B0606030504020204" pitchFamily="34" charset="0"/>
                <a:cs typeface="Open Sans" panose="020B0606030504020204" pitchFamily="34" charset="0"/>
              </a:rPr>
              <a:t>Spirit</a:t>
            </a:r>
            <a:r>
              <a:rPr lang="en-CA" b="1" dirty="0">
                <a:latin typeface="Gibson Light" panose="02000000000000000000" pitchFamily="50" charset="0"/>
                <a:ea typeface="Open Sans" panose="020B0606030504020204" pitchFamily="34" charset="0"/>
                <a:cs typeface="Open Sans" panose="020B0606030504020204" pitchFamily="34" charset="0"/>
              </a:rPr>
              <a:t>-receivers and </a:t>
            </a:r>
            <a:r>
              <a:rPr lang="en-CA" b="1" u="sng" dirty="0">
                <a:latin typeface="Gibson Light" panose="02000000000000000000" pitchFamily="50" charset="0"/>
                <a:ea typeface="Open Sans" panose="020B0606030504020204" pitchFamily="34" charset="0"/>
                <a:cs typeface="Open Sans" panose="020B0606030504020204" pitchFamily="34" charset="0"/>
              </a:rPr>
              <a:t>sons</a:t>
            </a:r>
            <a:r>
              <a:rPr lang="en-CA" b="1" dirty="0">
                <a:latin typeface="Gibson Light" panose="02000000000000000000" pitchFamily="50" charset="0"/>
                <a:ea typeface="Open Sans" panose="020B0606030504020204" pitchFamily="34" charset="0"/>
                <a:cs typeface="Open Sans" panose="020B0606030504020204" pitchFamily="34" charset="0"/>
              </a:rPr>
              <a:t> of Abraham (Gal 3:1-9)</a:t>
            </a:r>
          </a:p>
          <a:p>
            <a:pPr marL="514350" indent="-514350" algn="l">
              <a:buFont typeface="+mj-lt"/>
              <a:buAutoNum type="arabicPeriod"/>
            </a:pP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CHRIST</a:t>
            </a:r>
            <a:r>
              <a:rPr lang="en-CA" b="1" dirty="0">
                <a:latin typeface="Gibson Light" panose="02000000000000000000" pitchFamily="50" charset="0"/>
                <a:ea typeface="Open Sans" panose="020B0606030504020204" pitchFamily="34" charset="0"/>
                <a:cs typeface="Open Sans" panose="020B0606030504020204" pitchFamily="34" charset="0"/>
              </a:rPr>
              <a:t>: Fulfilled the law by his </a:t>
            </a:r>
            <a:r>
              <a:rPr lang="en-CA" b="1" u="sng" dirty="0">
                <a:latin typeface="Gibson Light" panose="02000000000000000000" pitchFamily="50" charset="0"/>
                <a:ea typeface="Open Sans" panose="020B0606030504020204" pitchFamily="34" charset="0"/>
                <a:cs typeface="Open Sans" panose="020B0606030504020204" pitchFamily="34" charset="0"/>
              </a:rPr>
              <a:t>active</a:t>
            </a:r>
            <a:r>
              <a:rPr lang="en-CA" b="1" dirty="0">
                <a:latin typeface="Gibson Light" panose="02000000000000000000" pitchFamily="50" charset="0"/>
                <a:ea typeface="Open Sans" panose="020B0606030504020204" pitchFamily="34" charset="0"/>
                <a:cs typeface="Open Sans" panose="020B0606030504020204" pitchFamily="34" charset="0"/>
              </a:rPr>
              <a:t> and </a:t>
            </a:r>
            <a:r>
              <a:rPr lang="en-CA" b="1" u="sng" dirty="0">
                <a:latin typeface="Gibson Light" panose="02000000000000000000" pitchFamily="50" charset="0"/>
                <a:ea typeface="Open Sans" panose="020B0606030504020204" pitchFamily="34" charset="0"/>
                <a:cs typeface="Open Sans" panose="020B0606030504020204" pitchFamily="34" charset="0"/>
              </a:rPr>
              <a:t>passive</a:t>
            </a:r>
            <a:r>
              <a:rPr lang="en-CA" b="1" dirty="0">
                <a:latin typeface="Gibson Light" panose="02000000000000000000" pitchFamily="50" charset="0"/>
                <a:ea typeface="Open Sans" panose="020B0606030504020204" pitchFamily="34" charset="0"/>
                <a:cs typeface="Open Sans" panose="020B0606030504020204" pitchFamily="34" charset="0"/>
              </a:rPr>
              <a:t> obedience (Gal 3:10-14)</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THE </a:t>
            </a: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LAW</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u="sng" dirty="0">
                <a:latin typeface="Gibson Light" panose="02000000000000000000" pitchFamily="50" charset="0"/>
                <a:ea typeface="Open Sans" panose="020B0606030504020204" pitchFamily="34" charset="0"/>
                <a:cs typeface="Open Sans" panose="020B0606030504020204" pitchFamily="34" charset="0"/>
              </a:rPr>
              <a:t>Prison</a:t>
            </a:r>
            <a:r>
              <a:rPr lang="en-CA" b="1" dirty="0">
                <a:latin typeface="Gibson Light" panose="02000000000000000000" pitchFamily="50" charset="0"/>
                <a:ea typeface="Open Sans" panose="020B0606030504020204" pitchFamily="34" charset="0"/>
                <a:cs typeface="Open Sans" panose="020B0606030504020204" pitchFamily="34" charset="0"/>
              </a:rPr>
              <a:t> and </a:t>
            </a:r>
            <a:r>
              <a:rPr lang="en-CA" b="1" u="sng" dirty="0">
                <a:latin typeface="Gibson Light" panose="02000000000000000000" pitchFamily="50" charset="0"/>
                <a:ea typeface="Open Sans" panose="020B0606030504020204" pitchFamily="34" charset="0"/>
                <a:cs typeface="Open Sans" panose="020B0606030504020204" pitchFamily="34" charset="0"/>
              </a:rPr>
              <a:t>Guardian</a:t>
            </a:r>
            <a:r>
              <a:rPr lang="en-CA" b="1" dirty="0">
                <a:latin typeface="Gibson Light" panose="02000000000000000000" pitchFamily="50" charset="0"/>
                <a:ea typeface="Open Sans" panose="020B0606030504020204" pitchFamily="34" charset="0"/>
                <a:cs typeface="Open Sans" panose="020B0606030504020204" pitchFamily="34" charset="0"/>
              </a:rPr>
              <a:t> (Gal 3:15-24)</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SONS OF </a:t>
            </a: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GOD</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u="sng" dirty="0">
                <a:latin typeface="Gibson Light" panose="02000000000000000000" pitchFamily="50" charset="0"/>
                <a:ea typeface="Open Sans" panose="020B0606030504020204" pitchFamily="34" charset="0"/>
                <a:cs typeface="Open Sans" panose="020B0606030504020204" pitchFamily="34" charset="0"/>
              </a:rPr>
              <a:t>Adopted</a:t>
            </a:r>
            <a:r>
              <a:rPr lang="en-CA" b="1" dirty="0">
                <a:latin typeface="Gibson Light" panose="02000000000000000000" pitchFamily="50" charset="0"/>
                <a:ea typeface="Open Sans" panose="020B0606030504020204" pitchFamily="34" charset="0"/>
                <a:cs typeface="Open Sans" panose="020B0606030504020204" pitchFamily="34" charset="0"/>
              </a:rPr>
              <a:t> and </a:t>
            </a:r>
            <a:r>
              <a:rPr lang="en-CA" b="1" u="sng" dirty="0">
                <a:latin typeface="Gibson Light" panose="02000000000000000000" pitchFamily="50" charset="0"/>
                <a:ea typeface="Open Sans" panose="020B0606030504020204" pitchFamily="34" charset="0"/>
                <a:cs typeface="Open Sans" panose="020B0606030504020204" pitchFamily="34" charset="0"/>
              </a:rPr>
              <a:t>Indwelt</a:t>
            </a:r>
            <a:r>
              <a:rPr lang="en-CA" b="1" dirty="0">
                <a:latin typeface="Gibson Light" panose="02000000000000000000" pitchFamily="50" charset="0"/>
                <a:ea typeface="Open Sans" panose="020B0606030504020204" pitchFamily="34" charset="0"/>
                <a:cs typeface="Open Sans" panose="020B0606030504020204" pitchFamily="34" charset="0"/>
              </a:rPr>
              <a:t> by his Spirit (Gal 3:25 – 4:7)</a:t>
            </a:r>
          </a:p>
          <a:p>
            <a:pPr marL="514350" indent="-514350" algn="l">
              <a:buFont typeface="+mj-lt"/>
              <a:buAutoNum type="arabicPeriod"/>
            </a:pP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FREEDOM</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u="sng" dirty="0">
                <a:latin typeface="Gibson Light" panose="02000000000000000000" pitchFamily="50" charset="0"/>
                <a:ea typeface="Open Sans" panose="020B0606030504020204" pitchFamily="34" charset="0"/>
                <a:cs typeface="Open Sans" panose="020B0606030504020204" pitchFamily="34" charset="0"/>
              </a:rPr>
              <a:t>New</a:t>
            </a:r>
            <a:r>
              <a:rPr lang="en-CA" b="1" dirty="0">
                <a:latin typeface="Gibson Light" panose="02000000000000000000" pitchFamily="50" charset="0"/>
                <a:ea typeface="Open Sans" panose="020B0606030504020204" pitchFamily="34" charset="0"/>
                <a:cs typeface="Open Sans" panose="020B0606030504020204" pitchFamily="34" charset="0"/>
              </a:rPr>
              <a:t> Covenant reality (Gal 4:8-31)</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CIRCUMCISION AS </a:t>
            </a: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YOKE</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u="sng" dirty="0">
                <a:latin typeface="Gibson Light" panose="02000000000000000000" pitchFamily="50" charset="0"/>
                <a:ea typeface="Open Sans" panose="020B0606030504020204" pitchFamily="34" charset="0"/>
                <a:cs typeface="Open Sans" panose="020B0606030504020204" pitchFamily="34" charset="0"/>
              </a:rPr>
              <a:t>Severed</a:t>
            </a:r>
            <a:r>
              <a:rPr lang="en-CA" b="1" dirty="0">
                <a:latin typeface="Gibson Light" panose="02000000000000000000" pitchFamily="50" charset="0"/>
                <a:ea typeface="Open Sans" panose="020B0606030504020204" pitchFamily="34" charset="0"/>
                <a:cs typeface="Open Sans" panose="020B0606030504020204" pitchFamily="34" charset="0"/>
              </a:rPr>
              <a:t> from Christ (Gal 5:1-12)</a:t>
            </a:r>
          </a:p>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LAW OF </a:t>
            </a:r>
            <a:r>
              <a:rPr lang="en-CA" b="1" u="sng" dirty="0">
                <a:solidFill>
                  <a:srgbClr val="FFC000"/>
                </a:solidFill>
                <a:latin typeface="Gibson Light" panose="02000000000000000000" pitchFamily="50" charset="0"/>
                <a:ea typeface="Open Sans" panose="020B0606030504020204" pitchFamily="34" charset="0"/>
                <a:cs typeface="Open Sans" panose="020B0606030504020204" pitchFamily="34" charset="0"/>
              </a:rPr>
              <a:t>CHRIST</a:t>
            </a:r>
            <a:r>
              <a:rPr lang="en-CA" b="1" dirty="0">
                <a:latin typeface="Gibson Light" panose="02000000000000000000" pitchFamily="50" charset="0"/>
                <a:ea typeface="Open Sans" panose="020B0606030504020204" pitchFamily="34" charset="0"/>
                <a:cs typeface="Open Sans" panose="020B0606030504020204" pitchFamily="34" charset="0"/>
              </a:rPr>
              <a:t>: Fulfilled by walking </a:t>
            </a:r>
            <a:r>
              <a:rPr lang="en-CA" b="1" u="sng" dirty="0">
                <a:latin typeface="Gibson Light" panose="02000000000000000000" pitchFamily="50" charset="0"/>
                <a:ea typeface="Open Sans" panose="020B0606030504020204" pitchFamily="34" charset="0"/>
                <a:cs typeface="Open Sans" panose="020B0606030504020204" pitchFamily="34" charset="0"/>
              </a:rPr>
              <a:t>in step </a:t>
            </a:r>
            <a:r>
              <a:rPr lang="en-CA" b="1" dirty="0">
                <a:latin typeface="Gibson Light" panose="02000000000000000000" pitchFamily="50" charset="0"/>
                <a:ea typeface="Open Sans" panose="020B0606030504020204" pitchFamily="34" charset="0"/>
                <a:cs typeface="Open Sans" panose="020B0606030504020204" pitchFamily="34" charset="0"/>
              </a:rPr>
              <a:t>with the </a:t>
            </a:r>
            <a:r>
              <a:rPr lang="en-CA" b="1" u="sng" dirty="0">
                <a:latin typeface="Gibson Light" panose="02000000000000000000" pitchFamily="50" charset="0"/>
                <a:ea typeface="Open Sans" panose="020B0606030504020204" pitchFamily="34" charset="0"/>
                <a:cs typeface="Open Sans" panose="020B0606030504020204" pitchFamily="34" charset="0"/>
              </a:rPr>
              <a:t>Spirit</a:t>
            </a:r>
            <a:r>
              <a:rPr lang="en-CA" b="1" dirty="0">
                <a:latin typeface="Gibson Light" panose="02000000000000000000" pitchFamily="50" charset="0"/>
                <a:ea typeface="Open Sans" panose="020B0606030504020204" pitchFamily="34" charset="0"/>
                <a:cs typeface="Open Sans" panose="020B0606030504020204" pitchFamily="34" charset="0"/>
              </a:rPr>
              <a:t> (Gal 5:13-6:10)</a:t>
            </a:r>
          </a:p>
          <a:p>
            <a:pPr marL="514350" indent="-514350" algn="l">
              <a:buFont typeface="+mj-lt"/>
              <a:buAutoNum type="arabicPeriod"/>
            </a:pPr>
            <a:endParaRPr lang="en-CA" b="1" dirty="0">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3200" b="1" dirty="0">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32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72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96121" y="286012"/>
            <a:ext cx="10588486" cy="903857"/>
          </a:xfrm>
          <a:effectLst>
            <a:outerShdw blurRad="50800" dist="38100" dir="2700000" algn="tl" rotWithShape="0">
              <a:prstClr val="black">
                <a:alpha val="40000"/>
              </a:prstClr>
            </a:outerShdw>
          </a:effectLst>
        </p:spPr>
        <p:txBody>
          <a:bodyPr>
            <a:noAutofit/>
          </a:bodyPr>
          <a:lstStyle/>
          <a:p>
            <a:pPr algn="l"/>
            <a:r>
              <a:rPr lang="en-CA" sz="40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OLD COVENANT THROUGH NEW LENS</a:t>
            </a:r>
          </a:p>
        </p:txBody>
      </p:sp>
      <p:pic>
        <p:nvPicPr>
          <p:cNvPr id="6" name="Picture 5">
            <a:extLst>
              <a:ext uri="{FF2B5EF4-FFF2-40B4-BE49-F238E27FC236}">
                <a16:creationId xmlns:a16="http://schemas.microsoft.com/office/drawing/2014/main" id="{7EA456CF-A095-BD4B-BA05-CCC7BEEE70BD}"/>
              </a:ext>
            </a:extLst>
          </p:cNvPr>
          <p:cNvPicPr>
            <a:picLocks noChangeAspect="1"/>
          </p:cNvPicPr>
          <p:nvPr/>
        </p:nvPicPr>
        <p:blipFill>
          <a:blip r:embed="rId3"/>
          <a:stretch>
            <a:fillRect/>
          </a:stretch>
        </p:blipFill>
        <p:spPr>
          <a:xfrm>
            <a:off x="3858638" y="1189869"/>
            <a:ext cx="4474724" cy="5668131"/>
          </a:xfrm>
          <a:prstGeom prst="rect">
            <a:avLst/>
          </a:prstGeom>
        </p:spPr>
      </p:pic>
    </p:spTree>
    <p:extLst>
      <p:ext uri="{BB962C8B-B14F-4D97-AF65-F5344CB8AC3E}">
        <p14:creationId xmlns:p14="http://schemas.microsoft.com/office/powerpoint/2010/main" val="3843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96121" y="286012"/>
            <a:ext cx="10588486" cy="903857"/>
          </a:xfrm>
          <a:effectLst>
            <a:outerShdw blurRad="50800" dist="38100" dir="2700000" algn="tl" rotWithShape="0">
              <a:prstClr val="black">
                <a:alpha val="40000"/>
              </a:prstClr>
            </a:outerShdw>
          </a:effectLst>
        </p:spPr>
        <p:txBody>
          <a:bodyPr>
            <a:noAutofit/>
          </a:bodyPr>
          <a:lstStyle/>
          <a:p>
            <a:pPr algn="l"/>
            <a:r>
              <a:rPr lang="en-CA" sz="40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OLD COVENANT THROUGH NEW LENS</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797647" y="1279276"/>
            <a:ext cx="10860715" cy="5157940"/>
          </a:xfrm>
          <a:effectLst>
            <a:outerShdw blurRad="50800" dist="38100" dir="2700000" algn="tl" rotWithShape="0">
              <a:prstClr val="black">
                <a:alpha val="40000"/>
              </a:prstClr>
            </a:outerShdw>
          </a:effectLst>
        </p:spPr>
        <p:txBody>
          <a:bodyPr>
            <a:noAutofit/>
          </a:bodyPr>
          <a:lstStyle/>
          <a:p>
            <a:pPr marL="514350" indent="-514350" algn="l">
              <a:buFont typeface="+mj-lt"/>
              <a:buAutoNum type="arabicPeriod"/>
            </a:pPr>
            <a:r>
              <a:rPr lang="en-CA"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DESIGN OF MOSAIC COVENANT</a:t>
            </a:r>
            <a:r>
              <a:rPr lang="en-CA" b="1" dirty="0">
                <a:latin typeface="Gibson Light" panose="02000000000000000000" pitchFamily="50" charset="0"/>
                <a:ea typeface="Open Sans" panose="020B0606030504020204" pitchFamily="34" charset="0"/>
                <a:cs typeface="Open Sans" panose="020B0606030504020204" pitchFamily="34" charset="0"/>
              </a:rPr>
              <a:t>: </a:t>
            </a:r>
            <a:r>
              <a:rPr lang="en-CA"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Temporary</a:t>
            </a:r>
          </a:p>
          <a:p>
            <a:pPr algn="l"/>
            <a:endParaRPr lang="en-CA" sz="3200" b="1" dirty="0">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32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a:p>
            <a:pPr marL="514350" indent="-514350" algn="l">
              <a:buFont typeface="+mj-lt"/>
              <a:buAutoNum type="arabicPeriod"/>
            </a:pPr>
            <a:endPar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70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916723"/>
            <a:ext cx="11460171" cy="4941278"/>
          </a:xfrm>
        </p:spPr>
        <p:txBody>
          <a:bodyPr>
            <a:noAutofit/>
          </a:bodyPr>
          <a:lstStyle/>
          <a:p>
            <a:pPr marL="514350" indent="-514350">
              <a:buFont typeface="+mj-lt"/>
              <a:buAutoNum type="alphaUcPeriod"/>
            </a:pPr>
            <a:r>
              <a:rPr lang="en-CA" sz="3200" b="1" dirty="0">
                <a:solidFill>
                  <a:srgbClr val="FFC000"/>
                </a:solidFill>
                <a:latin typeface="Gibson SemiBold" panose="02000000000000000000" pitchFamily="2" charset="77"/>
              </a:rPr>
              <a:t>The Mosaic Covenant Was Established by God Only for a Temporary Period</a:t>
            </a:r>
            <a:br>
              <a:rPr lang="en-CA" sz="3200" b="1" dirty="0">
                <a:latin typeface="Gibson SemiBold" panose="02000000000000000000" pitchFamily="2" charset="77"/>
              </a:rPr>
            </a:br>
            <a:br>
              <a:rPr lang="en-CA" sz="3200" b="1" dirty="0">
                <a:latin typeface="Gibson SemiBold" panose="02000000000000000000" pitchFamily="2" charset="77"/>
              </a:rPr>
            </a:br>
            <a:r>
              <a:rPr lang="en-CA" dirty="0"/>
              <a:t>Why then the law? It was added because of </a:t>
            </a:r>
            <a:r>
              <a:rPr lang="en-CA" dirty="0">
                <a:solidFill>
                  <a:srgbClr val="FFC000"/>
                </a:solidFill>
              </a:rPr>
              <a:t>transgressions</a:t>
            </a:r>
            <a:r>
              <a:rPr lang="en-CA" dirty="0"/>
              <a:t>, </a:t>
            </a:r>
            <a:r>
              <a:rPr lang="en-CA" i="1" u="sng" dirty="0"/>
              <a:t>until</a:t>
            </a:r>
            <a:r>
              <a:rPr lang="en-CA" i="1" dirty="0"/>
              <a:t> the offspring should come</a:t>
            </a:r>
            <a:r>
              <a:rPr lang="en-CA" dirty="0"/>
              <a:t> to whom the promise had been made. (Gal. 3:19)</a:t>
            </a:r>
            <a:br>
              <a:rPr lang="en-CA" sz="3200" b="1" dirty="0">
                <a:latin typeface="Gibson SemiBold" panose="02000000000000000000" pitchFamily="2" charset="77"/>
              </a:rPr>
            </a:br>
            <a:br>
              <a:rPr lang="en-CA" sz="3200" b="1" dirty="0">
                <a:latin typeface="Gibson SemiBold" panose="02000000000000000000" pitchFamily="2" charset="77"/>
              </a:rPr>
            </a:br>
            <a:r>
              <a:rPr lang="en-CA" dirty="0"/>
              <a:t>“The law was our </a:t>
            </a:r>
            <a:r>
              <a:rPr lang="en-CA" dirty="0">
                <a:solidFill>
                  <a:srgbClr val="FFC000"/>
                </a:solidFill>
              </a:rPr>
              <a:t>guardian</a:t>
            </a:r>
            <a:r>
              <a:rPr lang="en-CA" dirty="0"/>
              <a:t> </a:t>
            </a:r>
            <a:r>
              <a:rPr lang="en-CA" i="1" u="sng" dirty="0"/>
              <a:t>until</a:t>
            </a:r>
            <a:r>
              <a:rPr lang="en-CA" i="1" dirty="0"/>
              <a:t> Christ came</a:t>
            </a:r>
            <a:r>
              <a:rPr lang="en-CA" dirty="0"/>
              <a:t>, … but now that faith has come, we are no longer under a guardian” (Gal. 3:24–25).</a:t>
            </a:r>
          </a:p>
          <a:p>
            <a:pPr marL="514350" indent="-514350">
              <a:buFont typeface="+mj-lt"/>
              <a:buAutoNum type="alphaUcPeriod"/>
            </a:pPr>
            <a:endParaRPr lang="en-CA" sz="3200" b="1" dirty="0">
              <a:latin typeface="Gibson SemiBold" panose="02000000000000000000" pitchFamily="2" charset="77"/>
            </a:endParaRPr>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74204"/>
            <a:ext cx="10515600" cy="1219280"/>
          </a:xfrm>
          <a:effectLst>
            <a:outerShdw blurRad="50800" dist="38100" dir="2700000" algn="tl" rotWithShape="0">
              <a:prstClr val="black">
                <a:alpha val="40000"/>
              </a:prstClr>
            </a:outerShdw>
          </a:effectLst>
        </p:spPr>
        <p:txBody>
          <a:bodyPr>
            <a:normAutofit fontScale="90000"/>
          </a:bodyPr>
          <a:lstStyle/>
          <a:p>
            <a:pPr algn="l"/>
            <a:r>
              <a:rPr lang="en-CA" sz="49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1. DESIGN OF MOSAIC COVENANT</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          Temporary</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06362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916723"/>
            <a:ext cx="11460171" cy="4941278"/>
          </a:xfrm>
        </p:spPr>
        <p:txBody>
          <a:bodyPr>
            <a:noAutofit/>
          </a:bodyPr>
          <a:lstStyle/>
          <a:p>
            <a:pPr marL="514350" indent="-514350">
              <a:buFont typeface="+mj-lt"/>
              <a:buAutoNum type="alphaUcPeriod" startAt="2"/>
            </a:pPr>
            <a:r>
              <a:rPr lang="en-CA" sz="3200" b="1" dirty="0">
                <a:solidFill>
                  <a:srgbClr val="FFC000"/>
                </a:solidFill>
                <a:latin typeface="Gibson SemiBold" panose="02000000000000000000" pitchFamily="2" charset="77"/>
              </a:rPr>
              <a:t>The Mosaic Law Could Not Impart Spiritual Life or Empower People to Obey It</a:t>
            </a:r>
            <a:br>
              <a:rPr lang="en-CA" sz="3200" b="1" dirty="0">
                <a:latin typeface="Gibson SemiBold" panose="02000000000000000000" pitchFamily="2" charset="77"/>
              </a:rPr>
            </a:br>
            <a:br>
              <a:rPr lang="en-CA" b="1" dirty="0">
                <a:latin typeface="Gibson SemiBold" panose="02000000000000000000" pitchFamily="2" charset="77"/>
              </a:rPr>
            </a:br>
            <a:r>
              <a:rPr lang="en-CA" dirty="0"/>
              <a:t>Is the law then contrary to the promises of God? Certainly not! For </a:t>
            </a:r>
            <a:r>
              <a:rPr lang="en-CA" dirty="0">
                <a:solidFill>
                  <a:srgbClr val="FFC000"/>
                </a:solidFill>
              </a:rPr>
              <a:t>if a law had been given that could give life</a:t>
            </a:r>
            <a:r>
              <a:rPr lang="en-CA" dirty="0"/>
              <a:t>, then righteousness would indeed be by the law. (Gal. 3:21)</a:t>
            </a:r>
            <a:br>
              <a:rPr lang="en-CA" sz="2400" dirty="0"/>
            </a:br>
            <a:br>
              <a:rPr lang="en-CA" sz="2400" dirty="0"/>
            </a:br>
            <a:endParaRPr lang="en-CA" dirty="0"/>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300083"/>
            <a:ext cx="10515600" cy="1219280"/>
          </a:xfrm>
          <a:effectLst>
            <a:outerShdw blurRad="50800" dist="38100" dir="2700000" algn="tl" rotWithShape="0">
              <a:prstClr val="black">
                <a:alpha val="40000"/>
              </a:prstClr>
            </a:outerShdw>
          </a:effectLst>
        </p:spPr>
        <p:txBody>
          <a:bodyPr>
            <a:normAutofit fontScale="90000"/>
          </a:bodyPr>
          <a:lstStyle/>
          <a:p>
            <a:pPr algn="l"/>
            <a:r>
              <a:rPr lang="en-CA" sz="49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1. DESIGN OF MOSAIC COVENANT</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          Temporary</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755295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1916723"/>
            <a:ext cx="11460171" cy="4941278"/>
          </a:xfrm>
        </p:spPr>
        <p:txBody>
          <a:bodyPr>
            <a:noAutofit/>
          </a:bodyPr>
          <a:lstStyle/>
          <a:p>
            <a:pPr marL="514350" indent="-514350">
              <a:buFont typeface="+mj-lt"/>
              <a:buAutoNum type="alphaUcPeriod" startAt="2"/>
            </a:pPr>
            <a:r>
              <a:rPr lang="en-CA" sz="3200" b="1" dirty="0">
                <a:solidFill>
                  <a:srgbClr val="FFC000"/>
                </a:solidFill>
                <a:latin typeface="Gibson SemiBold" panose="02000000000000000000" pitchFamily="2" charset="77"/>
              </a:rPr>
              <a:t>The Mosaic Law Could Not Impart Spiritual Life or Empower People to Obey It</a:t>
            </a:r>
            <a:br>
              <a:rPr lang="en-CA" sz="2400" dirty="0"/>
            </a:br>
            <a:br>
              <a:rPr lang="en-CA" sz="2400" dirty="0"/>
            </a:br>
            <a:r>
              <a:rPr lang="en-CA" dirty="0"/>
              <a:t>For the law of the Spirit of life has set you free in Christ Jesus from the law of sin and death. For </a:t>
            </a:r>
            <a:r>
              <a:rPr lang="en-CA" dirty="0">
                <a:solidFill>
                  <a:srgbClr val="FFC000"/>
                </a:solidFill>
              </a:rPr>
              <a:t>God has done </a:t>
            </a:r>
            <a:r>
              <a:rPr lang="en-CA" i="1" dirty="0">
                <a:solidFill>
                  <a:srgbClr val="FFC000"/>
                </a:solidFill>
              </a:rPr>
              <a:t>what the law, weakened by the flesh, could not do</a:t>
            </a:r>
            <a:r>
              <a:rPr lang="en-CA" dirty="0"/>
              <a:t>. By sending his own Son in the likeness of sinful flesh and for sin, he condemned sin in the flesh, in order that the righteous requirement of the law might be fulfilled in us, who walk not according to the flesh but according to the Spirit. (Rom. 8:2–4)</a:t>
            </a:r>
          </a:p>
        </p:txBody>
      </p:sp>
      <p:sp>
        <p:nvSpPr>
          <p:cNvPr id="6" name="Title 1">
            <a:extLst>
              <a:ext uri="{FF2B5EF4-FFF2-40B4-BE49-F238E27FC236}">
                <a16:creationId xmlns:a16="http://schemas.microsoft.com/office/drawing/2014/main" id="{1E49AF27-347D-A64A-9281-DEC4BA3E224F}"/>
              </a:ext>
            </a:extLst>
          </p:cNvPr>
          <p:cNvSpPr>
            <a:spLocks noGrp="1"/>
          </p:cNvSpPr>
          <p:nvPr>
            <p:ph type="title"/>
          </p:nvPr>
        </p:nvSpPr>
        <p:spPr>
          <a:xfrm>
            <a:off x="365914" y="282830"/>
            <a:ext cx="10515600" cy="1219280"/>
          </a:xfrm>
          <a:effectLst>
            <a:outerShdw blurRad="50800" dist="38100" dir="2700000" algn="tl" rotWithShape="0">
              <a:prstClr val="black">
                <a:alpha val="40000"/>
              </a:prstClr>
            </a:outerShdw>
          </a:effectLst>
        </p:spPr>
        <p:txBody>
          <a:bodyPr>
            <a:normAutofit fontScale="90000"/>
          </a:bodyPr>
          <a:lstStyle/>
          <a:p>
            <a:pPr algn="l"/>
            <a:r>
              <a:rPr lang="en-CA" sz="49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1. DESIGN OF MOSAIC COVENANT</a:t>
            </a:r>
            <a:b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br>
            <a:r>
              <a:rPr lang="en-CA" sz="3100" spc="0" dirty="0">
                <a:latin typeface="Gibson SemiBold" panose="02000000000000000000" pitchFamily="2" charset="77"/>
                <a:ea typeface="Open Sans Extrabold" panose="020B0906030804020204" pitchFamily="34" charset="0"/>
                <a:cs typeface="Open Sans Extrabold" panose="020B0906030804020204" pitchFamily="34" charset="0"/>
              </a:rPr>
              <a:t>          Temporary</a:t>
            </a:r>
            <a:endParaRPr lang="en-CA" sz="7200" spc="0" dirty="0">
              <a:latin typeface="Gibson SemiBold"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8053042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1673</TotalTime>
  <Words>2781</Words>
  <Application>Microsoft Macintosh PowerPoint</Application>
  <PresentationFormat>Widescreen</PresentationFormat>
  <Paragraphs>212</Paragraphs>
  <Slides>37</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Gibson</vt:lpstr>
      <vt:lpstr>Gibson Light</vt:lpstr>
      <vt:lpstr>Gibson SemiBold</vt:lpstr>
      <vt:lpstr>Open Sans</vt:lpstr>
      <vt:lpstr>Open Sans Extrabold</vt:lpstr>
      <vt:lpstr>2_Office Theme</vt:lpstr>
      <vt:lpstr>SESSION 7 THE PAULINE LETTERS</vt:lpstr>
      <vt:lpstr>CLASS SESSIONS</vt:lpstr>
      <vt:lpstr>PowerPoint Presentation</vt:lpstr>
      <vt:lpstr>THE EARLY CHURCH</vt:lpstr>
      <vt:lpstr>OLD COVENANT THROUGH NEW LENS</vt:lpstr>
      <vt:lpstr>OLD COVENANT THROUGH NEW LENS</vt:lpstr>
      <vt:lpstr>1. DESIGN OF MOSAIC COVENANT           Temporary</vt:lpstr>
      <vt:lpstr>1. DESIGN OF MOSAIC COVENANT           Temporary</vt:lpstr>
      <vt:lpstr>1. DESIGN OF MOSAIC COVENANT           Temporary</vt:lpstr>
      <vt:lpstr>1. DESIGN OF MOSAIC COVENANT           Temporary</vt:lpstr>
      <vt:lpstr>1. DESIGN OF MOSAIC COVENANT           Temporary</vt:lpstr>
      <vt:lpstr>1. DESIGN OF MOSAIC COVENANT           Temporary</vt:lpstr>
      <vt:lpstr>In what areas of the law has Christ’s fulfillment changed how we are live as Christians?</vt:lpstr>
      <vt:lpstr>OLD COVENANT THROUGH NEW LENS</vt:lpstr>
      <vt:lpstr>2.  SPECIFIC MOSAIC COVENANT OBLIGATIONS      NO LONGER REQUIRED OF CHRISTIANS Circumcision</vt:lpstr>
      <vt:lpstr>2.  SPECIFIC MOSAIC COVENANT OBLIGATIONS      NO LONGER REQUIRED OF CHRISTIANS OT Sacrifices</vt:lpstr>
      <vt:lpstr>2.  SPECIFIC MOSAIC COVENANT OBLIGATIONS      NO LONGER REQUIRED OF CHRISTIANS OT Food Laws</vt:lpstr>
      <vt:lpstr>2.  SPECIFIC MOSAIC COVENANT OBLIGATIONS      NO LONGER REQUIRED OF CHRISTIANS OT Food Laws</vt:lpstr>
      <vt:lpstr>2.  SPECIFIC MOSAIC COVENANT OBLIGATIONS      NO LONGER REQUIRED OF CHRISTIANS OT Food Laws</vt:lpstr>
      <vt:lpstr>2.  SPECIFIC MOSAIC COVENANT OBLIGATIONS      NO LONGER REQUIRED OF CHRISTIANS OT Food Laws</vt:lpstr>
      <vt:lpstr>2.  SPECIFIC MOSAIC COVENANT OBLIGATIONS      NO LONGER REQUIRED OF CHRISTIANS OT Sabbath and Festivals</vt:lpstr>
      <vt:lpstr>2.  SPECIFIC MOSAIC COVENANT OBLIGATIONS      NO LONGER REQUIRED OF CHRISTIANS OT Sabbath and Festivals</vt:lpstr>
      <vt:lpstr>2.  SPECIFIC MOSAIC COVENANT OBLIGATIONS      NO LONGER REQUIRED OF CHRISTIANS CIVIL LAWS</vt:lpstr>
      <vt:lpstr>2.  SPECIFIC MOSAIC COVENANT OBLIGATIONS      NO LONGER REQUIRED OF CHRISTIANS OT Sacrifices</vt:lpstr>
      <vt:lpstr>BOARD ILLUSTRATION</vt:lpstr>
      <vt:lpstr>OLD COVENANT THROUGH NEW LENS</vt:lpstr>
      <vt:lpstr>3.  MOSAIC COVENANT HAS COME TO AN END All, not just a Part</vt:lpstr>
      <vt:lpstr>3.  MOSAIC COVENANT HAS COME TO AN END All, not just a Part</vt:lpstr>
      <vt:lpstr>3.  MOSAIC COVENANT HAS COME TO AN END All, not just a Part</vt:lpstr>
      <vt:lpstr>BOARD ILLUSTRATION</vt:lpstr>
      <vt:lpstr>OLD COVENANT THROUGH NEW LENS</vt:lpstr>
      <vt:lpstr>NOT OUR COVENANT,  BUT STILL OUR SCRIPTURES</vt:lpstr>
      <vt:lpstr>BOARD ILLUSTRATION</vt:lpstr>
      <vt:lpstr>NOT OUR COVENANT,  BUT STILL OUR SCRIPTURES</vt:lpstr>
      <vt:lpstr>NOT OUR COVENANT,  BUT STILL OUR SCRIPTURES</vt:lpstr>
      <vt:lpstr>Reflect and discuss</vt:lpstr>
      <vt:lpstr>Thanks for coming! YOU ARE LOVED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Chia</dc:creator>
  <cp:lastModifiedBy>Andrew Chia</cp:lastModifiedBy>
  <cp:revision>90</cp:revision>
  <cp:lastPrinted>2019-11-20T22:45:35Z</cp:lastPrinted>
  <dcterms:created xsi:type="dcterms:W3CDTF">2019-10-30T19:09:54Z</dcterms:created>
  <dcterms:modified xsi:type="dcterms:W3CDTF">2019-11-20T23:26:11Z</dcterms:modified>
</cp:coreProperties>
</file>