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446" r:id="rId2"/>
    <p:sldId id="266" r:id="rId3"/>
    <p:sldId id="522" r:id="rId4"/>
    <p:sldId id="515" r:id="rId5"/>
    <p:sldId id="468" r:id="rId6"/>
    <p:sldId id="514" r:id="rId7"/>
    <p:sldId id="499" r:id="rId8"/>
    <p:sldId id="500" r:id="rId9"/>
    <p:sldId id="498" r:id="rId10"/>
    <p:sldId id="501" r:id="rId11"/>
    <p:sldId id="502" r:id="rId12"/>
    <p:sldId id="513" r:id="rId13"/>
    <p:sldId id="503" r:id="rId14"/>
    <p:sldId id="469" r:id="rId15"/>
    <p:sldId id="505" r:id="rId16"/>
    <p:sldId id="504" r:id="rId17"/>
    <p:sldId id="509" r:id="rId18"/>
    <p:sldId id="510" r:id="rId19"/>
    <p:sldId id="511" r:id="rId20"/>
    <p:sldId id="512" r:id="rId21"/>
    <p:sldId id="521" r:id="rId22"/>
    <p:sldId id="516" r:id="rId23"/>
    <p:sldId id="518" r:id="rId24"/>
    <p:sldId id="523" r:id="rId25"/>
    <p:sldId id="517" r:id="rId26"/>
    <p:sldId id="519" r:id="rId27"/>
    <p:sldId id="520" r:id="rId28"/>
    <p:sldId id="524" r:id="rId29"/>
    <p:sldId id="497" r:id="rId30"/>
    <p:sldId id="4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19"/>
  </p:normalViewPr>
  <p:slideViewPr>
    <p:cSldViewPr snapToGrid="0">
      <p:cViewPr varScale="1">
        <p:scale>
          <a:sx n="144" d="100"/>
          <a:sy n="144" d="100"/>
        </p:scale>
        <p:origin x="1208"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EFDAA-CD05-874C-BD2B-1CF568708D21}" type="datetimeFigureOut">
              <a:rPr lang="en-US" smtClean="0"/>
              <a:t>11/27/19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644A5-6BE2-5847-BF19-CEF4F1122E68}" type="slidenum">
              <a:rPr lang="en-US" smtClean="0"/>
              <a:t>‹#›</a:t>
            </a:fld>
            <a:endParaRPr lang="en-US"/>
          </a:p>
        </p:txBody>
      </p:sp>
    </p:spTree>
    <p:extLst>
      <p:ext uri="{BB962C8B-B14F-4D97-AF65-F5344CB8AC3E}">
        <p14:creationId xmlns:p14="http://schemas.microsoft.com/office/powerpoint/2010/main" val="202269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1</a:t>
            </a:fld>
            <a:endParaRPr lang="en-US"/>
          </a:p>
        </p:txBody>
      </p:sp>
    </p:spTree>
    <p:extLst>
      <p:ext uri="{BB962C8B-B14F-4D97-AF65-F5344CB8AC3E}">
        <p14:creationId xmlns:p14="http://schemas.microsoft.com/office/powerpoint/2010/main" val="73661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10</a:t>
            </a:fld>
            <a:endParaRPr lang="en-US"/>
          </a:p>
        </p:txBody>
      </p:sp>
    </p:spTree>
    <p:extLst>
      <p:ext uri="{BB962C8B-B14F-4D97-AF65-F5344CB8AC3E}">
        <p14:creationId xmlns:p14="http://schemas.microsoft.com/office/powerpoint/2010/main" val="378122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11</a:t>
            </a:fld>
            <a:endParaRPr lang="en-US"/>
          </a:p>
        </p:txBody>
      </p:sp>
    </p:spTree>
    <p:extLst>
      <p:ext uri="{BB962C8B-B14F-4D97-AF65-F5344CB8AC3E}">
        <p14:creationId xmlns:p14="http://schemas.microsoft.com/office/powerpoint/2010/main" val="354711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12</a:t>
            </a:fld>
            <a:endParaRPr lang="en-US"/>
          </a:p>
        </p:txBody>
      </p:sp>
    </p:spTree>
    <p:extLst>
      <p:ext uri="{BB962C8B-B14F-4D97-AF65-F5344CB8AC3E}">
        <p14:creationId xmlns:p14="http://schemas.microsoft.com/office/powerpoint/2010/main" val="236932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13</a:t>
            </a:fld>
            <a:endParaRPr lang="en-US"/>
          </a:p>
        </p:txBody>
      </p:sp>
    </p:spTree>
    <p:extLst>
      <p:ext uri="{BB962C8B-B14F-4D97-AF65-F5344CB8AC3E}">
        <p14:creationId xmlns:p14="http://schemas.microsoft.com/office/powerpoint/2010/main" val="3715432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14</a:t>
            </a:fld>
            <a:endParaRPr lang="en-US"/>
          </a:p>
        </p:txBody>
      </p:sp>
    </p:spTree>
    <p:extLst>
      <p:ext uri="{BB962C8B-B14F-4D97-AF65-F5344CB8AC3E}">
        <p14:creationId xmlns:p14="http://schemas.microsoft.com/office/powerpoint/2010/main" val="238662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15</a:t>
            </a:fld>
            <a:endParaRPr lang="en-US"/>
          </a:p>
        </p:txBody>
      </p:sp>
    </p:spTree>
    <p:extLst>
      <p:ext uri="{BB962C8B-B14F-4D97-AF65-F5344CB8AC3E}">
        <p14:creationId xmlns:p14="http://schemas.microsoft.com/office/powerpoint/2010/main" val="201727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16</a:t>
            </a:fld>
            <a:endParaRPr lang="en-US"/>
          </a:p>
        </p:txBody>
      </p:sp>
    </p:spTree>
    <p:extLst>
      <p:ext uri="{BB962C8B-B14F-4D97-AF65-F5344CB8AC3E}">
        <p14:creationId xmlns:p14="http://schemas.microsoft.com/office/powerpoint/2010/main" val="49355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17</a:t>
            </a:fld>
            <a:endParaRPr lang="en-US"/>
          </a:p>
        </p:txBody>
      </p:sp>
    </p:spTree>
    <p:extLst>
      <p:ext uri="{BB962C8B-B14F-4D97-AF65-F5344CB8AC3E}">
        <p14:creationId xmlns:p14="http://schemas.microsoft.com/office/powerpoint/2010/main" val="130637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18</a:t>
            </a:fld>
            <a:endParaRPr lang="en-US"/>
          </a:p>
        </p:txBody>
      </p:sp>
    </p:spTree>
    <p:extLst>
      <p:ext uri="{BB962C8B-B14F-4D97-AF65-F5344CB8AC3E}">
        <p14:creationId xmlns:p14="http://schemas.microsoft.com/office/powerpoint/2010/main" val="1851945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19</a:t>
            </a:fld>
            <a:endParaRPr lang="en-US"/>
          </a:p>
        </p:txBody>
      </p:sp>
    </p:spTree>
    <p:extLst>
      <p:ext uri="{BB962C8B-B14F-4D97-AF65-F5344CB8AC3E}">
        <p14:creationId xmlns:p14="http://schemas.microsoft.com/office/powerpoint/2010/main" val="278414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2</a:t>
            </a:fld>
            <a:endParaRPr lang="en-US"/>
          </a:p>
        </p:txBody>
      </p:sp>
    </p:spTree>
    <p:extLst>
      <p:ext uri="{BB962C8B-B14F-4D97-AF65-F5344CB8AC3E}">
        <p14:creationId xmlns:p14="http://schemas.microsoft.com/office/powerpoint/2010/main" val="945242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20</a:t>
            </a:fld>
            <a:endParaRPr lang="en-US"/>
          </a:p>
        </p:txBody>
      </p:sp>
    </p:spTree>
    <p:extLst>
      <p:ext uri="{BB962C8B-B14F-4D97-AF65-F5344CB8AC3E}">
        <p14:creationId xmlns:p14="http://schemas.microsoft.com/office/powerpoint/2010/main" val="4150583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21</a:t>
            </a:fld>
            <a:endParaRPr lang="en-US"/>
          </a:p>
        </p:txBody>
      </p:sp>
    </p:spTree>
    <p:extLst>
      <p:ext uri="{BB962C8B-B14F-4D97-AF65-F5344CB8AC3E}">
        <p14:creationId xmlns:p14="http://schemas.microsoft.com/office/powerpoint/2010/main" val="1483806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22</a:t>
            </a:fld>
            <a:endParaRPr lang="en-US"/>
          </a:p>
        </p:txBody>
      </p:sp>
    </p:spTree>
    <p:extLst>
      <p:ext uri="{BB962C8B-B14F-4D97-AF65-F5344CB8AC3E}">
        <p14:creationId xmlns:p14="http://schemas.microsoft.com/office/powerpoint/2010/main" val="300943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23</a:t>
            </a:fld>
            <a:endParaRPr lang="en-US"/>
          </a:p>
        </p:txBody>
      </p:sp>
    </p:spTree>
    <p:extLst>
      <p:ext uri="{BB962C8B-B14F-4D97-AF65-F5344CB8AC3E}">
        <p14:creationId xmlns:p14="http://schemas.microsoft.com/office/powerpoint/2010/main" val="98415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24</a:t>
            </a:fld>
            <a:endParaRPr lang="en-US"/>
          </a:p>
        </p:txBody>
      </p:sp>
    </p:spTree>
    <p:extLst>
      <p:ext uri="{BB962C8B-B14F-4D97-AF65-F5344CB8AC3E}">
        <p14:creationId xmlns:p14="http://schemas.microsoft.com/office/powerpoint/2010/main" val="3604703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25</a:t>
            </a:fld>
            <a:endParaRPr lang="en-US"/>
          </a:p>
        </p:txBody>
      </p:sp>
    </p:spTree>
    <p:extLst>
      <p:ext uri="{BB962C8B-B14F-4D97-AF65-F5344CB8AC3E}">
        <p14:creationId xmlns:p14="http://schemas.microsoft.com/office/powerpoint/2010/main" val="3734077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26</a:t>
            </a:fld>
            <a:endParaRPr lang="en-US"/>
          </a:p>
        </p:txBody>
      </p:sp>
    </p:spTree>
    <p:extLst>
      <p:ext uri="{BB962C8B-B14F-4D97-AF65-F5344CB8AC3E}">
        <p14:creationId xmlns:p14="http://schemas.microsoft.com/office/powerpoint/2010/main" val="2569568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27</a:t>
            </a:fld>
            <a:endParaRPr lang="en-US"/>
          </a:p>
        </p:txBody>
      </p:sp>
    </p:spTree>
    <p:extLst>
      <p:ext uri="{BB962C8B-B14F-4D97-AF65-F5344CB8AC3E}">
        <p14:creationId xmlns:p14="http://schemas.microsoft.com/office/powerpoint/2010/main" val="257001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28</a:t>
            </a:fld>
            <a:endParaRPr lang="en-US"/>
          </a:p>
        </p:txBody>
      </p:sp>
    </p:spTree>
    <p:extLst>
      <p:ext uri="{BB962C8B-B14F-4D97-AF65-F5344CB8AC3E}">
        <p14:creationId xmlns:p14="http://schemas.microsoft.com/office/powerpoint/2010/main" val="3125115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29</a:t>
            </a:fld>
            <a:endParaRPr lang="en-US"/>
          </a:p>
        </p:txBody>
      </p:sp>
    </p:spTree>
    <p:extLst>
      <p:ext uri="{BB962C8B-B14F-4D97-AF65-F5344CB8AC3E}">
        <p14:creationId xmlns:p14="http://schemas.microsoft.com/office/powerpoint/2010/main" val="381408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3</a:t>
            </a:fld>
            <a:endParaRPr lang="en-US"/>
          </a:p>
        </p:txBody>
      </p:sp>
    </p:spTree>
    <p:extLst>
      <p:ext uri="{BB962C8B-B14F-4D97-AF65-F5344CB8AC3E}">
        <p14:creationId xmlns:p14="http://schemas.microsoft.com/office/powerpoint/2010/main" val="1471643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30</a:t>
            </a:fld>
            <a:endParaRPr lang="en-US"/>
          </a:p>
        </p:txBody>
      </p:sp>
    </p:spTree>
    <p:extLst>
      <p:ext uri="{BB962C8B-B14F-4D97-AF65-F5344CB8AC3E}">
        <p14:creationId xmlns:p14="http://schemas.microsoft.com/office/powerpoint/2010/main" val="50884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4</a:t>
            </a:fld>
            <a:endParaRPr lang="en-US"/>
          </a:p>
        </p:txBody>
      </p:sp>
    </p:spTree>
    <p:extLst>
      <p:ext uri="{BB962C8B-B14F-4D97-AF65-F5344CB8AC3E}">
        <p14:creationId xmlns:p14="http://schemas.microsoft.com/office/powerpoint/2010/main" val="217882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5</a:t>
            </a:fld>
            <a:endParaRPr lang="en-US"/>
          </a:p>
        </p:txBody>
      </p:sp>
    </p:spTree>
    <p:extLst>
      <p:ext uri="{BB962C8B-B14F-4D97-AF65-F5344CB8AC3E}">
        <p14:creationId xmlns:p14="http://schemas.microsoft.com/office/powerpoint/2010/main" val="80897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8644A5-6BE2-5847-BF19-CEF4F1122E68}" type="slidenum">
              <a:rPr lang="en-US" smtClean="0"/>
              <a:t>6</a:t>
            </a:fld>
            <a:endParaRPr lang="en-US"/>
          </a:p>
        </p:txBody>
      </p:sp>
    </p:spTree>
    <p:extLst>
      <p:ext uri="{BB962C8B-B14F-4D97-AF65-F5344CB8AC3E}">
        <p14:creationId xmlns:p14="http://schemas.microsoft.com/office/powerpoint/2010/main" val="401454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7</a:t>
            </a:fld>
            <a:endParaRPr lang="en-US"/>
          </a:p>
        </p:txBody>
      </p:sp>
    </p:spTree>
    <p:extLst>
      <p:ext uri="{BB962C8B-B14F-4D97-AF65-F5344CB8AC3E}">
        <p14:creationId xmlns:p14="http://schemas.microsoft.com/office/powerpoint/2010/main" val="253381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8</a:t>
            </a:fld>
            <a:endParaRPr lang="en-US"/>
          </a:p>
        </p:txBody>
      </p:sp>
    </p:spTree>
    <p:extLst>
      <p:ext uri="{BB962C8B-B14F-4D97-AF65-F5344CB8AC3E}">
        <p14:creationId xmlns:p14="http://schemas.microsoft.com/office/powerpoint/2010/main" val="26284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644A5-6BE2-5847-BF19-CEF4F1122E68}" type="slidenum">
              <a:rPr lang="en-US" smtClean="0"/>
              <a:t>9</a:t>
            </a:fld>
            <a:endParaRPr lang="en-US"/>
          </a:p>
        </p:txBody>
      </p:sp>
    </p:spTree>
    <p:extLst>
      <p:ext uri="{BB962C8B-B14F-4D97-AF65-F5344CB8AC3E}">
        <p14:creationId xmlns:p14="http://schemas.microsoft.com/office/powerpoint/2010/main" val="295264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50AA-25E7-074B-9303-50A76245366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811DB0B-C447-3A47-AD46-D5A217731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5EE80-DF8D-8341-87A5-A624C67D59A1}"/>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5" name="Footer Placeholder 4">
            <a:extLst>
              <a:ext uri="{FF2B5EF4-FFF2-40B4-BE49-F238E27FC236}">
                <a16:creationId xmlns:a16="http://schemas.microsoft.com/office/drawing/2014/main" id="{1B004FE1-7343-6F4F-85A9-C9A54BEBE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75660-2E7C-9D48-8045-5CFA52A916EE}"/>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62102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11BF-370D-6742-9692-0F42FFCBA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E1E3AA-2128-B04E-82CB-CB0EA2D62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3D934-3561-244D-9A15-524C404FF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677493-AB4F-B14D-B129-C56D8A0E05ED}"/>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6" name="Footer Placeholder 5">
            <a:extLst>
              <a:ext uri="{FF2B5EF4-FFF2-40B4-BE49-F238E27FC236}">
                <a16:creationId xmlns:a16="http://schemas.microsoft.com/office/drawing/2014/main" id="{BA597ED7-B8D5-9A4B-91F9-99285B579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A9658-D602-EB49-9451-9F1CCFE6290C}"/>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97527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F724-3751-2340-9B0C-0504D1871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3C39D2-1EA8-D04F-B7F8-9689B94C0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C71E89-5FB4-3946-B739-FA7E8A5A2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FCA5D8-E9B8-9547-A899-21C4B1C3522F}"/>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6" name="Footer Placeholder 5">
            <a:extLst>
              <a:ext uri="{FF2B5EF4-FFF2-40B4-BE49-F238E27FC236}">
                <a16:creationId xmlns:a16="http://schemas.microsoft.com/office/drawing/2014/main" id="{8492F61A-A10C-C240-8506-E8EEF1906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1F279-0AE3-684A-ACB5-7CCAA815B639}"/>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23319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31CB-F52E-FC42-A2DC-3BE70AD73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DAE76-2BCC-0C41-B8D3-9193267E24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03BD9-F027-AC40-878E-1E4D0E4D9785}"/>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5" name="Footer Placeholder 4">
            <a:extLst>
              <a:ext uri="{FF2B5EF4-FFF2-40B4-BE49-F238E27FC236}">
                <a16:creationId xmlns:a16="http://schemas.microsoft.com/office/drawing/2014/main" id="{8017B798-C0DC-4844-8177-0402E852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F28DE-BCA4-244E-8D69-370A69987B08}"/>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11005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85822-029F-FC48-9ADC-F0D0F25FB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FAA57-AC36-D947-8B7F-4F3CF32E14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D3BB3-A58A-814C-8E41-210142795F84}"/>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5" name="Footer Placeholder 4">
            <a:extLst>
              <a:ext uri="{FF2B5EF4-FFF2-40B4-BE49-F238E27FC236}">
                <a16:creationId xmlns:a16="http://schemas.microsoft.com/office/drawing/2014/main" id="{ECD67B0B-0F61-C447-A15A-FDAD45AE6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CC2C6-4F6F-1041-BAFC-2B960E2B9848}"/>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15548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134C-EA9E-964F-9FE9-34C4FF8781AD}"/>
              </a:ext>
            </a:extLst>
          </p:cNvPr>
          <p:cNvSpPr>
            <a:spLocks noGrp="1"/>
          </p:cNvSpPr>
          <p:nvPr>
            <p:ph type="title"/>
          </p:nvPr>
        </p:nvSpPr>
        <p:spPr>
          <a:xfrm>
            <a:off x="838200" y="365126"/>
            <a:ext cx="10515600" cy="7268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89026F8-3FAF-954D-89CD-DE6618B78A88}"/>
              </a:ext>
            </a:extLst>
          </p:cNvPr>
          <p:cNvSpPr>
            <a:spLocks noGrp="1"/>
          </p:cNvSpPr>
          <p:nvPr>
            <p:ph idx="1"/>
          </p:nvPr>
        </p:nvSpPr>
        <p:spPr>
          <a:xfrm>
            <a:off x="838200" y="1242874"/>
            <a:ext cx="10515600" cy="4934089"/>
          </a:xfrm>
        </p:spPr>
        <p:txBody>
          <a:bodyPr/>
          <a:lstStyle>
            <a:lvl1pPr marL="514350" indent="-514350">
              <a:buFont typeface="+mj-lt"/>
              <a:buAutoNum type="alphaUcPeriod"/>
              <a:defRPr b="1" i="0">
                <a:solidFill>
                  <a:srgbClr val="FFC000"/>
                </a:solidFill>
                <a:latin typeface="Gibson SemiBold" panose="02000000000000000000" pitchFamily="2" charset="77"/>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FC0592-8D92-E049-8770-FEE6233D4E9C}"/>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5" name="Footer Placeholder 4">
            <a:extLst>
              <a:ext uri="{FF2B5EF4-FFF2-40B4-BE49-F238E27FC236}">
                <a16:creationId xmlns:a16="http://schemas.microsoft.com/office/drawing/2014/main" id="{59630048-4B84-DF40-8F67-CA5148618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1745-573A-5946-99A4-A5B27DF392D3}"/>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26962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639B-A057-0348-B848-4D6AA435B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A8153-1DC3-A941-98EE-A3293193E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F61019-3AE0-5342-BAF5-7A0BD21F9C1A}"/>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5" name="Footer Placeholder 4">
            <a:extLst>
              <a:ext uri="{FF2B5EF4-FFF2-40B4-BE49-F238E27FC236}">
                <a16:creationId xmlns:a16="http://schemas.microsoft.com/office/drawing/2014/main" id="{9C5E5756-7DC3-8243-A30F-07BA9AC8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4FAE4-43EF-A843-BDE4-2201D6B9B21F}"/>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263805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0C4-DD33-4943-A40F-93B32C9CBE96}"/>
              </a:ext>
            </a:extLst>
          </p:cNvPr>
          <p:cNvSpPr>
            <a:spLocks noGrp="1"/>
          </p:cNvSpPr>
          <p:nvPr>
            <p:ph type="title"/>
          </p:nvPr>
        </p:nvSpPr>
        <p:spPr>
          <a:xfrm>
            <a:off x="838200" y="365126"/>
            <a:ext cx="10515600" cy="682440"/>
          </a:xfrm>
        </p:spPr>
        <p:txBody>
          <a:bodyPr/>
          <a:lstStyle/>
          <a:p>
            <a:r>
              <a:rPr lang="en-US"/>
              <a:t>Click to edit Master title style</a:t>
            </a:r>
          </a:p>
        </p:txBody>
      </p:sp>
      <p:sp>
        <p:nvSpPr>
          <p:cNvPr id="3" name="Date Placeholder 2">
            <a:extLst>
              <a:ext uri="{FF2B5EF4-FFF2-40B4-BE49-F238E27FC236}">
                <a16:creationId xmlns:a16="http://schemas.microsoft.com/office/drawing/2014/main" id="{9D7EA2C2-6AA8-F240-B8DE-1F60980B6EF7}"/>
              </a:ext>
            </a:extLst>
          </p:cNvPr>
          <p:cNvSpPr>
            <a:spLocks noGrp="1"/>
          </p:cNvSpPr>
          <p:nvPr>
            <p:ph type="dt" sz="half" idx="10"/>
          </p:nvPr>
        </p:nvSpPr>
        <p:spPr/>
        <p:txBody>
          <a:bodyPr/>
          <a:lstStyle/>
          <a:p>
            <a:fld id="{ACE92FB5-6884-1A40-94AF-F93B05430BDC}" type="datetimeFigureOut">
              <a:rPr lang="en-US" smtClean="0"/>
              <a:pPr/>
              <a:t>11/27/19</a:t>
            </a:fld>
            <a:endParaRPr lang="en-US"/>
          </a:p>
        </p:txBody>
      </p:sp>
      <p:sp>
        <p:nvSpPr>
          <p:cNvPr id="4" name="Footer Placeholder 3">
            <a:extLst>
              <a:ext uri="{FF2B5EF4-FFF2-40B4-BE49-F238E27FC236}">
                <a16:creationId xmlns:a16="http://schemas.microsoft.com/office/drawing/2014/main" id="{10F76F00-7488-7C4C-8124-6DA79D6D4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7C5E2-BC0C-6B48-9482-FA108F800EC6}"/>
              </a:ext>
            </a:extLst>
          </p:cNvPr>
          <p:cNvSpPr>
            <a:spLocks noGrp="1"/>
          </p:cNvSpPr>
          <p:nvPr>
            <p:ph type="sldNum" sz="quarter" idx="12"/>
          </p:nvPr>
        </p:nvSpPr>
        <p:spPr/>
        <p:txBody>
          <a:bodyPr/>
          <a:lstStyle/>
          <a:p>
            <a:fld id="{D4B1732B-3DD0-8745-B042-F937B7529F48}" type="slidenum">
              <a:rPr lang="en-US" smtClean="0"/>
              <a:pPr/>
              <a:t>‹#›</a:t>
            </a:fld>
            <a:endParaRPr lang="en-US"/>
          </a:p>
        </p:txBody>
      </p:sp>
      <p:sp>
        <p:nvSpPr>
          <p:cNvPr id="7" name="Content Placeholder 6">
            <a:extLst>
              <a:ext uri="{FF2B5EF4-FFF2-40B4-BE49-F238E27FC236}">
                <a16:creationId xmlns:a16="http://schemas.microsoft.com/office/drawing/2014/main" id="{D4D9380D-C43D-BE48-A0D5-844ABC5736A3}"/>
              </a:ext>
            </a:extLst>
          </p:cNvPr>
          <p:cNvSpPr>
            <a:spLocks noGrp="1"/>
          </p:cNvSpPr>
          <p:nvPr>
            <p:ph sz="quarter" idx="13"/>
          </p:nvPr>
        </p:nvSpPr>
        <p:spPr>
          <a:xfrm>
            <a:off x="1666081" y="2796465"/>
            <a:ext cx="8859838" cy="1455707"/>
          </a:xfrm>
        </p:spPr>
        <p:txBody>
          <a:bodyPr>
            <a:normAutofit/>
          </a:bodyPr>
          <a:lstStyle>
            <a:lvl1pPr marL="0" indent="0" algn="ctr">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
        <p:nvSpPr>
          <p:cNvPr id="8" name="Content Placeholder 6">
            <a:extLst>
              <a:ext uri="{FF2B5EF4-FFF2-40B4-BE49-F238E27FC236}">
                <a16:creationId xmlns:a16="http://schemas.microsoft.com/office/drawing/2014/main" id="{3591D260-916C-6447-B720-5790F9117269}"/>
              </a:ext>
            </a:extLst>
          </p:cNvPr>
          <p:cNvSpPr>
            <a:spLocks noGrp="1"/>
          </p:cNvSpPr>
          <p:nvPr>
            <p:ph sz="quarter" idx="14"/>
          </p:nvPr>
        </p:nvSpPr>
        <p:spPr>
          <a:xfrm>
            <a:off x="838200" y="1456252"/>
            <a:ext cx="8859838" cy="576733"/>
          </a:xfrm>
        </p:spPr>
        <p:txBody>
          <a:bodyPr>
            <a:normAutofit/>
          </a:bodyPr>
          <a:lstStyle>
            <a:lvl1pPr marL="0" indent="0" algn="l">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199070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0C4-DD33-4943-A40F-93B32C9CBE96}"/>
              </a:ext>
            </a:extLst>
          </p:cNvPr>
          <p:cNvSpPr>
            <a:spLocks noGrp="1"/>
          </p:cNvSpPr>
          <p:nvPr>
            <p:ph type="title" hasCustomPrompt="1"/>
          </p:nvPr>
        </p:nvSpPr>
        <p:spPr>
          <a:xfrm>
            <a:off x="838200" y="365126"/>
            <a:ext cx="10515600" cy="68244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D7EA2C2-6AA8-F240-B8DE-1F60980B6EF7}"/>
              </a:ext>
            </a:extLst>
          </p:cNvPr>
          <p:cNvSpPr>
            <a:spLocks noGrp="1"/>
          </p:cNvSpPr>
          <p:nvPr>
            <p:ph type="dt" sz="half" idx="10"/>
          </p:nvPr>
        </p:nvSpPr>
        <p:spPr/>
        <p:txBody>
          <a:bodyPr/>
          <a:lstStyle/>
          <a:p>
            <a:fld id="{ACE92FB5-6884-1A40-94AF-F93B05430BDC}" type="datetimeFigureOut">
              <a:rPr lang="en-US" smtClean="0"/>
              <a:pPr/>
              <a:t>11/27/19</a:t>
            </a:fld>
            <a:endParaRPr lang="en-US"/>
          </a:p>
        </p:txBody>
      </p:sp>
      <p:sp>
        <p:nvSpPr>
          <p:cNvPr id="4" name="Footer Placeholder 3">
            <a:extLst>
              <a:ext uri="{FF2B5EF4-FFF2-40B4-BE49-F238E27FC236}">
                <a16:creationId xmlns:a16="http://schemas.microsoft.com/office/drawing/2014/main" id="{10F76F00-7488-7C4C-8124-6DA79D6D4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7C5E2-BC0C-6B48-9482-FA108F800EC6}"/>
              </a:ext>
            </a:extLst>
          </p:cNvPr>
          <p:cNvSpPr>
            <a:spLocks noGrp="1"/>
          </p:cNvSpPr>
          <p:nvPr>
            <p:ph type="sldNum" sz="quarter" idx="12"/>
          </p:nvPr>
        </p:nvSpPr>
        <p:spPr/>
        <p:txBody>
          <a:bodyPr/>
          <a:lstStyle/>
          <a:p>
            <a:fld id="{D4B1732B-3DD0-8745-B042-F937B7529F48}" type="slidenum">
              <a:rPr lang="en-US" smtClean="0"/>
              <a:pPr/>
              <a:t>‹#›</a:t>
            </a:fld>
            <a:endParaRPr lang="en-US"/>
          </a:p>
        </p:txBody>
      </p:sp>
      <p:sp>
        <p:nvSpPr>
          <p:cNvPr id="7" name="Content Placeholder 6">
            <a:extLst>
              <a:ext uri="{FF2B5EF4-FFF2-40B4-BE49-F238E27FC236}">
                <a16:creationId xmlns:a16="http://schemas.microsoft.com/office/drawing/2014/main" id="{D4D9380D-C43D-BE48-A0D5-844ABC5736A3}"/>
              </a:ext>
            </a:extLst>
          </p:cNvPr>
          <p:cNvSpPr>
            <a:spLocks noGrp="1"/>
          </p:cNvSpPr>
          <p:nvPr>
            <p:ph sz="quarter" idx="13"/>
          </p:nvPr>
        </p:nvSpPr>
        <p:spPr>
          <a:xfrm>
            <a:off x="838200" y="2467992"/>
            <a:ext cx="10515600" cy="3577701"/>
          </a:xfrm>
        </p:spPr>
        <p:txBody>
          <a:bodyPr>
            <a:normAutofit/>
          </a:bodyPr>
          <a:lstStyle>
            <a:lvl1pPr marL="0" indent="0" algn="l">
              <a:buNone/>
              <a:defRPr sz="2400" b="0" i="0">
                <a:latin typeface="Gibson Light"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
        <p:nvSpPr>
          <p:cNvPr id="9" name="Content Placeholder 6">
            <a:extLst>
              <a:ext uri="{FF2B5EF4-FFF2-40B4-BE49-F238E27FC236}">
                <a16:creationId xmlns:a16="http://schemas.microsoft.com/office/drawing/2014/main" id="{4BDAC6B6-777B-3248-A53B-61D93DF92763}"/>
              </a:ext>
            </a:extLst>
          </p:cNvPr>
          <p:cNvSpPr>
            <a:spLocks noGrp="1"/>
          </p:cNvSpPr>
          <p:nvPr>
            <p:ph sz="quarter" idx="14"/>
          </p:nvPr>
        </p:nvSpPr>
        <p:spPr>
          <a:xfrm>
            <a:off x="838200" y="1358222"/>
            <a:ext cx="10515600" cy="906323"/>
          </a:xfrm>
        </p:spPr>
        <p:txBody>
          <a:bodyPr>
            <a:normAutofit/>
          </a:bodyPr>
          <a:lstStyle>
            <a:lvl1pPr marL="0" indent="0" algn="l">
              <a:buNone/>
              <a:defRPr sz="2800" b="0" i="0">
                <a:solidFill>
                  <a:srgbClr val="FFC000"/>
                </a:solidFill>
                <a:latin typeface="Gibson"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98807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C8B5-2562-924B-9BE7-B0569CFE6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371F0-8ABA-7A44-8CCD-660287DE67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ED469-A249-8E4B-9773-52E589DF5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DAD4D-5474-7740-9C31-14F3CB07D02F}"/>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6" name="Footer Placeholder 5">
            <a:extLst>
              <a:ext uri="{FF2B5EF4-FFF2-40B4-BE49-F238E27FC236}">
                <a16:creationId xmlns:a16="http://schemas.microsoft.com/office/drawing/2014/main" id="{0B3E85EB-D76B-814F-9A49-76AF99A75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1EEC4-4BCD-F347-B088-A3AD6F631FF1}"/>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45979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DB29-1163-5447-8279-1FDB2FB946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FE2A5-E5EF-6F41-AE8D-ECA3B917C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28DD39-0A4E-1C47-AB3F-972A61ECD3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A5DAFC-7598-104A-9DB2-E631D4813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AC8F26-81A6-3840-9A38-CB339F93A2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90F0AD-7518-4544-B424-E6484AB426ED}"/>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8" name="Footer Placeholder 7">
            <a:extLst>
              <a:ext uri="{FF2B5EF4-FFF2-40B4-BE49-F238E27FC236}">
                <a16:creationId xmlns:a16="http://schemas.microsoft.com/office/drawing/2014/main" id="{777E630E-3154-0E42-AEBC-0FF0DF1EBD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32301-C51E-5D43-BB74-E0344D08496F}"/>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4260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8517-05A1-9744-B850-EBDC5B2275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AD3616-1164-4344-A39D-98F0F4A51D45}"/>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4" name="Footer Placeholder 3">
            <a:extLst>
              <a:ext uri="{FF2B5EF4-FFF2-40B4-BE49-F238E27FC236}">
                <a16:creationId xmlns:a16="http://schemas.microsoft.com/office/drawing/2014/main" id="{FE438794-596A-7A4D-82E0-815C1697DC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A444B-12D3-5E49-9CAE-BA3AB7559EC5}"/>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62853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990E0-0B44-864A-80EC-DC8E7AE2BB3A}"/>
              </a:ext>
            </a:extLst>
          </p:cNvPr>
          <p:cNvSpPr>
            <a:spLocks noGrp="1"/>
          </p:cNvSpPr>
          <p:nvPr>
            <p:ph type="dt" sz="half" idx="10"/>
          </p:nvPr>
        </p:nvSpPr>
        <p:spPr/>
        <p:txBody>
          <a:bodyPr/>
          <a:lstStyle/>
          <a:p>
            <a:fld id="{ACE92FB5-6884-1A40-94AF-F93B05430BDC}" type="datetimeFigureOut">
              <a:rPr lang="en-US" smtClean="0"/>
              <a:t>11/27/19</a:t>
            </a:fld>
            <a:endParaRPr lang="en-US"/>
          </a:p>
        </p:txBody>
      </p:sp>
      <p:sp>
        <p:nvSpPr>
          <p:cNvPr id="3" name="Footer Placeholder 2">
            <a:extLst>
              <a:ext uri="{FF2B5EF4-FFF2-40B4-BE49-F238E27FC236}">
                <a16:creationId xmlns:a16="http://schemas.microsoft.com/office/drawing/2014/main" id="{65915649-4413-6041-AE96-00E94AEFF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8E356-267A-9343-868C-1BDDE497B473}"/>
              </a:ext>
            </a:extLst>
          </p:cNvPr>
          <p:cNvSpPr>
            <a:spLocks noGrp="1"/>
          </p:cNvSpPr>
          <p:nvPr>
            <p:ph type="sldNum" sz="quarter" idx="12"/>
          </p:nvPr>
        </p:nvSpPr>
        <p:spPr/>
        <p:txBody>
          <a:bodyPr/>
          <a:lstStyle/>
          <a:p>
            <a:fld id="{D4B1732B-3DD0-8745-B042-F937B7529F48}" type="slidenum">
              <a:rPr lang="en-US" smtClean="0"/>
              <a:t>‹#›</a:t>
            </a:fld>
            <a:endParaRPr lang="en-US"/>
          </a:p>
        </p:txBody>
      </p:sp>
    </p:spTree>
    <p:extLst>
      <p:ext uri="{BB962C8B-B14F-4D97-AF65-F5344CB8AC3E}">
        <p14:creationId xmlns:p14="http://schemas.microsoft.com/office/powerpoint/2010/main" val="381692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174E6-BE6D-614B-AD08-D1575E820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D843AF-DDCD-F048-85AD-F64BF71B8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DFC023-F9D1-364F-921D-F553F94F2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Gibson" panose="02000000000000000000" pitchFamily="2" charset="77"/>
              </a:defRPr>
            </a:lvl1pPr>
          </a:lstStyle>
          <a:p>
            <a:fld id="{ACE92FB5-6884-1A40-94AF-F93B05430BDC}" type="datetimeFigureOut">
              <a:rPr lang="en-US" smtClean="0"/>
              <a:pPr/>
              <a:t>11/27/19</a:t>
            </a:fld>
            <a:endParaRPr lang="en-US"/>
          </a:p>
        </p:txBody>
      </p:sp>
      <p:sp>
        <p:nvSpPr>
          <p:cNvPr id="5" name="Footer Placeholder 4">
            <a:extLst>
              <a:ext uri="{FF2B5EF4-FFF2-40B4-BE49-F238E27FC236}">
                <a16:creationId xmlns:a16="http://schemas.microsoft.com/office/drawing/2014/main" id="{41348177-380A-9642-B4D2-779E4815B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Gibson"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E090360B-2122-4E4A-831A-75BEDEADB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Gibson" panose="02000000000000000000" pitchFamily="2" charset="77"/>
              </a:defRPr>
            </a:lvl1pPr>
          </a:lstStyle>
          <a:p>
            <a:fld id="{D4B1732B-3DD0-8745-B042-F937B7529F48}" type="slidenum">
              <a:rPr lang="en-US" smtClean="0"/>
              <a:pPr/>
              <a:t>‹#›</a:t>
            </a:fld>
            <a:endParaRPr lang="en-US"/>
          </a:p>
        </p:txBody>
      </p:sp>
    </p:spTree>
    <p:extLst>
      <p:ext uri="{BB962C8B-B14F-4D97-AF65-F5344CB8AC3E}">
        <p14:creationId xmlns:p14="http://schemas.microsoft.com/office/powerpoint/2010/main" val="8008637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6"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b="1" i="0" kern="1200" spc="300">
          <a:solidFill>
            <a:schemeClr val="bg1"/>
          </a:solidFill>
          <a:latin typeface="Gibson"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bson"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bson"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bson"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487469"/>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Gibson" panose="02000000000000000000" pitchFamily="2" charset="77"/>
                <a:ea typeface="Open Sans" panose="020B0606030504020204" pitchFamily="34" charset="0"/>
                <a:cs typeface="Open Sans" panose="020B0606030504020204" pitchFamily="34" charset="0"/>
              </a:rPr>
              <a:t>SESSION 8</a:t>
            </a:r>
            <a:br>
              <a:rPr lang="en-CA" sz="9600"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br>
            <a:r>
              <a:rPr lang="en-CA" sz="66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GENERAL EPISTLES</a:t>
            </a:r>
            <a:endParaRPr lang="en-CA" sz="96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40679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719012"/>
            <a:ext cx="11460171" cy="4941277"/>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Jesus as High Priest: </a:t>
            </a:r>
            <a:r>
              <a:rPr lang="en-CA" sz="3200" b="1" dirty="0">
                <a:latin typeface="Gibson SemiBold" panose="02000000000000000000" pitchFamily="2" charset="77"/>
              </a:rPr>
              <a:t>Massive upside, no downside</a:t>
            </a:r>
            <a:br>
              <a:rPr lang="en-CA" sz="3200" b="1" dirty="0">
                <a:latin typeface="Gibson SemiBold" panose="02000000000000000000" pitchFamily="2" charset="77"/>
              </a:rPr>
            </a:br>
            <a:br>
              <a:rPr lang="en-CA" b="1" dirty="0">
                <a:latin typeface="Gibson SemiBold" panose="02000000000000000000" pitchFamily="2" charset="77"/>
              </a:rPr>
            </a:br>
            <a:r>
              <a:rPr lang="en-CA" dirty="0"/>
              <a:t>ii) </a:t>
            </a:r>
            <a:r>
              <a:rPr lang="en-CA" dirty="0">
                <a:solidFill>
                  <a:srgbClr val="FFC000"/>
                </a:solidFill>
              </a:rPr>
              <a:t>PERFECT:</a:t>
            </a:r>
            <a:r>
              <a:rPr lang="en-CA" dirty="0"/>
              <a:t> No need for own sacrifice</a:t>
            </a:r>
            <a:br>
              <a:rPr lang="en-CA" dirty="0"/>
            </a:br>
            <a:br>
              <a:rPr lang="en-CA" dirty="0"/>
            </a:br>
            <a:r>
              <a:rPr lang="en-CA" dirty="0"/>
              <a:t>For it was indeed fitting that we should have such a high priest, </a:t>
            </a:r>
            <a:r>
              <a:rPr lang="en-CA" dirty="0">
                <a:solidFill>
                  <a:srgbClr val="FFC000"/>
                </a:solidFill>
              </a:rPr>
              <a:t>holy, innocent, unstained, separated from sinners, and exalted above the heavens</a:t>
            </a:r>
            <a:r>
              <a:rPr lang="en-CA" dirty="0"/>
              <a:t>. He </a:t>
            </a:r>
            <a:r>
              <a:rPr lang="en-CA" dirty="0">
                <a:solidFill>
                  <a:srgbClr val="FFC000"/>
                </a:solidFill>
              </a:rPr>
              <a:t>has no need</a:t>
            </a:r>
            <a:r>
              <a:rPr lang="en-CA" dirty="0"/>
              <a:t>, like those high priests, </a:t>
            </a:r>
            <a:r>
              <a:rPr lang="en-CA" dirty="0">
                <a:solidFill>
                  <a:srgbClr val="FFC000"/>
                </a:solidFill>
              </a:rPr>
              <a:t>to offer sacrifices </a:t>
            </a:r>
            <a:r>
              <a:rPr lang="en-CA" dirty="0"/>
              <a:t>daily, first for his own sins and then for those of the people, since he did this once for all when he offered up himself. For the law appoints men in their weakness as high priests, but the word of the oath, which came later than the law, appoints a </a:t>
            </a:r>
            <a:r>
              <a:rPr lang="en-CA" dirty="0">
                <a:solidFill>
                  <a:srgbClr val="FFC000"/>
                </a:solidFill>
              </a:rPr>
              <a:t>Son who has been made perfect forever</a:t>
            </a:r>
            <a:r>
              <a:rPr lang="en-CA" dirty="0"/>
              <a:t>. </a:t>
            </a:r>
          </a:p>
          <a:p>
            <a:pPr marL="0" indent="0" algn="r">
              <a:buNone/>
            </a:pPr>
            <a:r>
              <a:rPr lang="en-CA" dirty="0"/>
              <a:t>Heb 7:26-28</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300083"/>
            <a:ext cx="10515600" cy="1219280"/>
          </a:xfrm>
          <a:effectLst>
            <a:outerShdw blurRad="50800" dist="38100" dir="2700000" algn="tl" rotWithShape="0">
              <a:prstClr val="black">
                <a:alpha val="40000"/>
              </a:prstClr>
            </a:outerShdw>
          </a:effectLst>
        </p:spPr>
        <p:txBody>
          <a:bodyPr>
            <a:normAutofit fontScale="90000"/>
          </a:bodyPr>
          <a:lstStyle/>
          <a:p>
            <a:pPr algn="l"/>
            <a:r>
              <a:rPr lang="en-CA" sz="4900" dirty="0">
                <a:solidFill>
                  <a:schemeClr val="accent4"/>
                </a:solidFill>
                <a:ea typeface="Open Sans Extrabold" panose="020B0906030804020204" pitchFamily="34" charset="0"/>
                <a:cs typeface="Open Sans Extrabold" panose="020B0906030804020204" pitchFamily="34" charset="0"/>
              </a:rPr>
              <a:t>2</a:t>
            </a:r>
            <a:r>
              <a:rPr lang="en-CA" sz="49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ETERNAL HIGH PRIEST</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49471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719012"/>
            <a:ext cx="11460171" cy="4941277"/>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Jesus as High Priest: </a:t>
            </a:r>
            <a:r>
              <a:rPr lang="en-CA" sz="3200" b="1" dirty="0">
                <a:latin typeface="Gibson SemiBold" panose="02000000000000000000" pitchFamily="2" charset="77"/>
              </a:rPr>
              <a:t>Massive upside, no downside</a:t>
            </a:r>
            <a:br>
              <a:rPr lang="en-CA" sz="3200" b="1" dirty="0">
                <a:latin typeface="Gibson SemiBold" panose="02000000000000000000" pitchFamily="2" charset="77"/>
              </a:rPr>
            </a:br>
            <a:br>
              <a:rPr lang="en-CA" b="1" dirty="0">
                <a:latin typeface="Gibson SemiBold" panose="02000000000000000000" pitchFamily="2" charset="77"/>
              </a:rPr>
            </a:br>
            <a:r>
              <a:rPr lang="en-CA" dirty="0"/>
              <a:t>iii) </a:t>
            </a:r>
            <a:r>
              <a:rPr lang="en-CA" dirty="0">
                <a:solidFill>
                  <a:srgbClr val="FFC000"/>
                </a:solidFill>
              </a:rPr>
              <a:t>SYMPATHETIC</a:t>
            </a:r>
            <a:br>
              <a:rPr lang="en-CA" dirty="0"/>
            </a:br>
            <a:br>
              <a:rPr lang="en-CA" dirty="0"/>
            </a:br>
            <a:r>
              <a:rPr lang="en-CA" dirty="0"/>
              <a:t>Since then we have a great high priest who has passed through the heavens, Jesus, the Son of God, let us hold fast our confession. For we do not have a high priest who is unable to </a:t>
            </a:r>
            <a:r>
              <a:rPr lang="en-CA" dirty="0">
                <a:solidFill>
                  <a:srgbClr val="FFC000"/>
                </a:solidFill>
              </a:rPr>
              <a:t>sympathize</a:t>
            </a:r>
            <a:r>
              <a:rPr lang="en-CA" dirty="0"/>
              <a:t> with our weaknesses, but one who </a:t>
            </a:r>
            <a:r>
              <a:rPr lang="en-CA" dirty="0">
                <a:solidFill>
                  <a:srgbClr val="FFC000"/>
                </a:solidFill>
              </a:rPr>
              <a:t>in every respect has been tempted as we are, yet without sin</a:t>
            </a:r>
            <a:r>
              <a:rPr lang="en-CA" dirty="0"/>
              <a:t>. Let us then with confidence draw near to the throne of grace, that we may receive mercy and find grace to help in time of need. </a:t>
            </a:r>
          </a:p>
          <a:p>
            <a:pPr marL="0" indent="0" algn="r">
              <a:buNone/>
            </a:pPr>
            <a:r>
              <a:rPr lang="en-CA" dirty="0"/>
              <a:t>Heb 4:14-16</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300083"/>
            <a:ext cx="10515600" cy="1219280"/>
          </a:xfrm>
          <a:effectLst>
            <a:outerShdw blurRad="50800" dist="38100" dir="2700000" algn="tl" rotWithShape="0">
              <a:prstClr val="black">
                <a:alpha val="40000"/>
              </a:prstClr>
            </a:outerShdw>
          </a:effectLst>
        </p:spPr>
        <p:txBody>
          <a:bodyPr>
            <a:normAutofit fontScale="90000"/>
          </a:bodyPr>
          <a:lstStyle/>
          <a:p>
            <a:pPr algn="l"/>
            <a:r>
              <a:rPr lang="en-CA" sz="4900" dirty="0">
                <a:solidFill>
                  <a:schemeClr val="accent4"/>
                </a:solidFill>
                <a:ea typeface="Open Sans Extrabold" panose="020B0906030804020204" pitchFamily="34" charset="0"/>
                <a:cs typeface="Open Sans Extrabold" panose="020B0906030804020204" pitchFamily="34" charset="0"/>
              </a:rPr>
              <a:t>2</a:t>
            </a:r>
            <a:r>
              <a:rPr lang="en-CA" sz="49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ETERNAL HIGH PRIEST</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55072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GENERAL EPISTLES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RADIANT REVELATION</a:t>
            </a:r>
          </a:p>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ETERNAL HIGH PRIEST</a:t>
            </a:r>
          </a:p>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ONCE-FOR-ALL SACRIFICE</a:t>
            </a:r>
          </a:p>
          <a:p>
            <a:pPr algn="l"/>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E7E8342-7688-1E43-A04E-B291F7696A20}"/>
              </a:ext>
            </a:extLst>
          </p:cNvPr>
          <p:cNvSpPr/>
          <p:nvPr/>
        </p:nvSpPr>
        <p:spPr>
          <a:xfrm>
            <a:off x="797647" y="2754297"/>
            <a:ext cx="6917048"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51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07802"/>
            <a:ext cx="11460171" cy="4941278"/>
          </a:xfrm>
        </p:spPr>
        <p:txBody>
          <a:bodyPr>
            <a:noAutofit/>
          </a:bodyPr>
          <a:lstStyle/>
          <a:p>
            <a:pPr marL="514350" indent="-514350">
              <a:buFont typeface="+mj-lt"/>
              <a:buAutoNum type="alphaUcPeriod"/>
            </a:pPr>
            <a:r>
              <a:rPr lang="en-CA" sz="3200" b="1" dirty="0">
                <a:solidFill>
                  <a:srgbClr val="FFC000"/>
                </a:solidFill>
                <a:latin typeface="Gibson SemiBold" panose="02000000000000000000" pitchFamily="2" charset="77"/>
              </a:rPr>
              <a:t>NOT by blood of animals, </a:t>
            </a:r>
            <a:r>
              <a:rPr lang="en-CA" sz="3200" b="1" dirty="0">
                <a:latin typeface="Gibson SemiBold" panose="02000000000000000000" pitchFamily="2" charset="77"/>
              </a:rPr>
              <a:t>but by ‘his own blood’</a:t>
            </a:r>
            <a:br>
              <a:rPr lang="en-CA" sz="2400" dirty="0"/>
            </a:br>
            <a:br>
              <a:rPr lang="en-CA" sz="2400" dirty="0"/>
            </a:br>
            <a:r>
              <a:rPr lang="en-CA" dirty="0"/>
              <a:t>But when Christ appeared as a high priest of the good things that have come, then through the greater and more perfect tent (not made with hands, that is, not of this creation) he entered once for all into the holy places, </a:t>
            </a:r>
            <a:r>
              <a:rPr lang="en-CA" dirty="0">
                <a:solidFill>
                  <a:srgbClr val="FFC000"/>
                </a:solidFill>
              </a:rPr>
              <a:t>not by means of the blood of goats and calves but by means of his own blood, thus securing an eternal redemption</a:t>
            </a:r>
            <a:r>
              <a:rPr lang="en-CA" dirty="0"/>
              <a:t>. For if the blood of goats and bulls, and the sprinkling of defiled persons with the ashes of a heifer, sanctify for the purification of the flesh, how much more will the blood of Christ, who through the eternal Spirit offered himself without blemish to God, purify our conscience from dead works to serve the living God. </a:t>
            </a:r>
          </a:p>
          <a:p>
            <a:pPr marL="0" indent="0" algn="r">
              <a:buNone/>
            </a:pPr>
            <a:r>
              <a:rPr lang="en-CA" dirty="0"/>
              <a:t>Heb 9:11-14</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ea typeface="Open Sans Extrabold" panose="020B0906030804020204" pitchFamily="34" charset="0"/>
                <a:cs typeface="Open Sans Extrabold" panose="020B0906030804020204" pitchFamily="34" charset="0"/>
              </a:rPr>
              <a:t>3</a:t>
            </a:r>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ONCE-FOR-ALL     	SACRIFICE</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61947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33892"/>
            <a:ext cx="11460171" cy="4941278"/>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NOT in man-made temple, </a:t>
            </a:r>
            <a:r>
              <a:rPr lang="en-CA" sz="3200" b="1" dirty="0">
                <a:latin typeface="Gibson SemiBold" panose="02000000000000000000" pitchFamily="2" charset="77"/>
              </a:rPr>
              <a:t>but perfect tent in heaven</a:t>
            </a:r>
            <a:br>
              <a:rPr lang="en-CA" sz="2400" dirty="0"/>
            </a:br>
            <a:br>
              <a:rPr lang="en-CA" sz="2400" dirty="0"/>
            </a:br>
            <a:r>
              <a:rPr lang="en-CA" dirty="0"/>
              <a:t>But when Christ appeared as a high priest of the good things that have come, then through the </a:t>
            </a:r>
            <a:r>
              <a:rPr lang="en-CA" dirty="0">
                <a:solidFill>
                  <a:srgbClr val="FFC000"/>
                </a:solidFill>
              </a:rPr>
              <a:t>greater and more perfect tent (not made with hands, that is, not of this creation) </a:t>
            </a:r>
            <a:r>
              <a:rPr lang="en-CA" dirty="0"/>
              <a:t>he entered once for all into the holy places, not by means of the blood of goats and calves but by means of his own blood, thus securing an eternal redemption. For if the blood of goats and bulls, and the sprinkling of defiled persons with the ashes of a heifer, sanctify for the purification of the flesh, how much more will the blood of Christ, who through the eternal Spirit offered himself without blemish to God, purify our conscience from dead works to serve the living God. </a:t>
            </a:r>
          </a:p>
          <a:p>
            <a:pPr marL="0" indent="0" algn="r">
              <a:buNone/>
            </a:pPr>
            <a:r>
              <a:rPr lang="en-CA" dirty="0"/>
              <a:t>Heb 9:11-14</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ea typeface="Open Sans Extrabold" panose="020B0906030804020204" pitchFamily="34" charset="0"/>
                <a:cs typeface="Open Sans Extrabold" panose="020B0906030804020204" pitchFamily="34" charset="0"/>
              </a:rPr>
              <a:t>3</a:t>
            </a:r>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ONCE-FOR-ALL     	SACRIFICE</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80530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33892"/>
            <a:ext cx="11460171" cy="4941278"/>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NOT in man-made temple, </a:t>
            </a:r>
            <a:r>
              <a:rPr lang="en-CA" sz="3200" b="1" dirty="0">
                <a:latin typeface="Gibson SemiBold" panose="02000000000000000000" pitchFamily="2" charset="77"/>
              </a:rPr>
              <a:t>but perfect tent in heaven</a:t>
            </a:r>
            <a:br>
              <a:rPr lang="en-CA" sz="2400" dirty="0"/>
            </a:br>
            <a:br>
              <a:rPr lang="en-CA" sz="2400" dirty="0"/>
            </a:br>
            <a:r>
              <a:rPr lang="en-CA" dirty="0"/>
              <a:t>Thus it was necessary for the </a:t>
            </a:r>
            <a:r>
              <a:rPr lang="en-CA" dirty="0">
                <a:solidFill>
                  <a:srgbClr val="FFC000"/>
                </a:solidFill>
              </a:rPr>
              <a:t>copies of the heavenly things </a:t>
            </a:r>
            <a:r>
              <a:rPr lang="en-CA" dirty="0"/>
              <a:t>to be purified with these rites, but the heavenly things themselves with better sacrifices than these. For Christ has entered, </a:t>
            </a:r>
            <a:r>
              <a:rPr lang="en-CA" dirty="0">
                <a:solidFill>
                  <a:srgbClr val="FFC000"/>
                </a:solidFill>
              </a:rPr>
              <a:t>not into holy places made with hands</a:t>
            </a:r>
            <a:r>
              <a:rPr lang="en-CA" dirty="0"/>
              <a:t>, which are copies of the true things, </a:t>
            </a:r>
            <a:r>
              <a:rPr lang="en-CA" dirty="0">
                <a:solidFill>
                  <a:srgbClr val="FFC000"/>
                </a:solidFill>
              </a:rPr>
              <a:t>but into heaven itself</a:t>
            </a:r>
            <a:r>
              <a:rPr lang="en-CA" dirty="0"/>
              <a:t>, now to appear in the presence of God on our behalf.</a:t>
            </a:r>
          </a:p>
          <a:p>
            <a:pPr marL="0" indent="0" algn="r">
              <a:buNone/>
            </a:pPr>
            <a:r>
              <a:rPr lang="en-CA" dirty="0"/>
              <a:t>Heb 9:23-24</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ea typeface="Open Sans Extrabold" panose="020B0906030804020204" pitchFamily="34" charset="0"/>
                <a:cs typeface="Open Sans Extrabold" panose="020B0906030804020204" pitchFamily="34" charset="0"/>
              </a:rPr>
              <a:t>3</a:t>
            </a:r>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ONCE-FOR-ALL     	SACRIFICE</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96091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16723"/>
            <a:ext cx="11460171" cy="4941278"/>
          </a:xfrm>
        </p:spPr>
        <p:txBody>
          <a:bodyPr>
            <a:noAutofit/>
          </a:bodyPr>
          <a:lstStyle/>
          <a:p>
            <a:pPr marL="514350" indent="-514350">
              <a:buFont typeface="+mj-lt"/>
              <a:buAutoNum type="alphaUcPeriod" startAt="3"/>
            </a:pPr>
            <a:r>
              <a:rPr lang="en-CA" sz="3200" b="1" dirty="0">
                <a:solidFill>
                  <a:srgbClr val="FFC000"/>
                </a:solidFill>
                <a:latin typeface="Gibson SemiBold" panose="02000000000000000000" pitchFamily="2" charset="77"/>
              </a:rPr>
              <a:t>NOT through repeated sacrifices, </a:t>
            </a:r>
            <a:r>
              <a:rPr lang="en-CA" sz="3200" b="1" dirty="0">
                <a:latin typeface="Gibson SemiBold" panose="02000000000000000000" pitchFamily="2" charset="77"/>
              </a:rPr>
              <a:t>but once-for-all sacrifice</a:t>
            </a:r>
            <a:br>
              <a:rPr lang="en-CA" sz="2400" dirty="0"/>
            </a:br>
            <a:br>
              <a:rPr lang="en-CA" sz="2400" dirty="0"/>
            </a:br>
            <a:r>
              <a:rPr lang="en-CA" dirty="0">
                <a:solidFill>
                  <a:srgbClr val="FFC000"/>
                </a:solidFill>
              </a:rPr>
              <a:t>Nor was it to offer himself repeatedly</a:t>
            </a:r>
            <a:r>
              <a:rPr lang="en-CA" dirty="0"/>
              <a:t>, as the high priest enters the holy places every year with blood not his own, for then he would have had to suffer repeatedly since the foundation of the world. But as it is, he has appeared </a:t>
            </a:r>
            <a:r>
              <a:rPr lang="en-CA" dirty="0">
                <a:solidFill>
                  <a:srgbClr val="FFC000"/>
                </a:solidFill>
              </a:rPr>
              <a:t>once for all at the end of the ages to put away sin by the sacrifice of himself.</a:t>
            </a:r>
          </a:p>
          <a:p>
            <a:pPr marL="0" indent="0" algn="r">
              <a:buNone/>
            </a:pPr>
            <a:r>
              <a:rPr lang="en-CA" dirty="0"/>
              <a:t>Heb 9:25-26</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ea typeface="Open Sans Extrabold" panose="020B0906030804020204" pitchFamily="34" charset="0"/>
                <a:cs typeface="Open Sans Extrabold" panose="020B0906030804020204" pitchFamily="34" charset="0"/>
              </a:rPr>
              <a:t>3</a:t>
            </a:r>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ONCE-FOR-ALL     	SACRIFICE</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390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16723"/>
            <a:ext cx="11460171" cy="4941278"/>
          </a:xfrm>
        </p:spPr>
        <p:txBody>
          <a:bodyPr>
            <a:noAutofit/>
          </a:bodyPr>
          <a:lstStyle/>
          <a:p>
            <a:pPr marL="514350" indent="-514350">
              <a:buFont typeface="+mj-lt"/>
              <a:buAutoNum type="alphaUcPeriod" startAt="3"/>
            </a:pPr>
            <a:r>
              <a:rPr lang="en-CA" sz="3200" b="1" dirty="0">
                <a:solidFill>
                  <a:srgbClr val="FFC000"/>
                </a:solidFill>
                <a:latin typeface="Gibson SemiBold" panose="02000000000000000000" pitchFamily="2" charset="77"/>
              </a:rPr>
              <a:t>NOT through repeated sacrifices, </a:t>
            </a:r>
            <a:r>
              <a:rPr lang="en-CA" sz="3200" b="1" dirty="0">
                <a:latin typeface="Gibson SemiBold" panose="02000000000000000000" pitchFamily="2" charset="77"/>
              </a:rPr>
              <a:t>but once-for-all sacrifice</a:t>
            </a:r>
            <a:br>
              <a:rPr lang="en-CA" sz="2400" dirty="0"/>
            </a:br>
            <a:br>
              <a:rPr lang="en-CA" sz="2400" dirty="0"/>
            </a:br>
            <a:r>
              <a:rPr lang="en-CA" dirty="0"/>
              <a:t>For since the law has but a shadow of the good things to come instead of the true form of these realities, it can never, by the same sacrifices that are continually offered every year, make perfect those who draw near. Otherwise, would they not have ceased to be offered, since the worshipers, having once been cleansed, would no longer have any consciousness of sins? But in these sacrifices there is a reminder of sins every year. </a:t>
            </a:r>
            <a:r>
              <a:rPr lang="en-CA" dirty="0">
                <a:solidFill>
                  <a:srgbClr val="FFC000"/>
                </a:solidFill>
              </a:rPr>
              <a:t>For it is impossible for the blood of bulls and goats to take away sins. </a:t>
            </a:r>
          </a:p>
          <a:p>
            <a:pPr marL="0" indent="0" algn="r">
              <a:buNone/>
            </a:pPr>
            <a:r>
              <a:rPr lang="en-CA" dirty="0"/>
              <a:t>Heb 10:1-4</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dirty="0">
                <a:solidFill>
                  <a:schemeClr val="accent4"/>
                </a:solidFill>
                <a:ea typeface="Open Sans Extrabold" panose="020B0906030804020204" pitchFamily="34" charset="0"/>
                <a:cs typeface="Open Sans Extrabold" panose="020B0906030804020204" pitchFamily="34" charset="0"/>
              </a:rPr>
              <a:t>3</a:t>
            </a:r>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ONCE-FOR-ALL     	SACRIFICE</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71373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502110"/>
            <a:ext cx="11460171" cy="5355891"/>
          </a:xfrm>
        </p:spPr>
        <p:txBody>
          <a:bodyPr>
            <a:noAutofit/>
          </a:bodyPr>
          <a:lstStyle/>
          <a:p>
            <a:pPr marL="0" indent="0">
              <a:buNone/>
            </a:pPr>
            <a:r>
              <a:rPr lang="en-CA" sz="3200" b="1" dirty="0">
                <a:solidFill>
                  <a:srgbClr val="FFC000"/>
                </a:solidFill>
                <a:latin typeface="Gibson SemiBold" panose="02000000000000000000" pitchFamily="2" charset="77"/>
              </a:rPr>
              <a:t>Read Heb 10:11-18</a:t>
            </a:r>
            <a:br>
              <a:rPr lang="en-CA" sz="2400" dirty="0"/>
            </a:br>
            <a:br>
              <a:rPr lang="en-CA" sz="2400" dirty="0"/>
            </a:br>
            <a:r>
              <a:rPr lang="en-CA" dirty="0"/>
              <a:t>This passage serves as an excellent summary. Circle the places in the passage where you see</a:t>
            </a:r>
          </a:p>
          <a:p>
            <a:pPr algn="ctr"/>
            <a:r>
              <a:rPr lang="en-CA" dirty="0"/>
              <a:t>New sacrifice</a:t>
            </a:r>
          </a:p>
          <a:p>
            <a:pPr algn="ctr"/>
            <a:r>
              <a:rPr lang="en-CA" dirty="0"/>
              <a:t>New tent/temple</a:t>
            </a:r>
          </a:p>
          <a:p>
            <a:pPr algn="ctr"/>
            <a:r>
              <a:rPr lang="en-CA" dirty="0"/>
              <a:t>New High Priest</a:t>
            </a:r>
          </a:p>
          <a:p>
            <a:pPr algn="ctr"/>
            <a:r>
              <a:rPr lang="en-CA" dirty="0"/>
              <a:t>New Covenant</a:t>
            </a:r>
          </a:p>
          <a:p>
            <a:pPr algn="ctr"/>
            <a:endParaRPr lang="en-CA" dirty="0"/>
          </a:p>
          <a:p>
            <a:pPr marL="0" indent="0">
              <a:buNone/>
            </a:pPr>
            <a:r>
              <a:rPr lang="en-CA" dirty="0"/>
              <a:t>Do these rich truths move you to deeper worship? How so?</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a:bodyPr>
          <a:lstStyle/>
          <a:p>
            <a:pPr algn="l"/>
            <a:r>
              <a:rPr lang="en-CA" dirty="0">
                <a:solidFill>
                  <a:schemeClr val="accent4"/>
                </a:solidFill>
                <a:ea typeface="Open Sans Extrabold" panose="020B0906030804020204" pitchFamily="34" charset="0"/>
                <a:cs typeface="Open Sans Extrabold" panose="020B0906030804020204" pitchFamily="34" charset="0"/>
              </a:rPr>
              <a:t>GROUP DISCUSSION</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42251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502110"/>
            <a:ext cx="11460171" cy="5355891"/>
          </a:xfrm>
        </p:spPr>
        <p:txBody>
          <a:bodyPr>
            <a:noAutofit/>
          </a:bodyPr>
          <a:lstStyle/>
          <a:p>
            <a:pPr marL="0" indent="0" algn="ctr">
              <a:buNone/>
            </a:pPr>
            <a:r>
              <a:rPr lang="en-CA" sz="3200" b="1" dirty="0">
                <a:solidFill>
                  <a:srgbClr val="FFC000"/>
                </a:solidFill>
                <a:latin typeface="Gibson SemiBold" panose="02000000000000000000" pitchFamily="2" charset="77"/>
              </a:rPr>
              <a:t>DRAW NEAR with new CONFIDENCE, not just new CONVENIENCES</a:t>
            </a:r>
            <a:br>
              <a:rPr lang="en-CA" sz="2400" dirty="0"/>
            </a:br>
            <a:endParaRPr lang="en-CA" sz="2400" dirty="0"/>
          </a:p>
          <a:p>
            <a:pPr marL="0" indent="0">
              <a:buNone/>
            </a:pPr>
            <a:r>
              <a:rPr lang="en-CA" dirty="0"/>
              <a:t>Therefore, brothers, since we have </a:t>
            </a:r>
            <a:r>
              <a:rPr lang="en-CA" dirty="0">
                <a:solidFill>
                  <a:srgbClr val="FFC000"/>
                </a:solidFill>
              </a:rPr>
              <a:t>confidence</a:t>
            </a:r>
            <a:r>
              <a:rPr lang="en-CA" dirty="0"/>
              <a:t> to enter the holy places by the blood of Jesus, by the new and living way that he opened for us through the curtain, that is, through his flesh, and since we have a great priest over the house of God, </a:t>
            </a:r>
            <a:r>
              <a:rPr lang="en-CA" dirty="0">
                <a:solidFill>
                  <a:srgbClr val="FFC000"/>
                </a:solidFill>
              </a:rPr>
              <a:t>let us draw near </a:t>
            </a:r>
            <a:r>
              <a:rPr lang="en-CA" dirty="0"/>
              <a:t>with a true heart in </a:t>
            </a:r>
            <a:r>
              <a:rPr lang="en-CA" dirty="0">
                <a:solidFill>
                  <a:srgbClr val="FFC000"/>
                </a:solidFill>
              </a:rPr>
              <a:t>full assurance of faith</a:t>
            </a:r>
            <a:r>
              <a:rPr lang="en-CA" dirty="0"/>
              <a:t>, with our hearts sprinkled clean from an evil conscience and our bodies washed with pure water</a:t>
            </a:r>
          </a:p>
          <a:p>
            <a:pPr marL="0" indent="0" algn="r">
              <a:buNone/>
            </a:pPr>
            <a:r>
              <a:rPr lang="en-CA" dirty="0"/>
              <a:t>Heb 10:19-22</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a:bodyPr>
          <a:lstStyle/>
          <a:p>
            <a:pPr algn="l"/>
            <a:r>
              <a:rPr lang="en-CA" sz="6000" spc="0" dirty="0">
                <a:solidFill>
                  <a:schemeClr val="accent4"/>
                </a:solidFill>
                <a:latin typeface="Gibson SemiBold" panose="02000000000000000000" pitchFamily="2" charset="77"/>
                <a:ea typeface="Open Sans Extrabold" panose="020B0906030804020204" pitchFamily="34" charset="0"/>
                <a:cs typeface="Open Sans Extrabold" panose="020B0906030804020204" pitchFamily="34" charset="0"/>
              </a:rPr>
              <a:t>LIFE APPLICATION</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924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667521" y="187143"/>
            <a:ext cx="10588486" cy="903857"/>
          </a:xfrm>
          <a:effectLst>
            <a:outerShdw blurRad="50800" dist="38100" dir="2700000" algn="tl" rotWithShape="0">
              <a:prstClr val="black">
                <a:alpha val="40000"/>
              </a:prstClr>
            </a:outerShdw>
          </a:effectLst>
        </p:spPr>
        <p:txBody>
          <a:bodyPr>
            <a:normAutofit/>
          </a:bodyPr>
          <a:lstStyle/>
          <a:p>
            <a:pPr algn="l"/>
            <a:r>
              <a:rPr lang="en-CA" sz="44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CLASS SESSIONS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569047" y="1196742"/>
            <a:ext cx="10860715" cy="5474114"/>
          </a:xfrm>
          <a:effectLst>
            <a:outerShdw blurRad="50800" dist="38100" dir="2700000" algn="tl" rotWithShape="0">
              <a:prstClr val="black">
                <a:alpha val="40000"/>
              </a:prstClr>
            </a:outerShdw>
          </a:effectLst>
        </p:spPr>
        <p:txBody>
          <a:bodyPr>
            <a:noAutofit/>
          </a:bodyPr>
          <a:lstStyle/>
          <a:p>
            <a:pPr algn="l"/>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Here are the 8 sessions we’ll be going through in this class:</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PENTATEUCH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The Patriarchs, Sinai Covenant &amp; Decalogue</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TORAH (Part 1)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Tabernacle, Sacrifices, Priests, Feasts and OT Worship</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TORAH (Part 2)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Law &amp; Covenant, Promised Land and Foreshadowing</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PROPHETS &amp; WRITINGS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OT Prophets, Psalms &amp; Wisdom Literature</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GOSPELS</a:t>
            </a:r>
            <a:r>
              <a:rPr lang="en-CA" sz="2600" b="1" dirty="0">
                <a:solidFill>
                  <a:schemeClr val="bg1"/>
                </a:solidFill>
                <a:latin typeface="Gibson" panose="02000000000000000000" pitchFamily="2" charset="77"/>
                <a:ea typeface="Open Sans" panose="020B0606030504020204" pitchFamily="34" charset="0"/>
                <a:cs typeface="Open Sans" panose="020B0606030504020204" pitchFamily="34" charset="0"/>
              </a:rPr>
              <a:t>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Matthew, Mark, Luke &amp; John</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EARLY CHURCH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Acts &amp; Galatians</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PAULINE LETTERS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The rest of the letters of Paul</a:t>
            </a:r>
          </a:p>
          <a:p>
            <a:pPr marL="514350" indent="-514350" algn="l">
              <a:buFont typeface="+mj-lt"/>
              <a:buAutoNum type="arabicPeriod"/>
            </a:pPr>
            <a:r>
              <a:rPr lang="en-CA" sz="2600" b="1" dirty="0">
                <a:solidFill>
                  <a:schemeClr val="accent4"/>
                </a:solidFill>
                <a:latin typeface="Gibson" panose="02000000000000000000" pitchFamily="2" charset="77"/>
                <a:ea typeface="Open Sans" panose="020B0606030504020204" pitchFamily="34" charset="0"/>
                <a:cs typeface="Open Sans" panose="020B0606030504020204" pitchFamily="34" charset="0"/>
              </a:rPr>
              <a:t>THE GENERAL EPISTLES </a:t>
            </a:r>
            <a:r>
              <a:rPr lang="en-CA" sz="2600" dirty="0">
                <a:solidFill>
                  <a:schemeClr val="bg1"/>
                </a:solidFill>
                <a:latin typeface="Gibson" panose="02000000000000000000" pitchFamily="2" charset="77"/>
                <a:ea typeface="Open Sans" panose="020B0606030504020204" pitchFamily="34" charset="0"/>
                <a:cs typeface="Open Sans" panose="020B0606030504020204" pitchFamily="34" charset="0"/>
              </a:rPr>
              <a:t>- The rest of the NT letters</a:t>
            </a:r>
          </a:p>
        </p:txBody>
      </p:sp>
      <p:sp>
        <p:nvSpPr>
          <p:cNvPr id="4" name="Rectangle 3">
            <a:extLst>
              <a:ext uri="{FF2B5EF4-FFF2-40B4-BE49-F238E27FC236}">
                <a16:creationId xmlns:a16="http://schemas.microsoft.com/office/drawing/2014/main" id="{F2333391-F0D3-D24B-A4BD-F5441E5FF916}"/>
              </a:ext>
            </a:extLst>
          </p:cNvPr>
          <p:cNvSpPr/>
          <p:nvPr/>
        </p:nvSpPr>
        <p:spPr>
          <a:xfrm>
            <a:off x="469557" y="6118211"/>
            <a:ext cx="10504449"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20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GENERAL EPISTLES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RADIANT REVELATION</a:t>
            </a:r>
          </a:p>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ETERNAL HIGH PRIEST</a:t>
            </a:r>
          </a:p>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ONCE-FOR-ALL SACRIFICE</a:t>
            </a:r>
          </a:p>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FREES US TO OBEY HIS LAW</a:t>
            </a: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E7E8342-7688-1E43-A04E-B291F7696A20}"/>
              </a:ext>
            </a:extLst>
          </p:cNvPr>
          <p:cNvSpPr/>
          <p:nvPr/>
        </p:nvSpPr>
        <p:spPr>
          <a:xfrm>
            <a:off x="797648" y="3429000"/>
            <a:ext cx="6917048"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7343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502110"/>
            <a:ext cx="11460171" cy="5355891"/>
          </a:xfrm>
        </p:spPr>
        <p:txBody>
          <a:bodyPr>
            <a:noAutofit/>
          </a:bodyPr>
          <a:lstStyle/>
          <a:p>
            <a:pPr marL="0" indent="0">
              <a:buNone/>
            </a:pPr>
            <a:r>
              <a:rPr lang="en-CA" sz="3200" b="1" dirty="0">
                <a:solidFill>
                  <a:srgbClr val="FFC000"/>
                </a:solidFill>
                <a:latin typeface="Gibson SemiBold" panose="02000000000000000000" pitchFamily="2" charset="77"/>
              </a:rPr>
              <a:t>Read Rom 6:1-6</a:t>
            </a:r>
            <a:br>
              <a:rPr lang="en-CA" sz="2400" dirty="0"/>
            </a:br>
            <a:br>
              <a:rPr lang="en-CA" sz="2400" dirty="0"/>
            </a:br>
            <a:r>
              <a:rPr lang="en-CA" dirty="0"/>
              <a:t>Rom 6:1 asks the question: If we are justified by grace, not merit and by faith, not works, then doesn't that give us license we just keep on sinning? How does Paul address this question in verses 2-6? </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a:bodyPr>
          <a:lstStyle/>
          <a:p>
            <a:pPr algn="l"/>
            <a:r>
              <a:rPr lang="en-CA" dirty="0">
                <a:solidFill>
                  <a:schemeClr val="accent4"/>
                </a:solidFill>
                <a:ea typeface="Open Sans Extrabold" panose="020B0906030804020204" pitchFamily="34" charset="0"/>
                <a:cs typeface="Open Sans Extrabold" panose="020B0906030804020204" pitchFamily="34" charset="0"/>
              </a:rPr>
              <a:t>GROUP DISCUSSION</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60123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07802"/>
            <a:ext cx="11460171" cy="4941278"/>
          </a:xfrm>
        </p:spPr>
        <p:txBody>
          <a:bodyPr>
            <a:noAutofit/>
          </a:bodyPr>
          <a:lstStyle/>
          <a:p>
            <a:pPr marL="514350" indent="-514350">
              <a:buFont typeface="+mj-lt"/>
              <a:buAutoNum type="alphaUcPeriod"/>
            </a:pPr>
            <a:r>
              <a:rPr lang="en-CA" sz="3200" b="1" dirty="0">
                <a:solidFill>
                  <a:srgbClr val="FFC000"/>
                </a:solidFill>
                <a:latin typeface="Gibson SemiBold" panose="02000000000000000000" pitchFamily="2" charset="77"/>
              </a:rPr>
              <a:t>REDEMPTION language: </a:t>
            </a:r>
            <a:r>
              <a:rPr lang="en-CA" sz="3200" b="1" dirty="0">
                <a:latin typeface="Gibson SemiBold" panose="02000000000000000000" pitchFamily="2" charset="77"/>
              </a:rPr>
              <a:t>We are freed slaves</a:t>
            </a:r>
            <a:br>
              <a:rPr lang="en-CA" sz="2400" dirty="0"/>
            </a:br>
            <a:br>
              <a:rPr lang="en-CA" sz="2400" dirty="0"/>
            </a:br>
            <a:r>
              <a:rPr lang="en-CA" dirty="0"/>
              <a:t>What shall we say then? Are we to continue in sin that grace may abound? By no means! How can </a:t>
            </a:r>
            <a:r>
              <a:rPr lang="en-CA" dirty="0">
                <a:solidFill>
                  <a:srgbClr val="FFC000"/>
                </a:solidFill>
              </a:rPr>
              <a:t>we who died to sin </a:t>
            </a:r>
            <a:r>
              <a:rPr lang="en-CA" dirty="0"/>
              <a:t>still live in it? Do you not know that all of us who have been baptized into Christ Jesus were baptized into his death? We were </a:t>
            </a:r>
            <a:r>
              <a:rPr lang="en-CA" dirty="0">
                <a:solidFill>
                  <a:srgbClr val="FFC000"/>
                </a:solidFill>
              </a:rPr>
              <a:t>buried therefore with him by baptism into death</a:t>
            </a:r>
            <a:r>
              <a:rPr lang="en-CA" dirty="0"/>
              <a:t>, in order that, just as Christ was raised from the dead by the glory of the Father, we too might </a:t>
            </a:r>
            <a:r>
              <a:rPr lang="en-CA" dirty="0">
                <a:solidFill>
                  <a:srgbClr val="FFC000"/>
                </a:solidFill>
              </a:rPr>
              <a:t>walk in newness of life</a:t>
            </a:r>
            <a:r>
              <a:rPr lang="en-CA" dirty="0"/>
              <a:t>. </a:t>
            </a:r>
          </a:p>
          <a:p>
            <a:pPr marL="0" indent="0" algn="r">
              <a:buNone/>
            </a:pPr>
            <a:r>
              <a:rPr lang="en-CA" dirty="0"/>
              <a:t>Rom 6:1-4</a:t>
            </a:r>
          </a:p>
          <a:p>
            <a:pPr marL="514350" indent="-514350">
              <a:buFont typeface="+mj-lt"/>
              <a:buAutoNum type="alphaUcPeriod"/>
            </a:pPr>
            <a:endParaRPr lang="en-CA"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4. 	JESUS FREES US TO OBEY HIS LAW</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86719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07802"/>
            <a:ext cx="11460171" cy="4941278"/>
          </a:xfrm>
        </p:spPr>
        <p:txBody>
          <a:bodyPr>
            <a:noAutofit/>
          </a:bodyPr>
          <a:lstStyle/>
          <a:p>
            <a:pPr marL="514350" indent="-514350">
              <a:buFont typeface="+mj-lt"/>
              <a:buAutoNum type="alphaUcPeriod"/>
            </a:pPr>
            <a:r>
              <a:rPr lang="en-CA" sz="3200" b="1" dirty="0">
                <a:solidFill>
                  <a:srgbClr val="FFC000"/>
                </a:solidFill>
                <a:latin typeface="Gibson SemiBold" panose="02000000000000000000" pitchFamily="2" charset="77"/>
              </a:rPr>
              <a:t>REDEMPTION language: </a:t>
            </a:r>
            <a:r>
              <a:rPr lang="en-CA" sz="3200" b="1" dirty="0">
                <a:latin typeface="Gibson SemiBold" panose="02000000000000000000" pitchFamily="2" charset="77"/>
              </a:rPr>
              <a:t>We are freed slaves</a:t>
            </a:r>
            <a:br>
              <a:rPr lang="en-CA" sz="2400" dirty="0"/>
            </a:br>
            <a:br>
              <a:rPr lang="en-CA" sz="2400" dirty="0"/>
            </a:br>
            <a:r>
              <a:rPr lang="en-CA" dirty="0"/>
              <a:t>For if we have been united with him in a death like his, we shall certainly be united with him in a resurrection like his. We know that our </a:t>
            </a:r>
            <a:r>
              <a:rPr lang="en-CA" dirty="0">
                <a:solidFill>
                  <a:srgbClr val="FFC000"/>
                </a:solidFill>
              </a:rPr>
              <a:t>old self was crucified </a:t>
            </a:r>
            <a:r>
              <a:rPr lang="en-CA" dirty="0"/>
              <a:t>with him in order that the body of sin might be brought to nothing, so that we would </a:t>
            </a:r>
            <a:r>
              <a:rPr lang="en-CA" dirty="0">
                <a:solidFill>
                  <a:srgbClr val="FFC000"/>
                </a:solidFill>
              </a:rPr>
              <a:t>no longer be enslaved to sin</a:t>
            </a:r>
            <a:r>
              <a:rPr lang="en-CA" dirty="0"/>
              <a:t>. For one who has died has been </a:t>
            </a:r>
            <a:r>
              <a:rPr lang="en-CA" dirty="0">
                <a:solidFill>
                  <a:srgbClr val="FFC000"/>
                </a:solidFill>
              </a:rPr>
              <a:t>set free from sin</a:t>
            </a:r>
            <a:r>
              <a:rPr lang="en-CA" dirty="0"/>
              <a:t>. Now if we have died with Christ, we believe that we will also live with him. </a:t>
            </a:r>
          </a:p>
          <a:p>
            <a:pPr marL="0" indent="0" algn="r">
              <a:buNone/>
            </a:pPr>
            <a:r>
              <a:rPr lang="en-CA" dirty="0"/>
              <a:t>Rom 6:5-8</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4. 	JESUS FREES US TO OBEY HIS LAW</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63995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33892"/>
            <a:ext cx="11460171" cy="4941278"/>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KINGDOM language: </a:t>
            </a:r>
            <a:r>
              <a:rPr lang="en-CA" sz="3200" b="1" dirty="0">
                <a:latin typeface="Gibson SemiBold" panose="02000000000000000000" pitchFamily="2" charset="77"/>
              </a:rPr>
              <a:t>We are free citizens of a heavenly country</a:t>
            </a:r>
            <a:br>
              <a:rPr lang="en-CA" sz="2400" dirty="0"/>
            </a:br>
            <a:br>
              <a:rPr lang="en-CA" sz="2400" dirty="0"/>
            </a:br>
            <a:r>
              <a:rPr lang="en-CA" dirty="0"/>
              <a:t>But as it is, they desire </a:t>
            </a:r>
            <a:r>
              <a:rPr lang="en-CA" dirty="0">
                <a:solidFill>
                  <a:srgbClr val="FFC000"/>
                </a:solidFill>
              </a:rPr>
              <a:t>a better country, that is, a heavenly one</a:t>
            </a:r>
            <a:r>
              <a:rPr lang="en-CA" dirty="0"/>
              <a:t>. Therefore God is not ashamed to be called their God, for he has prepared for them a city. </a:t>
            </a:r>
          </a:p>
          <a:p>
            <a:pPr marL="0" indent="0" algn="r">
              <a:buNone/>
            </a:pPr>
            <a:r>
              <a:rPr lang="en-CA" dirty="0"/>
              <a:t>Heb 11:16</a:t>
            </a:r>
          </a:p>
          <a:p>
            <a:pPr marL="493713" indent="0">
              <a:buNone/>
            </a:pPr>
            <a:br>
              <a:rPr lang="en-CA" dirty="0"/>
            </a:br>
            <a:r>
              <a:rPr lang="en-CA" dirty="0"/>
              <a:t>But </a:t>
            </a:r>
            <a:r>
              <a:rPr lang="en-CA" dirty="0">
                <a:solidFill>
                  <a:srgbClr val="FFC000"/>
                </a:solidFill>
              </a:rPr>
              <a:t>our citizenship is in heaven</a:t>
            </a:r>
            <a:r>
              <a:rPr lang="en-CA" dirty="0"/>
              <a:t>, and from it we await a Savior, the Lord Jesus Christ,</a:t>
            </a:r>
          </a:p>
          <a:p>
            <a:pPr marL="0" indent="0" algn="r">
              <a:buNone/>
            </a:pPr>
            <a:r>
              <a:rPr lang="en-CA" dirty="0"/>
              <a:t>Phil 3:20</a:t>
            </a:r>
          </a:p>
          <a:p>
            <a:pPr marL="0" indent="0">
              <a:buNone/>
            </a:pPr>
            <a:endParaRPr lang="en-CA"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r>
              <a:rPr lang="en-CA" dirty="0">
                <a:solidFill>
                  <a:schemeClr val="accent4"/>
                </a:solidFill>
                <a:ea typeface="Open Sans Extrabold" panose="020B0906030804020204" pitchFamily="34" charset="0"/>
                <a:cs typeface="Open Sans Extrabold" panose="020B0906030804020204" pitchFamily="34" charset="0"/>
              </a:rPr>
              <a:t>4. 	JESUS FREES US TO OBEY HIS LAW</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25256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33892"/>
            <a:ext cx="11460171" cy="4941278"/>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KINGDOM language: </a:t>
            </a:r>
            <a:r>
              <a:rPr lang="en-CA" sz="3200" b="1" dirty="0">
                <a:latin typeface="Gibson SemiBold" panose="02000000000000000000" pitchFamily="2" charset="77"/>
              </a:rPr>
              <a:t>We are free citizens of a heavenly country</a:t>
            </a:r>
            <a:br>
              <a:rPr lang="en-CA" sz="2400" dirty="0"/>
            </a:br>
            <a:br>
              <a:rPr lang="en-CA" sz="2400" dirty="0"/>
            </a:br>
            <a:r>
              <a:rPr lang="en-CA" dirty="0"/>
              <a:t>But the one who looks into the perfect law, </a:t>
            </a:r>
            <a:r>
              <a:rPr lang="en-CA" dirty="0">
                <a:solidFill>
                  <a:srgbClr val="FFC000"/>
                </a:solidFill>
              </a:rPr>
              <a:t>the law of liberty</a:t>
            </a:r>
            <a:r>
              <a:rPr lang="en-CA" dirty="0"/>
              <a:t>, and perseveres, being no hearer who forgets but a doer who acts, he will be blessed in his doing. </a:t>
            </a:r>
          </a:p>
          <a:p>
            <a:pPr marL="0" indent="0" algn="r">
              <a:buNone/>
            </a:pPr>
            <a:r>
              <a:rPr lang="en-CA" dirty="0"/>
              <a:t>James 1:25</a:t>
            </a:r>
          </a:p>
          <a:p>
            <a:pPr marL="0" indent="0">
              <a:buNone/>
            </a:pPr>
            <a:endParaRPr lang="en-CA"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r>
              <a:rPr lang="en-CA" dirty="0">
                <a:solidFill>
                  <a:schemeClr val="accent4"/>
                </a:solidFill>
                <a:ea typeface="Open Sans Extrabold" panose="020B0906030804020204" pitchFamily="34" charset="0"/>
                <a:cs typeface="Open Sans Extrabold" panose="020B0906030804020204" pitchFamily="34" charset="0"/>
              </a:rPr>
              <a:t>4. 	JESUS FREES US TO OBEY HIS LAW</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625433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33892"/>
            <a:ext cx="11460171" cy="4941278"/>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KINGDOM language: </a:t>
            </a:r>
            <a:r>
              <a:rPr lang="en-CA" sz="3200" b="1" dirty="0">
                <a:latin typeface="Gibson SemiBold" panose="02000000000000000000" pitchFamily="2" charset="77"/>
              </a:rPr>
              <a:t>We are free citizens of a heavenly country</a:t>
            </a:r>
            <a:br>
              <a:rPr lang="en-CA" sz="2400" dirty="0"/>
            </a:br>
            <a:br>
              <a:rPr lang="en-CA" sz="2400" dirty="0"/>
            </a:br>
            <a:r>
              <a:rPr lang="en-CA" dirty="0"/>
              <a:t>If you really fulfill </a:t>
            </a:r>
            <a:r>
              <a:rPr lang="en-CA" dirty="0">
                <a:solidFill>
                  <a:srgbClr val="FFC000"/>
                </a:solidFill>
              </a:rPr>
              <a:t>the royal law </a:t>
            </a:r>
            <a:r>
              <a:rPr lang="en-CA" dirty="0"/>
              <a:t>according to the Scripture, “You shall love your neighbor as yourself,” you are doing well. </a:t>
            </a:r>
          </a:p>
          <a:p>
            <a:pPr marL="0" indent="0" algn="r">
              <a:buNone/>
            </a:pPr>
            <a:r>
              <a:rPr lang="en-CA" dirty="0"/>
              <a:t>James 2:8</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r>
              <a:rPr lang="en-CA" dirty="0">
                <a:solidFill>
                  <a:schemeClr val="accent4"/>
                </a:solidFill>
                <a:ea typeface="Open Sans Extrabold" panose="020B0906030804020204" pitchFamily="34" charset="0"/>
                <a:cs typeface="Open Sans Extrabold" panose="020B0906030804020204" pitchFamily="34" charset="0"/>
              </a:rPr>
              <a:t>4. 	JESUS FREES US TO OBEY HIS LAW</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418397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07802"/>
            <a:ext cx="11460171" cy="4941278"/>
          </a:xfrm>
        </p:spPr>
        <p:txBody>
          <a:bodyPr>
            <a:noAutofit/>
          </a:bodyPr>
          <a:lstStyle/>
          <a:p>
            <a:pPr marL="514350" indent="-514350">
              <a:buFont typeface="+mj-lt"/>
              <a:buAutoNum type="alphaUcPeriod"/>
            </a:pPr>
            <a:r>
              <a:rPr lang="en-CA" sz="3200" b="1" dirty="0">
                <a:solidFill>
                  <a:srgbClr val="FFC000"/>
                </a:solidFill>
                <a:latin typeface="Gibson SemiBold" panose="02000000000000000000" pitchFamily="2" charset="77"/>
              </a:rPr>
              <a:t>REDEMPTION language: </a:t>
            </a:r>
            <a:r>
              <a:rPr lang="en-CA" sz="3200" b="1" dirty="0">
                <a:latin typeface="Gibson SemiBold" panose="02000000000000000000" pitchFamily="2" charset="77"/>
              </a:rPr>
              <a:t>We are freed slaves</a:t>
            </a:r>
            <a:br>
              <a:rPr lang="en-CA" sz="3200" b="1" dirty="0">
                <a:latin typeface="Gibson SemiBold" panose="02000000000000000000" pitchFamily="2" charset="77"/>
              </a:rPr>
            </a:br>
            <a:endParaRPr lang="en-CA" sz="3200" b="1" dirty="0">
              <a:latin typeface="Gibson SemiBold" panose="02000000000000000000" pitchFamily="2" charset="77"/>
            </a:endParaRPr>
          </a:p>
          <a:p>
            <a:pPr marL="514350" indent="-514350">
              <a:buFont typeface="+mj-lt"/>
              <a:buAutoNum type="alphaUcPeriod"/>
            </a:pPr>
            <a:r>
              <a:rPr lang="en-CA" sz="3200" b="1" dirty="0">
                <a:solidFill>
                  <a:srgbClr val="FFC000"/>
                </a:solidFill>
                <a:latin typeface="Gibson SemiBold" panose="02000000000000000000" pitchFamily="2" charset="77"/>
              </a:rPr>
              <a:t>KINGDOM language: </a:t>
            </a:r>
            <a:r>
              <a:rPr lang="en-CA" sz="3200" b="1" dirty="0">
                <a:latin typeface="Gibson SemiBold" panose="02000000000000000000" pitchFamily="2" charset="77"/>
              </a:rPr>
              <a:t>We are free citizens of a heavenly country (Heb 11:16)</a:t>
            </a:r>
          </a:p>
          <a:p>
            <a:pPr marL="514350" indent="-514350">
              <a:buFont typeface="+mj-lt"/>
              <a:buAutoNum type="alphaUcPeriod"/>
            </a:pPr>
            <a:endParaRPr lang="en-CA" sz="3200" b="1" dirty="0">
              <a:latin typeface="Gibson SemiBold" panose="02000000000000000000" pitchFamily="2" charset="77"/>
            </a:endParaRPr>
          </a:p>
          <a:p>
            <a:pPr marL="514350" indent="-514350">
              <a:buFont typeface="+mj-lt"/>
              <a:buAutoNum type="alphaUcPeriod"/>
            </a:pPr>
            <a:endParaRPr lang="en-CA" sz="3200" b="1" dirty="0">
              <a:latin typeface="Gibson SemiBold" panose="02000000000000000000" pitchFamily="2" charset="77"/>
            </a:endParaRPr>
          </a:p>
          <a:p>
            <a:pPr marL="0" indent="0" algn="ctr">
              <a:buNone/>
            </a:pPr>
            <a:r>
              <a:rPr lang="en-CA" sz="3200" dirty="0"/>
              <a:t>FULL CIRCLE BACK TO SINAI</a:t>
            </a:r>
            <a:endParaRPr lang="en-CA" sz="3600"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fontScale="90000"/>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4. 	JESUS FREES US TO OBEY HIS LAW</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0174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607802"/>
            <a:ext cx="11460171" cy="4941278"/>
          </a:xfrm>
        </p:spPr>
        <p:txBody>
          <a:bodyPr>
            <a:noAutofit/>
          </a:bodyPr>
          <a:lstStyle/>
          <a:p>
            <a:pPr marL="0" indent="0">
              <a:buNone/>
            </a:pPr>
            <a:r>
              <a:rPr lang="en-CA" dirty="0"/>
              <a:t>When Moses came down from Mount Sinai, with the two tablets of the testimony in his hand as he came down from the mountain, Moses did not know that the skin of his face shone because he had been talking with God. Aaron and all the people of Israel saw Moses, and </a:t>
            </a:r>
            <a:r>
              <a:rPr lang="en-CA" dirty="0">
                <a:solidFill>
                  <a:srgbClr val="FFC000"/>
                </a:solidFill>
              </a:rPr>
              <a:t>behold, the skin of his face shone</a:t>
            </a:r>
            <a:r>
              <a:rPr lang="en-CA" dirty="0"/>
              <a:t>, and they were afraid to come near him. </a:t>
            </a:r>
            <a:r>
              <a:rPr lang="en-CA" b="1" baseline="30000" dirty="0"/>
              <a:t> </a:t>
            </a:r>
            <a:r>
              <a:rPr lang="en-CA" dirty="0"/>
              <a:t>But Moses called to them, and Aaron and all the leaders of the congregation returned to him, and Moses talked with them. Afterward all the people of Israel came near, and he commanded them all that the Lord had spoken with him in Mount Sinai. </a:t>
            </a:r>
            <a:r>
              <a:rPr lang="en-CA" b="1" baseline="30000" dirty="0"/>
              <a:t>33 </a:t>
            </a:r>
            <a:r>
              <a:rPr lang="en-CA" dirty="0"/>
              <a:t>And when Moses had finished speaking with them, he </a:t>
            </a:r>
            <a:r>
              <a:rPr lang="en-CA" dirty="0">
                <a:solidFill>
                  <a:srgbClr val="FFC000"/>
                </a:solidFill>
              </a:rPr>
              <a:t>put a veil over his face</a:t>
            </a:r>
            <a:r>
              <a:rPr lang="en-CA" dirty="0"/>
              <a:t>. </a:t>
            </a:r>
          </a:p>
          <a:p>
            <a:pPr marL="0" indent="0" algn="r">
              <a:buNone/>
            </a:pPr>
            <a:r>
              <a:rPr lang="en-CA" dirty="0"/>
              <a:t>Ex 34:29–33</a:t>
            </a:r>
            <a:endParaRPr lang="en-CA" sz="2400" dirty="0">
              <a:latin typeface="Gibson SemiBold" panose="02000000000000000000" pitchFamily="2" charset="77"/>
            </a:endParaRP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rmAutofit/>
          </a:bodyPr>
          <a:lstStyle/>
          <a:p>
            <a:pPr algn="l"/>
            <a:r>
              <a:rPr lang="en-CA"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FULL CIRCLE BACK TO SINAI</a:t>
            </a:r>
            <a:endParaRPr lang="en-CA" sz="60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719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Reflect and discuss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457200" indent="-457200" algn="l">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What was my attitude towards “God’s Law” before I started this class?</a:t>
            </a:r>
          </a:p>
          <a:p>
            <a:pPr marL="457200" indent="-457200" algn="l">
              <a:buFont typeface="+mj-lt"/>
              <a:buAutoNum type="arabicPeriod"/>
            </a:pPr>
            <a:endParaRPr lang="en-CA" b="1" dirty="0">
              <a:latin typeface="Gibson Light" panose="02000000000000000000" pitchFamily="50" charset="0"/>
              <a:ea typeface="Open Sans" panose="020B0606030504020204" pitchFamily="34" charset="0"/>
              <a:cs typeface="Open Sans" panose="020B0606030504020204" pitchFamily="34" charset="0"/>
            </a:endParaRPr>
          </a:p>
          <a:p>
            <a:pPr marL="457200" indent="-457200" algn="l">
              <a:buFont typeface="+mj-lt"/>
              <a:buAutoNum type="arabicPeriod"/>
            </a:pPr>
            <a:r>
              <a:rPr lang="en-CA" b="1" dirty="0">
                <a:solidFill>
                  <a:schemeClr val="bg1"/>
                </a:solidFill>
                <a:latin typeface="Gibson Light" panose="02000000000000000000" pitchFamily="50" charset="0"/>
                <a:ea typeface="Open Sans" panose="020B0606030504020204" pitchFamily="34" charset="0"/>
                <a:cs typeface="Open Sans" panose="020B0606030504020204" pitchFamily="34" charset="0"/>
              </a:rPr>
              <a:t>How has my attitude been changed, sharpened and refined in the past few weeks? </a:t>
            </a:r>
          </a:p>
          <a:p>
            <a:pPr marL="514350" indent="-514350" algn="l">
              <a:buFont typeface="+mj-lt"/>
              <a:buAutoNum type="arabicPeriod"/>
            </a:pPr>
            <a:endParaRPr lang="en-CA" sz="3200" b="1" dirty="0">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409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4913747"/>
            <a:ext cx="11460171" cy="1588654"/>
          </a:xfrm>
        </p:spPr>
        <p:txBody>
          <a:bodyPr>
            <a:noAutofit/>
          </a:bodyPr>
          <a:lstStyle/>
          <a:p>
            <a:pPr marL="0" indent="0">
              <a:buNone/>
            </a:pPr>
            <a:br>
              <a:rPr lang="en-CA" sz="2400" dirty="0"/>
            </a:br>
            <a:br>
              <a:rPr lang="en-CA" sz="2400" dirty="0"/>
            </a:br>
            <a:r>
              <a:rPr lang="en-CA" dirty="0"/>
              <a:t>How is the new covenant superior to the old covenant in the following areas: priesthood, sacrifice, intercession, temple?</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282830"/>
            <a:ext cx="10515600" cy="1219280"/>
          </a:xfrm>
          <a:effectLst>
            <a:outerShdw blurRad="50800" dist="38100" dir="2700000" algn="tl" rotWithShape="0">
              <a:prstClr val="black">
                <a:alpha val="40000"/>
              </a:prstClr>
            </a:outerShdw>
          </a:effectLst>
        </p:spPr>
        <p:txBody>
          <a:bodyPr>
            <a:noAutofit/>
          </a:bodyPr>
          <a:lstStyle/>
          <a:p>
            <a:pPr algn="l"/>
            <a:r>
              <a:rPr lang="en-CA" sz="3600" spc="0" dirty="0">
                <a:solidFill>
                  <a:schemeClr val="accent4"/>
                </a:solidFill>
                <a:latin typeface="Gibson SemiBold" panose="02000000000000000000" pitchFamily="2" charset="77"/>
                <a:ea typeface="Open Sans Extrabold" panose="020B0906030804020204" pitchFamily="34" charset="0"/>
                <a:cs typeface="Open Sans Extrabold" panose="020B0906030804020204" pitchFamily="34" charset="0"/>
              </a:rPr>
              <a:t>GROUP DISCUSSION: </a:t>
            </a:r>
            <a:r>
              <a:rPr lang="en-CA" sz="3600" spc="0" dirty="0">
                <a:latin typeface="Gibson SemiBold" panose="02000000000000000000" pitchFamily="2" charset="77"/>
                <a:ea typeface="Open Sans Extrabold" panose="020B0906030804020204" pitchFamily="34" charset="0"/>
                <a:cs typeface="Open Sans Extrabold" panose="020B0906030804020204" pitchFamily="34" charset="0"/>
              </a:rPr>
              <a:t>THE FULL PORTRAIT OF HEBREWS</a:t>
            </a:r>
          </a:p>
        </p:txBody>
      </p:sp>
      <p:pic>
        <p:nvPicPr>
          <p:cNvPr id="2" name="Picture 1">
            <a:extLst>
              <a:ext uri="{FF2B5EF4-FFF2-40B4-BE49-F238E27FC236}">
                <a16:creationId xmlns:a16="http://schemas.microsoft.com/office/drawing/2014/main" id="{64592962-0632-C442-A34F-BCDB679C330A}"/>
              </a:ext>
            </a:extLst>
          </p:cNvPr>
          <p:cNvPicPr>
            <a:picLocks noChangeAspect="1"/>
          </p:cNvPicPr>
          <p:nvPr/>
        </p:nvPicPr>
        <p:blipFill rotWithShape="1">
          <a:blip r:embed="rId3"/>
          <a:srcRect l="10749" r="10749"/>
          <a:stretch/>
        </p:blipFill>
        <p:spPr>
          <a:xfrm>
            <a:off x="2068204" y="1502110"/>
            <a:ext cx="8055589" cy="3848087"/>
          </a:xfrm>
          <a:prstGeom prst="rect">
            <a:avLst/>
          </a:prstGeom>
        </p:spPr>
      </p:pic>
    </p:spTree>
    <p:extLst>
      <p:ext uri="{BB962C8B-B14F-4D97-AF65-F5344CB8AC3E}">
        <p14:creationId xmlns:p14="http://schemas.microsoft.com/office/powerpoint/2010/main" val="417422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for coming!</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YOU ARE LOVED</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921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GENERAL EPISTLES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RADIANT REVELATION</a:t>
            </a:r>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040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16723"/>
            <a:ext cx="11460171" cy="3978050"/>
          </a:xfrm>
        </p:spPr>
        <p:txBody>
          <a:bodyPr>
            <a:noAutofit/>
          </a:bodyPr>
          <a:lstStyle/>
          <a:p>
            <a:pPr marL="0" indent="0">
              <a:buNone/>
            </a:pPr>
            <a:r>
              <a:rPr lang="en-CA" dirty="0"/>
              <a:t>Long ago, at many times and in many ways, God spoke to our fathers by the prophets,</a:t>
            </a:r>
            <a:r>
              <a:rPr lang="en-CA" b="1" baseline="30000" dirty="0"/>
              <a:t> </a:t>
            </a:r>
            <a:r>
              <a:rPr lang="en-CA" dirty="0"/>
              <a:t>but </a:t>
            </a:r>
            <a:r>
              <a:rPr lang="en-CA" dirty="0">
                <a:solidFill>
                  <a:srgbClr val="FFC000"/>
                </a:solidFill>
              </a:rPr>
              <a:t>in these last days he has spoken to us by his Son</a:t>
            </a:r>
            <a:r>
              <a:rPr lang="en-CA" dirty="0"/>
              <a:t>, whom he appointed the heir of all things, through whom also he created the world. He is the </a:t>
            </a:r>
            <a:r>
              <a:rPr lang="en-CA" dirty="0">
                <a:solidFill>
                  <a:srgbClr val="FFC000"/>
                </a:solidFill>
              </a:rPr>
              <a:t>radiance of the glory of God </a:t>
            </a:r>
            <a:r>
              <a:rPr lang="en-CA" dirty="0"/>
              <a:t>and the </a:t>
            </a:r>
            <a:r>
              <a:rPr lang="en-CA" dirty="0">
                <a:solidFill>
                  <a:srgbClr val="FFC000"/>
                </a:solidFill>
              </a:rPr>
              <a:t>exact imprint of his nature</a:t>
            </a:r>
            <a:r>
              <a:rPr lang="en-CA" dirty="0"/>
              <a:t>, and he </a:t>
            </a:r>
            <a:r>
              <a:rPr lang="en-CA" dirty="0">
                <a:solidFill>
                  <a:srgbClr val="FFC000"/>
                </a:solidFill>
              </a:rPr>
              <a:t>upholds the universe by the word of his power</a:t>
            </a:r>
            <a:r>
              <a:rPr lang="en-CA" dirty="0"/>
              <a:t>. After making purification for sins, he sat down at the right hand of the Majesty on high, having become as much superior to angels as the name he has inherited is more excellent than theirs. </a:t>
            </a:r>
          </a:p>
          <a:p>
            <a:pPr marL="0" indent="0" algn="r">
              <a:buNone/>
            </a:pPr>
            <a:r>
              <a:rPr lang="en-CA" dirty="0"/>
              <a:t>Heb 1:1-4</a:t>
            </a:r>
          </a:p>
          <a:p>
            <a:pPr marL="0" indent="0">
              <a:buNone/>
            </a:pPr>
            <a:br>
              <a:rPr lang="en-CA" sz="2400" dirty="0"/>
            </a:br>
            <a:br>
              <a:rPr lang="en-CA" sz="2400" dirty="0"/>
            </a:br>
            <a:endParaRPr lang="en-CA"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300083"/>
            <a:ext cx="10515600" cy="1219280"/>
          </a:xfrm>
          <a:effectLst>
            <a:outerShdw blurRad="50800" dist="38100" dir="2700000" algn="tl" rotWithShape="0">
              <a:prstClr val="black">
                <a:alpha val="40000"/>
              </a:prstClr>
            </a:outerShdw>
          </a:effectLst>
        </p:spPr>
        <p:txBody>
          <a:bodyPr>
            <a:normAutofit fontScale="90000"/>
          </a:bodyPr>
          <a:lstStyle/>
          <a:p>
            <a:pPr algn="l"/>
            <a:r>
              <a:rPr lang="en-CA" sz="49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1. JESUS IS THE NEW RADIANT REVELATION</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75529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96121" y="286012"/>
            <a:ext cx="10588486" cy="903857"/>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THE GENERAL EPISTLES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797647" y="1279276"/>
            <a:ext cx="10860715" cy="5157940"/>
          </a:xfrm>
          <a:effectLst>
            <a:outerShdw blurRad="50800" dist="38100" dir="2700000" algn="tl" rotWithShape="0">
              <a:prstClr val="black">
                <a:alpha val="40000"/>
              </a:prstClr>
            </a:outerShdw>
          </a:effectLst>
        </p:spPr>
        <p:txBody>
          <a:bodyPr>
            <a:noAutofit/>
          </a:bodyPr>
          <a:lstStyle/>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RADIANT REVELATION</a:t>
            </a:r>
          </a:p>
          <a:p>
            <a:pPr marL="514350" indent="-514350" algn="l">
              <a:lnSpc>
                <a:spcPct val="150000"/>
              </a:lnSpc>
              <a:buFont typeface="+mj-lt"/>
              <a:buAutoNum type="arabicPeriod"/>
            </a:pPr>
            <a:r>
              <a:rPr lang="en-CA" b="1" dirty="0">
                <a:latin typeface="Gibson Light" panose="02000000000000000000" pitchFamily="50" charset="0"/>
                <a:ea typeface="Open Sans" panose="020B0606030504020204" pitchFamily="34" charset="0"/>
                <a:cs typeface="Open Sans" panose="020B0606030504020204" pitchFamily="34" charset="0"/>
              </a:rPr>
              <a:t>JESUS IS THE NEW ETERNAL HIGH PRIEST</a:t>
            </a:r>
          </a:p>
          <a:p>
            <a:pPr algn="l"/>
            <a:endParaRPr lang="en-CA" sz="32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a:p>
            <a:pPr marL="514350" indent="-514350" algn="l">
              <a:buFont typeface="+mj-lt"/>
              <a:buAutoNum type="arabicPeriod"/>
            </a:pPr>
            <a:endParaRPr lang="en-CA" sz="4000" b="1" dirty="0">
              <a:solidFill>
                <a:schemeClr val="bg1"/>
              </a:solidFill>
              <a:latin typeface="Gibson Light" panose="02000000000000000000" pitchFamily="50"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E7E8342-7688-1E43-A04E-B291F7696A20}"/>
              </a:ext>
            </a:extLst>
          </p:cNvPr>
          <p:cNvSpPr/>
          <p:nvPr/>
        </p:nvSpPr>
        <p:spPr>
          <a:xfrm>
            <a:off x="797647" y="2079594"/>
            <a:ext cx="6917048" cy="457200"/>
          </a:xfrm>
          <a:prstGeom prst="rect">
            <a:avLst/>
          </a:prstGeom>
          <a:no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449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16723"/>
            <a:ext cx="11460171" cy="4941278"/>
          </a:xfrm>
        </p:spPr>
        <p:txBody>
          <a:bodyPr>
            <a:noAutofit/>
          </a:bodyPr>
          <a:lstStyle/>
          <a:p>
            <a:pPr marL="514350" indent="-514350">
              <a:buFont typeface="+mj-lt"/>
              <a:buAutoNum type="alphaUcPeriod"/>
            </a:pPr>
            <a:r>
              <a:rPr lang="en-CA" sz="3200" b="1" dirty="0">
                <a:solidFill>
                  <a:srgbClr val="FFC000"/>
                </a:solidFill>
                <a:latin typeface="Gibson SemiBold" panose="02000000000000000000" pitchFamily="2" charset="77"/>
              </a:rPr>
              <a:t>Human High Priests: </a:t>
            </a:r>
            <a:r>
              <a:rPr lang="en-CA" sz="3200" b="1" dirty="0">
                <a:latin typeface="Gibson SemiBold" panose="02000000000000000000" pitchFamily="2" charset="77"/>
              </a:rPr>
              <a:t>Some upside, huge downside</a:t>
            </a:r>
            <a:br>
              <a:rPr lang="en-CA" sz="3200" b="1" dirty="0">
                <a:latin typeface="Gibson SemiBold" panose="02000000000000000000" pitchFamily="2" charset="77"/>
              </a:rPr>
            </a:br>
            <a:br>
              <a:rPr lang="en-CA" b="1" dirty="0">
                <a:latin typeface="Gibson SemiBold" panose="02000000000000000000" pitchFamily="2" charset="77"/>
              </a:rPr>
            </a:br>
            <a:r>
              <a:rPr lang="en-CA" dirty="0"/>
              <a:t>For every high priest chosen from among men is appointed to act on behalf of men in relation to God, to offer gifts and sacrifices for sins. He </a:t>
            </a:r>
            <a:r>
              <a:rPr lang="en-CA" dirty="0">
                <a:solidFill>
                  <a:srgbClr val="FFC000"/>
                </a:solidFill>
              </a:rPr>
              <a:t>can deal gently </a:t>
            </a:r>
            <a:r>
              <a:rPr lang="en-CA" dirty="0"/>
              <a:t>with the ignorant and wayward, since he himself is beset with weakness. Because of this he is </a:t>
            </a:r>
            <a:r>
              <a:rPr lang="en-CA" dirty="0">
                <a:solidFill>
                  <a:srgbClr val="FFC000"/>
                </a:solidFill>
              </a:rPr>
              <a:t>obligated to offer sacrifice for his own sins </a:t>
            </a:r>
            <a:r>
              <a:rPr lang="en-CA" dirty="0"/>
              <a:t>just as he does for those of the people. </a:t>
            </a:r>
          </a:p>
          <a:p>
            <a:pPr marL="0" indent="0" algn="r">
              <a:buNone/>
            </a:pPr>
            <a:r>
              <a:rPr lang="en-CA" sz="2400" dirty="0"/>
              <a:t>Heb 5:1-3</a:t>
            </a:r>
            <a:br>
              <a:rPr lang="en-CA" sz="2400" dirty="0"/>
            </a:br>
            <a:br>
              <a:rPr lang="en-CA" sz="2400" dirty="0"/>
            </a:br>
            <a:endParaRPr lang="en-CA"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300083"/>
            <a:ext cx="10515600" cy="1219280"/>
          </a:xfrm>
          <a:effectLst>
            <a:outerShdw blurRad="50800" dist="38100" dir="2700000" algn="tl" rotWithShape="0">
              <a:prstClr val="black">
                <a:alpha val="40000"/>
              </a:prstClr>
            </a:outerShdw>
          </a:effectLst>
        </p:spPr>
        <p:txBody>
          <a:bodyPr>
            <a:normAutofit fontScale="90000"/>
          </a:bodyPr>
          <a:lstStyle/>
          <a:p>
            <a:pPr algn="l"/>
            <a:r>
              <a:rPr lang="en-CA" sz="4900" dirty="0">
                <a:solidFill>
                  <a:schemeClr val="accent4"/>
                </a:solidFill>
                <a:ea typeface="Open Sans Extrabold" panose="020B0906030804020204" pitchFamily="34" charset="0"/>
                <a:cs typeface="Open Sans Extrabold" panose="020B0906030804020204" pitchFamily="34" charset="0"/>
              </a:rPr>
              <a:t>2</a:t>
            </a:r>
            <a:r>
              <a:rPr lang="en-CA" sz="49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ETERNAL HIGH PRIEST</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58021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916723"/>
            <a:ext cx="11460171" cy="4941278"/>
          </a:xfrm>
        </p:spPr>
        <p:txBody>
          <a:bodyPr>
            <a:noAutofit/>
          </a:bodyPr>
          <a:lstStyle/>
          <a:p>
            <a:pPr marL="514350" indent="-514350">
              <a:buFont typeface="+mj-lt"/>
              <a:buAutoNum type="alphaUcPeriod"/>
            </a:pPr>
            <a:r>
              <a:rPr lang="en-CA" sz="3200" b="1" dirty="0">
                <a:solidFill>
                  <a:srgbClr val="FFC000"/>
                </a:solidFill>
                <a:latin typeface="Gibson SemiBold" panose="02000000000000000000" pitchFamily="2" charset="77"/>
              </a:rPr>
              <a:t>Human High Priests: </a:t>
            </a:r>
            <a:r>
              <a:rPr lang="en-CA" sz="3200" b="1" dirty="0">
                <a:latin typeface="Gibson SemiBold" panose="02000000000000000000" pitchFamily="2" charset="77"/>
              </a:rPr>
              <a:t>Some upside, huge downside</a:t>
            </a:r>
            <a:br>
              <a:rPr lang="en-CA" sz="3200" b="1" dirty="0">
                <a:latin typeface="Gibson SemiBold" panose="02000000000000000000" pitchFamily="2" charset="77"/>
              </a:rPr>
            </a:br>
            <a:br>
              <a:rPr lang="en-CA" b="1" dirty="0">
                <a:latin typeface="Gibson SemiBold" panose="02000000000000000000" pitchFamily="2" charset="77"/>
              </a:rPr>
            </a:br>
            <a:r>
              <a:rPr lang="en-CA" dirty="0"/>
              <a:t>The former priests were many in number, because they were </a:t>
            </a:r>
            <a:r>
              <a:rPr lang="en-CA" dirty="0">
                <a:solidFill>
                  <a:srgbClr val="FFC000"/>
                </a:solidFill>
              </a:rPr>
              <a:t>prevented by death from continuing in office</a:t>
            </a:r>
            <a:r>
              <a:rPr lang="en-CA" dirty="0"/>
              <a:t>,</a:t>
            </a:r>
          </a:p>
          <a:p>
            <a:pPr marL="0" indent="0" algn="r">
              <a:buNone/>
            </a:pPr>
            <a:r>
              <a:rPr lang="en-CA" dirty="0"/>
              <a:t>Heb 7:23</a:t>
            </a:r>
            <a:br>
              <a:rPr lang="en-CA" sz="2400" dirty="0"/>
            </a:br>
            <a:br>
              <a:rPr lang="en-CA" sz="2400" dirty="0"/>
            </a:br>
            <a:endParaRPr lang="en-CA" dirty="0"/>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300083"/>
            <a:ext cx="10515600" cy="1219280"/>
          </a:xfrm>
          <a:effectLst>
            <a:outerShdw blurRad="50800" dist="38100" dir="2700000" algn="tl" rotWithShape="0">
              <a:prstClr val="black">
                <a:alpha val="40000"/>
              </a:prstClr>
            </a:outerShdw>
          </a:effectLst>
        </p:spPr>
        <p:txBody>
          <a:bodyPr>
            <a:normAutofit fontScale="90000"/>
          </a:bodyPr>
          <a:lstStyle/>
          <a:p>
            <a:pPr algn="l"/>
            <a:r>
              <a:rPr lang="en-CA" sz="4900" dirty="0">
                <a:solidFill>
                  <a:schemeClr val="accent4"/>
                </a:solidFill>
                <a:ea typeface="Open Sans Extrabold" panose="020B0906030804020204" pitchFamily="34" charset="0"/>
                <a:cs typeface="Open Sans Extrabold" panose="020B0906030804020204" pitchFamily="34" charset="0"/>
              </a:rPr>
              <a:t>2</a:t>
            </a:r>
            <a:r>
              <a:rPr lang="en-CA" sz="49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ETERNAL HIGH PRIEST</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0421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5FD6B6-D511-9A4D-9912-C28EFACB0948}"/>
              </a:ext>
            </a:extLst>
          </p:cNvPr>
          <p:cNvSpPr>
            <a:spLocks noGrp="1"/>
          </p:cNvSpPr>
          <p:nvPr>
            <p:ph sz="half" idx="2"/>
          </p:nvPr>
        </p:nvSpPr>
        <p:spPr>
          <a:xfrm>
            <a:off x="365914" y="1805510"/>
            <a:ext cx="11460171" cy="4397580"/>
          </a:xfrm>
        </p:spPr>
        <p:txBody>
          <a:bodyPr>
            <a:noAutofit/>
          </a:bodyPr>
          <a:lstStyle/>
          <a:p>
            <a:pPr marL="514350" indent="-514350">
              <a:buFont typeface="+mj-lt"/>
              <a:buAutoNum type="alphaUcPeriod" startAt="2"/>
            </a:pPr>
            <a:r>
              <a:rPr lang="en-CA" sz="3200" b="1" dirty="0">
                <a:solidFill>
                  <a:srgbClr val="FFC000"/>
                </a:solidFill>
                <a:latin typeface="Gibson SemiBold" panose="02000000000000000000" pitchFamily="2" charset="77"/>
              </a:rPr>
              <a:t>Jesus as High Priest: </a:t>
            </a:r>
            <a:r>
              <a:rPr lang="en-CA" sz="3200" b="1" dirty="0">
                <a:latin typeface="Gibson SemiBold" panose="02000000000000000000" pitchFamily="2" charset="77"/>
              </a:rPr>
              <a:t>Massive upside, no downside</a:t>
            </a:r>
            <a:br>
              <a:rPr lang="en-CA" sz="3200" b="1" dirty="0">
                <a:latin typeface="Gibson SemiBold" panose="02000000000000000000" pitchFamily="2" charset="77"/>
              </a:rPr>
            </a:br>
            <a:br>
              <a:rPr lang="en-CA" b="1" dirty="0">
                <a:latin typeface="Gibson SemiBold" panose="02000000000000000000" pitchFamily="2" charset="77"/>
              </a:rPr>
            </a:br>
            <a:r>
              <a:rPr lang="en-CA" dirty="0" err="1"/>
              <a:t>i</a:t>
            </a:r>
            <a:r>
              <a:rPr lang="en-CA" dirty="0"/>
              <a:t>) </a:t>
            </a:r>
            <a:r>
              <a:rPr lang="en-CA" dirty="0">
                <a:solidFill>
                  <a:srgbClr val="FFC000"/>
                </a:solidFill>
              </a:rPr>
              <a:t>ETERNAL:</a:t>
            </a:r>
            <a:r>
              <a:rPr lang="en-CA" dirty="0"/>
              <a:t> Forever Interceding</a:t>
            </a:r>
            <a:br>
              <a:rPr lang="en-CA" dirty="0"/>
            </a:br>
            <a:br>
              <a:rPr lang="en-CA" dirty="0"/>
            </a:br>
            <a:r>
              <a:rPr lang="en-CA" dirty="0"/>
              <a:t>The former priests were many in number, because they were prevented by death from continuing in office, but </a:t>
            </a:r>
            <a:r>
              <a:rPr lang="en-CA" dirty="0">
                <a:solidFill>
                  <a:srgbClr val="FFC000"/>
                </a:solidFill>
              </a:rPr>
              <a:t>he holds his priesthood permanently, because he continues forever</a:t>
            </a:r>
            <a:r>
              <a:rPr lang="en-CA" dirty="0"/>
              <a:t>. Consequently, he is able to save to the uttermost those who draw near to God through him, since he always lives to make intercession for them. </a:t>
            </a:r>
          </a:p>
          <a:p>
            <a:pPr marL="0" indent="0" algn="r">
              <a:buNone/>
            </a:pPr>
            <a:r>
              <a:rPr lang="en-CA" dirty="0"/>
              <a:t>Heb 7:23-25</a:t>
            </a:r>
          </a:p>
        </p:txBody>
      </p:sp>
      <p:sp>
        <p:nvSpPr>
          <p:cNvPr id="6" name="Title 1">
            <a:extLst>
              <a:ext uri="{FF2B5EF4-FFF2-40B4-BE49-F238E27FC236}">
                <a16:creationId xmlns:a16="http://schemas.microsoft.com/office/drawing/2014/main" id="{1E49AF27-347D-A64A-9281-DEC4BA3E224F}"/>
              </a:ext>
            </a:extLst>
          </p:cNvPr>
          <p:cNvSpPr>
            <a:spLocks noGrp="1"/>
          </p:cNvSpPr>
          <p:nvPr>
            <p:ph type="title"/>
          </p:nvPr>
        </p:nvSpPr>
        <p:spPr>
          <a:xfrm>
            <a:off x="365914" y="300083"/>
            <a:ext cx="10515600" cy="1219280"/>
          </a:xfrm>
          <a:effectLst>
            <a:outerShdw blurRad="50800" dist="38100" dir="2700000" algn="tl" rotWithShape="0">
              <a:prstClr val="black">
                <a:alpha val="40000"/>
              </a:prstClr>
            </a:outerShdw>
          </a:effectLst>
        </p:spPr>
        <p:txBody>
          <a:bodyPr>
            <a:normAutofit fontScale="90000"/>
          </a:bodyPr>
          <a:lstStyle/>
          <a:p>
            <a:pPr algn="l"/>
            <a:r>
              <a:rPr lang="en-CA" sz="4900" dirty="0">
                <a:solidFill>
                  <a:schemeClr val="accent4"/>
                </a:solidFill>
                <a:ea typeface="Open Sans Extrabold" panose="020B0906030804020204" pitchFamily="34" charset="0"/>
                <a:cs typeface="Open Sans Extrabold" panose="020B0906030804020204" pitchFamily="34" charset="0"/>
              </a:rPr>
              <a:t>2</a:t>
            </a:r>
            <a:r>
              <a:rPr lang="en-CA" sz="4900" b="1" dirty="0">
                <a:solidFill>
                  <a:schemeClr val="accent4"/>
                </a:solidFill>
                <a:latin typeface="Gibson" panose="02000000000000000000" pitchFamily="2" charset="77"/>
                <a:ea typeface="Open Sans Extrabold" panose="020B0906030804020204" pitchFamily="34" charset="0"/>
                <a:cs typeface="Open Sans Extrabold" panose="020B0906030804020204" pitchFamily="34" charset="0"/>
              </a:rPr>
              <a:t>. JESUS IS THE NEW ETERNAL HIGH PRIEST</a:t>
            </a:r>
            <a:endParaRPr lang="en-CA" sz="7200" spc="0" dirty="0">
              <a:latin typeface="Gibson SemiBold" panose="02000000000000000000"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85565064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1799</TotalTime>
  <Words>608</Words>
  <Application>Microsoft Macintosh PowerPoint</Application>
  <PresentationFormat>Widescreen</PresentationFormat>
  <Paragraphs>137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Gibson</vt:lpstr>
      <vt:lpstr>Gibson Light</vt:lpstr>
      <vt:lpstr>Gibson SemiBold</vt:lpstr>
      <vt:lpstr>Open Sans</vt:lpstr>
      <vt:lpstr>Open Sans Extrabold</vt:lpstr>
      <vt:lpstr>2_Office Theme</vt:lpstr>
      <vt:lpstr>SESSION 8 THE GENERAL EPISTLES</vt:lpstr>
      <vt:lpstr>CLASS SESSIONS</vt:lpstr>
      <vt:lpstr>GROUP DISCUSSION: THE FULL PORTRAIT OF HEBREWS</vt:lpstr>
      <vt:lpstr>THE GENERAL EPISTLES</vt:lpstr>
      <vt:lpstr>1. JESUS IS THE NEW RADIANT REVELATION</vt:lpstr>
      <vt:lpstr>THE GENERAL EPISTLES</vt:lpstr>
      <vt:lpstr>2. JESUS IS THE NEW ETERNAL HIGH PRIEST</vt:lpstr>
      <vt:lpstr>2. JESUS IS THE NEW ETERNAL HIGH PRIEST</vt:lpstr>
      <vt:lpstr>2. JESUS IS THE NEW ETERNAL HIGH PRIEST</vt:lpstr>
      <vt:lpstr>2. JESUS IS THE NEW ETERNAL HIGH PRIEST</vt:lpstr>
      <vt:lpstr>2. JESUS IS THE NEW ETERNAL HIGH PRIEST</vt:lpstr>
      <vt:lpstr>THE GENERAL EPISTLES</vt:lpstr>
      <vt:lpstr>3.  JESUS IS THE NEW ONCE-FOR-ALL      SACRIFICE</vt:lpstr>
      <vt:lpstr>3.  JESUS IS THE NEW ONCE-FOR-ALL      SACRIFICE</vt:lpstr>
      <vt:lpstr>3.  JESUS IS THE NEW ONCE-FOR-ALL      SACRIFICE</vt:lpstr>
      <vt:lpstr>3.  JESUS IS THE NEW ONCE-FOR-ALL      SACRIFICE</vt:lpstr>
      <vt:lpstr>3.  JESUS IS THE NEW ONCE-FOR-ALL      SACRIFICE</vt:lpstr>
      <vt:lpstr>GROUP DISCUSSION</vt:lpstr>
      <vt:lpstr>LIFE APPLICATION</vt:lpstr>
      <vt:lpstr>THE GENERAL EPISTLES</vt:lpstr>
      <vt:lpstr>GROUP DISCUSSION</vt:lpstr>
      <vt:lpstr>4.  JESUS FREES US TO OBEY HIS LAW</vt:lpstr>
      <vt:lpstr>4.  JESUS FREES US TO OBEY HIS LAW</vt:lpstr>
      <vt:lpstr>4.  JESUS FREES US TO OBEY HIS LAW</vt:lpstr>
      <vt:lpstr>4.  JESUS FREES US TO OBEY HIS LAW</vt:lpstr>
      <vt:lpstr>4.  JESUS FREES US TO OBEY HIS LAW</vt:lpstr>
      <vt:lpstr>4.  JESUS FREES US TO OBEY HIS LAW</vt:lpstr>
      <vt:lpstr>FULL CIRCLE BACK TO SINAI</vt:lpstr>
      <vt:lpstr>Reflect and discuss</vt:lpstr>
      <vt:lpstr>Thanks for coming! YOU ARE LOVED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Chia</dc:creator>
  <cp:lastModifiedBy>Andrew Chia</cp:lastModifiedBy>
  <cp:revision>111</cp:revision>
  <cp:lastPrinted>2019-11-20T22:45:35Z</cp:lastPrinted>
  <dcterms:created xsi:type="dcterms:W3CDTF">2019-10-30T19:09:54Z</dcterms:created>
  <dcterms:modified xsi:type="dcterms:W3CDTF">2019-11-27T20:55:15Z</dcterms:modified>
</cp:coreProperties>
</file>