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61" r:id="rId4"/>
    <p:sldId id="262" r:id="rId5"/>
    <p:sldId id="263" r:id="rId6"/>
    <p:sldId id="257" r:id="rId7"/>
    <p:sldId id="265" r:id="rId8"/>
    <p:sldId id="259" r:id="rId9"/>
    <p:sldId id="273" r:id="rId10"/>
    <p:sldId id="264" r:id="rId11"/>
    <p:sldId id="266" r:id="rId12"/>
    <p:sldId id="267" r:id="rId13"/>
    <p:sldId id="274" r:id="rId14"/>
    <p:sldId id="275" r:id="rId15"/>
    <p:sldId id="268" r:id="rId16"/>
    <p:sldId id="272" r:id="rId17"/>
    <p:sldId id="258" r:id="rId18"/>
    <p:sldId id="269" r:id="rId19"/>
    <p:sldId id="276" r:id="rId20"/>
    <p:sldId id="271"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30" autoAdjust="0"/>
    <p:restoredTop sz="75233" autoAdjust="0"/>
  </p:normalViewPr>
  <p:slideViewPr>
    <p:cSldViewPr snapToGrid="0">
      <p:cViewPr varScale="1">
        <p:scale>
          <a:sx n="90" d="100"/>
          <a:sy n="90" d="100"/>
        </p:scale>
        <p:origin x="3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D3F432-01E2-4EE0-9BC3-39F73C8C9653}" type="datetimeFigureOut">
              <a:rPr lang="en-CA" smtClean="0"/>
              <a:t>2021-01-29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10DBD-A482-492A-A976-BF1C494AFEF9}" type="slidenum">
              <a:rPr lang="en-CA" smtClean="0"/>
              <a:t>‹#›</a:t>
            </a:fld>
            <a:endParaRPr lang="en-CA"/>
          </a:p>
        </p:txBody>
      </p:sp>
    </p:spTree>
    <p:extLst>
      <p:ext uri="{BB962C8B-B14F-4D97-AF65-F5344CB8AC3E}">
        <p14:creationId xmlns:p14="http://schemas.microsoft.com/office/powerpoint/2010/main" val="398140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2</a:t>
            </a:fld>
            <a:endParaRPr lang="en-CA"/>
          </a:p>
        </p:txBody>
      </p:sp>
    </p:spTree>
    <p:extLst>
      <p:ext uri="{BB962C8B-B14F-4D97-AF65-F5344CB8AC3E}">
        <p14:creationId xmlns:p14="http://schemas.microsoft.com/office/powerpoint/2010/main" val="315982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a:effectLst/>
                <a:latin typeface="Arial" panose="020B0604020202020204" pitchFamily="34" charset="0"/>
                <a:ea typeface="Arial" panose="020B0604020202020204" pitchFamily="34" charset="0"/>
              </a:rPr>
              <a:t>When we believe what we think the Bible is saying, and not what it is actually saying—it is not the Bible we are believing, but rather ourselves.</a:t>
            </a:r>
          </a:p>
          <a:p>
            <a:r>
              <a:rPr lang="en-CA" sz="1800" b="1" dirty="0">
                <a:effectLst/>
                <a:latin typeface="Arial" panose="020B0604020202020204" pitchFamily="34" charset="0"/>
                <a:ea typeface="Arial" panose="020B0604020202020204" pitchFamily="34" charset="0"/>
              </a:rPr>
              <a:t>Don’t come to the text assuming you know what it means already. Let the text speak for itself.</a:t>
            </a:r>
          </a:p>
          <a:p>
            <a:endParaRPr lang="en-CA" sz="1800" b="1" dirty="0">
              <a:effectLst/>
              <a:latin typeface="Arial" panose="020B0604020202020204" pitchFamily="34" charset="0"/>
            </a:endParaRPr>
          </a:p>
          <a:p>
            <a:r>
              <a:rPr lang="en-GB" b="0" dirty="0"/>
              <a:t>At this point, look at some of the questions you wrote down from the previous section and try to answer them from clues in the text itself first instead of jumping to something outside of it.</a:t>
            </a:r>
          </a:p>
          <a:p>
            <a:endParaRPr lang="en-GB" b="0" dirty="0"/>
          </a:p>
          <a:p>
            <a:r>
              <a:rPr lang="en-GB" b="0" dirty="0"/>
              <a:t>If you still can’t answer the questions from the text, then start to move gradually outward to seek answers: first to the surrounding context, then to the book it’s in, then to the Bible as a whole.</a:t>
            </a:r>
          </a:p>
          <a:p>
            <a:endParaRPr lang="en-GB" b="0" dirty="0"/>
          </a:p>
          <a:p>
            <a:r>
              <a:rPr lang="en-GB" b="0" dirty="0"/>
              <a:t>Let Scripture interpret Scripture.</a:t>
            </a:r>
          </a:p>
          <a:p>
            <a:endParaRPr lang="en-GB" b="0" dirty="0"/>
          </a:p>
          <a:p>
            <a:r>
              <a:rPr lang="en-GB" b="0" dirty="0"/>
              <a:t>Move from BIG units of thought, to smaller units.</a:t>
            </a:r>
          </a:p>
          <a:p>
            <a:r>
              <a:rPr lang="en-GB" b="0" dirty="0"/>
              <a:t>If you don’t understand the big, overall idea, you’re sure to misinterpret the smaller things (like a difficult word or phrase).</a:t>
            </a:r>
          </a:p>
        </p:txBody>
      </p:sp>
      <p:sp>
        <p:nvSpPr>
          <p:cNvPr id="4" name="Slide Number Placeholder 3"/>
          <p:cNvSpPr>
            <a:spLocks noGrp="1"/>
          </p:cNvSpPr>
          <p:nvPr>
            <p:ph type="sldNum" sz="quarter" idx="5"/>
          </p:nvPr>
        </p:nvSpPr>
        <p:spPr/>
        <p:txBody>
          <a:bodyPr/>
          <a:lstStyle/>
          <a:p>
            <a:fld id="{8F410DBD-A482-492A-A976-BF1C494AFEF9}" type="slidenum">
              <a:rPr lang="en-CA" smtClean="0"/>
              <a:t>11</a:t>
            </a:fld>
            <a:endParaRPr lang="en-CA"/>
          </a:p>
        </p:txBody>
      </p:sp>
    </p:spTree>
    <p:extLst>
      <p:ext uri="{BB962C8B-B14F-4D97-AF65-F5344CB8AC3E}">
        <p14:creationId xmlns:p14="http://schemas.microsoft.com/office/powerpoint/2010/main" val="223663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James 1:22 says, “</a:t>
            </a:r>
            <a:r>
              <a:rPr lang="en-GB" b="0" i="0" dirty="0">
                <a:solidFill>
                  <a:srgbClr val="001320"/>
                </a:solidFill>
                <a:effectLst/>
                <a:latin typeface="Roboto"/>
              </a:rPr>
              <a:t>But be doers of the word, and not hearers only, deceiving yourselves.”</a:t>
            </a:r>
          </a:p>
          <a:p>
            <a:r>
              <a:rPr lang="en-GB" b="0" i="0" dirty="0">
                <a:solidFill>
                  <a:srgbClr val="001320"/>
                </a:solidFill>
                <a:effectLst/>
                <a:latin typeface="Roboto"/>
              </a:rPr>
              <a:t>If we only hear God’s Word we can become </a:t>
            </a:r>
            <a:r>
              <a:rPr lang="en-GB" b="1" i="0" dirty="0">
                <a:solidFill>
                  <a:srgbClr val="001320"/>
                </a:solidFill>
                <a:effectLst/>
                <a:latin typeface="Roboto"/>
              </a:rPr>
              <a:t>self-deceived.</a:t>
            </a:r>
          </a:p>
          <a:p>
            <a:endParaRPr lang="en-GB" b="0" i="0" dirty="0">
              <a:solidFill>
                <a:srgbClr val="001320"/>
              </a:solidFill>
              <a:effectLst/>
              <a:latin typeface="Roboto"/>
            </a:endParaRPr>
          </a:p>
          <a:p>
            <a:r>
              <a:rPr lang="en-GB" b="0" i="0" dirty="0">
                <a:solidFill>
                  <a:srgbClr val="001320"/>
                </a:solidFill>
                <a:effectLst/>
                <a:latin typeface="Roboto"/>
              </a:rPr>
              <a:t>Jesus says in Matthew 7:2 that, “everyone who hears these words of mine AND acts on them is like a wise man who built his house on a rock.”</a:t>
            </a:r>
          </a:p>
          <a:p>
            <a:r>
              <a:rPr lang="en-GB" b="0" i="0" dirty="0">
                <a:solidFill>
                  <a:srgbClr val="001320"/>
                </a:solidFill>
                <a:effectLst/>
                <a:latin typeface="Roboto"/>
              </a:rPr>
              <a:t>Not acting on God’s word can </a:t>
            </a:r>
            <a:r>
              <a:rPr lang="en-GB" b="1" i="0" dirty="0">
                <a:solidFill>
                  <a:srgbClr val="001320"/>
                </a:solidFill>
                <a:effectLst/>
                <a:latin typeface="Roboto"/>
              </a:rPr>
              <a:t>lead to ruin!</a:t>
            </a:r>
          </a:p>
          <a:p>
            <a:endParaRPr lang="en-GB" b="0" i="0" dirty="0">
              <a:solidFill>
                <a:srgbClr val="001320"/>
              </a:solidFill>
              <a:effectLst/>
              <a:latin typeface="Roboto"/>
            </a:endParaRPr>
          </a:p>
          <a:p>
            <a:r>
              <a:rPr lang="en-GB" b="0" i="0" dirty="0">
                <a:solidFill>
                  <a:srgbClr val="001320"/>
                </a:solidFill>
                <a:effectLst/>
                <a:latin typeface="Roboto"/>
              </a:rPr>
              <a:t>In Luke 6:46, Jesus says of those who are rejected on Judgment Day, “Why do you call me ‘Lord, Lord’ but not DO what I say?” And James 2:14 says that faith that does not produce works is not true saving faith.</a:t>
            </a:r>
          </a:p>
          <a:p>
            <a:r>
              <a:rPr lang="en-GB" b="0" i="0" dirty="0">
                <a:solidFill>
                  <a:srgbClr val="001320"/>
                </a:solidFill>
                <a:effectLst/>
                <a:latin typeface="Roboto"/>
              </a:rPr>
              <a:t>If we are unmoved by God’s Word, it can </a:t>
            </a:r>
            <a:r>
              <a:rPr lang="en-GB" b="1" i="0" dirty="0">
                <a:solidFill>
                  <a:srgbClr val="001320"/>
                </a:solidFill>
                <a:effectLst/>
                <a:latin typeface="Roboto"/>
              </a:rPr>
              <a:t>reveal that we are not even truly saved.</a:t>
            </a:r>
          </a:p>
          <a:p>
            <a:endParaRPr lang="en-GB" b="0" i="0" dirty="0">
              <a:solidFill>
                <a:srgbClr val="001320"/>
              </a:solidFill>
              <a:effectLst/>
              <a:latin typeface="Roboto"/>
            </a:endParaRPr>
          </a:p>
          <a:p>
            <a:r>
              <a:rPr lang="en-GB" b="0" i="0" dirty="0">
                <a:solidFill>
                  <a:srgbClr val="001320"/>
                </a:solidFill>
                <a:effectLst/>
                <a:latin typeface="Roboto"/>
              </a:rPr>
              <a:t>This last point is very important! We must cultivate our hearts to be attentive to be God’s Word, but we must also discipline our lives to act in accordance to God’s Word.</a:t>
            </a:r>
            <a:endParaRPr lang="en-GB" dirty="0"/>
          </a:p>
        </p:txBody>
      </p:sp>
      <p:sp>
        <p:nvSpPr>
          <p:cNvPr id="4" name="Slide Number Placeholder 3"/>
          <p:cNvSpPr>
            <a:spLocks noGrp="1"/>
          </p:cNvSpPr>
          <p:nvPr>
            <p:ph type="sldNum" sz="quarter" idx="5"/>
          </p:nvPr>
        </p:nvSpPr>
        <p:spPr/>
        <p:txBody>
          <a:bodyPr/>
          <a:lstStyle/>
          <a:p>
            <a:fld id="{8F410DBD-A482-492A-A976-BF1C494AFEF9}" type="slidenum">
              <a:rPr lang="en-CA" smtClean="0"/>
              <a:t>12</a:t>
            </a:fld>
            <a:endParaRPr lang="en-CA"/>
          </a:p>
        </p:txBody>
      </p:sp>
    </p:spTree>
    <p:extLst>
      <p:ext uri="{BB962C8B-B14F-4D97-AF65-F5344CB8AC3E}">
        <p14:creationId xmlns:p14="http://schemas.microsoft.com/office/powerpoint/2010/main" val="360861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410DBD-A482-492A-A976-BF1C494AFEF9}" type="slidenum">
              <a:rPr lang="en-CA" smtClean="0"/>
              <a:t>13</a:t>
            </a:fld>
            <a:endParaRPr lang="en-CA"/>
          </a:p>
        </p:txBody>
      </p:sp>
    </p:spTree>
    <p:extLst>
      <p:ext uri="{BB962C8B-B14F-4D97-AF65-F5344CB8AC3E}">
        <p14:creationId xmlns:p14="http://schemas.microsoft.com/office/powerpoint/2010/main" val="2373725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14</a:t>
            </a:fld>
            <a:endParaRPr lang="en-CA"/>
          </a:p>
        </p:txBody>
      </p:sp>
    </p:spTree>
    <p:extLst>
      <p:ext uri="{BB962C8B-B14F-4D97-AF65-F5344CB8AC3E}">
        <p14:creationId xmlns:p14="http://schemas.microsoft.com/office/powerpoint/2010/main" val="2936736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15</a:t>
            </a:fld>
            <a:endParaRPr lang="en-CA"/>
          </a:p>
        </p:txBody>
      </p:sp>
    </p:spTree>
    <p:extLst>
      <p:ext uri="{BB962C8B-B14F-4D97-AF65-F5344CB8AC3E}">
        <p14:creationId xmlns:p14="http://schemas.microsoft.com/office/powerpoint/2010/main" val="136955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doesn’t mean that we have to go looking for Jesus under every rock or behind every bush in every verse of Scripture. Rather, it means that all of Scripture is meant to point us to Jesus Christ.</a:t>
            </a:r>
          </a:p>
          <a:p>
            <a:r>
              <a:rPr lang="en-GB" dirty="0"/>
              <a:t>Scripture either helps prepare our anticipation to look forward to His fulfilment of it or reminds us of what He has done.</a:t>
            </a:r>
          </a:p>
          <a:p>
            <a:endParaRPr lang="en-GB" dirty="0"/>
          </a:p>
          <a:p>
            <a:r>
              <a:rPr lang="en-GB" dirty="0"/>
              <a:t>The problem with the Pharisees was that they thought the Scriptures were the point.</a:t>
            </a:r>
          </a:p>
          <a:p>
            <a:r>
              <a:rPr lang="en-GB" dirty="0"/>
              <a:t>Scripture isn’t the end point in and of itself alone. It is meant to point us to a particular object and goal.</a:t>
            </a:r>
          </a:p>
          <a:p>
            <a:endParaRPr lang="en-GB" dirty="0"/>
          </a:p>
          <a:p>
            <a:r>
              <a:rPr lang="en-GB" dirty="0"/>
              <a:t>All of Scripture is meant to increase our awe, affections, and anticipation of knowing and experiencing fulness of who Jesus Christ is.</a:t>
            </a:r>
          </a:p>
          <a:p>
            <a:endParaRPr lang="en-GB" dirty="0"/>
          </a:p>
          <a:p>
            <a:r>
              <a:rPr lang="en-GB" dirty="0"/>
              <a:t>So read scripture with that goal in mind. That is how we ‘come to Jesus’ that we may have life.</a:t>
            </a:r>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16</a:t>
            </a:fld>
            <a:endParaRPr lang="en-CA"/>
          </a:p>
        </p:txBody>
      </p:sp>
    </p:spTree>
    <p:extLst>
      <p:ext uri="{BB962C8B-B14F-4D97-AF65-F5344CB8AC3E}">
        <p14:creationId xmlns:p14="http://schemas.microsoft.com/office/powerpoint/2010/main" val="1944586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ffectLst>
                  <a:outerShdw blurRad="38100" dist="38100" dir="2700000" algn="tl">
                    <a:srgbClr val="000000">
                      <a:alpha val="43137"/>
                    </a:srgbClr>
                  </a:outerShdw>
                </a:effectLst>
                <a:latin typeface="Gibson Book" pitchFamily="50" charset="0"/>
              </a:rPr>
              <a:t>Just as it is important for you to invest to grow in a skill for your career, it is even more important to invest in your handling of God’s Word!</a:t>
            </a:r>
            <a:endParaRPr lang="en-GB" dirty="0"/>
          </a:p>
          <a:p>
            <a:endParaRPr lang="en-GB" dirty="0"/>
          </a:p>
          <a:p>
            <a:r>
              <a:rPr lang="en-GB" dirty="0"/>
              <a:t>What is the BEST that you can do to help prepare and train yourself to rightly handle the Word of Truth?</a:t>
            </a:r>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17</a:t>
            </a:fld>
            <a:endParaRPr lang="en-CA"/>
          </a:p>
        </p:txBody>
      </p:sp>
    </p:spTree>
    <p:extLst>
      <p:ext uri="{BB962C8B-B14F-4D97-AF65-F5344CB8AC3E}">
        <p14:creationId xmlns:p14="http://schemas.microsoft.com/office/powerpoint/2010/main" val="2380226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18</a:t>
            </a:fld>
            <a:endParaRPr lang="en-CA"/>
          </a:p>
        </p:txBody>
      </p:sp>
    </p:spTree>
    <p:extLst>
      <p:ext uri="{BB962C8B-B14F-4D97-AF65-F5344CB8AC3E}">
        <p14:creationId xmlns:p14="http://schemas.microsoft.com/office/powerpoint/2010/main" val="61128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go to solid and reputable sources. There are many BAD SOURCES of theology out there. Especially on the internet!</a:t>
            </a:r>
          </a:p>
          <a:p>
            <a:endParaRPr lang="en-GB" dirty="0"/>
          </a:p>
          <a:p>
            <a:r>
              <a:rPr lang="en-GB" dirty="0"/>
              <a:t>Prefer printed/published sources from reputable publishers (e.g. Crossway, The Good Book Company, IVP, P&amp;R, Zondervan, etc) – because they have a reputation to maintain.</a:t>
            </a:r>
          </a:p>
          <a:p>
            <a:endParaRPr lang="en-GB" dirty="0"/>
          </a:p>
          <a:p>
            <a:r>
              <a:rPr lang="en-GB" dirty="0"/>
              <a:t>Ask your pastors and church leaders for recommendations.</a:t>
            </a:r>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19</a:t>
            </a:fld>
            <a:endParaRPr lang="en-CA"/>
          </a:p>
        </p:txBody>
      </p:sp>
    </p:spTree>
    <p:extLst>
      <p:ext uri="{BB962C8B-B14F-4D97-AF65-F5344CB8AC3E}">
        <p14:creationId xmlns:p14="http://schemas.microsoft.com/office/powerpoint/2010/main" val="3831800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20</a:t>
            </a:fld>
            <a:endParaRPr lang="en-CA"/>
          </a:p>
        </p:txBody>
      </p:sp>
    </p:spTree>
    <p:extLst>
      <p:ext uri="{BB962C8B-B14F-4D97-AF65-F5344CB8AC3E}">
        <p14:creationId xmlns:p14="http://schemas.microsoft.com/office/powerpoint/2010/main" val="129768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original languages of the Bible were the most accessible languages to the original readers. In the OT, Hebrew was the native language of the people of Israel – spoken everyday. Likewise, in the NT, it is written in a form of Greek called </a:t>
            </a:r>
            <a:r>
              <a:rPr lang="en-GB" i="1" dirty="0"/>
              <a:t>koine</a:t>
            </a:r>
            <a:r>
              <a:rPr lang="en-GB" i="0" dirty="0"/>
              <a:t>, which simply means “common.” It was the common Greek spoken on the street corners and marketplaces.</a:t>
            </a:r>
            <a:endParaRPr lang="en-GB" dirty="0"/>
          </a:p>
          <a:p>
            <a:endParaRPr lang="en-GB" dirty="0"/>
          </a:p>
          <a:p>
            <a:r>
              <a:rPr lang="en-GB" dirty="0"/>
              <a:t>But wait, I don’t speak Hebrew or Greek. That’s OK. We are blessed to have many great translations in English which convey the meaning of the text to us accurately.</a:t>
            </a:r>
          </a:p>
          <a:p>
            <a:endParaRPr lang="en-GB" dirty="0"/>
          </a:p>
          <a:p>
            <a:r>
              <a:rPr lang="en-GB" dirty="0"/>
              <a:t>But wait, I don’t live in the ancient world – what if I don’t know about the customs of the time? That’s OK also. We have Study Bibles and Commentaries that can help us understand that too.</a:t>
            </a:r>
          </a:p>
          <a:p>
            <a:endParaRPr lang="en-GB" dirty="0"/>
          </a:p>
          <a:p>
            <a:r>
              <a:rPr lang="en-GB" dirty="0"/>
              <a:t>If we can read a news article or blog, we can read the Bible. In fact, there may be more difficult concepts expressed on the frontpage of a Newspaper than in the Bible!</a:t>
            </a:r>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3</a:t>
            </a:fld>
            <a:endParaRPr lang="en-CA"/>
          </a:p>
        </p:txBody>
      </p:sp>
    </p:spTree>
    <p:extLst>
      <p:ext uri="{BB962C8B-B14F-4D97-AF65-F5344CB8AC3E}">
        <p14:creationId xmlns:p14="http://schemas.microsoft.com/office/powerpoint/2010/main" val="3782324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21</a:t>
            </a:fld>
            <a:endParaRPr lang="en-CA"/>
          </a:p>
        </p:txBody>
      </p:sp>
    </p:spTree>
    <p:extLst>
      <p:ext uri="{BB962C8B-B14F-4D97-AF65-F5344CB8AC3E}">
        <p14:creationId xmlns:p14="http://schemas.microsoft.com/office/powerpoint/2010/main" val="201201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problem is not that the Word of the God of the Universe is impotent. The problem is that we are dull of hearing. We fill our appetites with all sorts of junk food distractions and frivolous entertainments that we don’t have space for meat of God’s Word.</a:t>
            </a:r>
          </a:p>
          <a:p>
            <a:endParaRPr lang="en-GB" dirty="0"/>
          </a:p>
          <a:p>
            <a:r>
              <a:rPr lang="en-GB" dirty="0"/>
              <a:t>“We fail in our duty to study God’s Word not so much because it is difficult to understand, not so much because it is dull and boring, but because it is work.” R.C. Sproul</a:t>
            </a:r>
          </a:p>
          <a:p>
            <a:r>
              <a:rPr lang="en-GB" dirty="0"/>
              <a:t>Yes, we may need to do a little work to understand God’s Word properly – but is there any more important message to make sure you get it right?</a:t>
            </a:r>
          </a:p>
          <a:p>
            <a:endParaRPr lang="en-GB" dirty="0"/>
          </a:p>
          <a:p>
            <a:r>
              <a:rPr lang="en-GB" dirty="0"/>
              <a:t>[click]</a:t>
            </a:r>
          </a:p>
          <a:p>
            <a:r>
              <a:rPr lang="en-GB" dirty="0"/>
              <a:t>God’s word is already alive. We are the ones who need to be made alive.</a:t>
            </a:r>
          </a:p>
          <a:p>
            <a:r>
              <a:rPr lang="en-GB" dirty="0"/>
              <a:t>Jesus said, “</a:t>
            </a:r>
            <a:r>
              <a:rPr lang="en-GB" b="1" i="0" baseline="30000" dirty="0">
                <a:solidFill>
                  <a:srgbClr val="000000"/>
                </a:solidFill>
                <a:effectLst/>
                <a:latin typeface="system-ui"/>
              </a:rPr>
              <a:t> </a:t>
            </a:r>
            <a:r>
              <a:rPr lang="en-GB" b="0" i="0" dirty="0">
                <a:solidFill>
                  <a:srgbClr val="000000"/>
                </a:solidFill>
                <a:effectLst/>
                <a:latin typeface="system-ui"/>
              </a:rPr>
              <a:t>It is the Spirit who gives life; the flesh is no help at all. The words that I have spoken to you are spirit and life.” (John 6:63)</a:t>
            </a:r>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4</a:t>
            </a:fld>
            <a:endParaRPr lang="en-CA"/>
          </a:p>
        </p:txBody>
      </p:sp>
    </p:spTree>
    <p:extLst>
      <p:ext uri="{BB962C8B-B14F-4D97-AF65-F5344CB8AC3E}">
        <p14:creationId xmlns:p14="http://schemas.microsoft.com/office/powerpoint/2010/main" val="275649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Oh God, would you make US come alive to your word!</a:t>
            </a:r>
          </a:p>
          <a:p>
            <a:r>
              <a:rPr lang="en-GB" dirty="0"/>
              <a:t>Psalm 119:130 says that “</a:t>
            </a:r>
            <a:r>
              <a:rPr lang="en-GB" b="0" i="0" dirty="0">
                <a:solidFill>
                  <a:srgbClr val="001320"/>
                </a:solidFill>
                <a:effectLst/>
                <a:latin typeface="Roboto"/>
              </a:rPr>
              <a:t>The unfolding of your words gives light; it imparts understanding to the simple.” God would you give us light to see what’s there. God would you impart understanding and wisdom to us!</a:t>
            </a:r>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5</a:t>
            </a:fld>
            <a:endParaRPr lang="en-CA"/>
          </a:p>
        </p:txBody>
      </p:sp>
    </p:spTree>
    <p:extLst>
      <p:ext uri="{BB962C8B-B14F-4D97-AF65-F5344CB8AC3E}">
        <p14:creationId xmlns:p14="http://schemas.microsoft.com/office/powerpoint/2010/main" val="22907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6</a:t>
            </a:fld>
            <a:endParaRPr lang="en-CA"/>
          </a:p>
        </p:txBody>
      </p:sp>
    </p:spTree>
    <p:extLst>
      <p:ext uri="{BB962C8B-B14F-4D97-AF65-F5344CB8AC3E}">
        <p14:creationId xmlns:p14="http://schemas.microsoft.com/office/powerpoint/2010/main" val="390318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doesn’t mean that we have to go looking for Jesus under every rock or behind every bush in every verse of Scripture. Rather, it means that all of Scripture is meant to point us to Jesus Christ.</a:t>
            </a:r>
          </a:p>
          <a:p>
            <a:r>
              <a:rPr lang="en-GB" dirty="0"/>
              <a:t>Scripture either helps prepare our anticipation to look forward to His fulfilment of it or reminds us of what He has done.</a:t>
            </a:r>
          </a:p>
          <a:p>
            <a:endParaRPr lang="en-GB" dirty="0"/>
          </a:p>
          <a:p>
            <a:r>
              <a:rPr lang="en-GB" dirty="0"/>
              <a:t>The problem with the Pharisees was that they thought the Scriptures were the point.</a:t>
            </a:r>
          </a:p>
          <a:p>
            <a:r>
              <a:rPr lang="en-GB" dirty="0"/>
              <a:t>Scripture isn’t the end point in and of itself alone. It is meant to point us to a particular object and goal.</a:t>
            </a:r>
          </a:p>
          <a:p>
            <a:endParaRPr lang="en-GB" dirty="0"/>
          </a:p>
          <a:p>
            <a:r>
              <a:rPr lang="en-GB" dirty="0"/>
              <a:t>All of Scripture is meant to increase our awe, affections, and anticipation of knowing and experiencing fulness of who Jesus Christ is.</a:t>
            </a:r>
          </a:p>
          <a:p>
            <a:endParaRPr lang="en-GB" dirty="0"/>
          </a:p>
          <a:p>
            <a:r>
              <a:rPr lang="en-GB" dirty="0"/>
              <a:t>So read scripture with that goal in mind. That is how we ‘come to Jesus’ that we may have life.</a:t>
            </a:r>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7</a:t>
            </a:fld>
            <a:endParaRPr lang="en-CA"/>
          </a:p>
        </p:txBody>
      </p:sp>
    </p:spTree>
    <p:extLst>
      <p:ext uri="{BB962C8B-B14F-4D97-AF65-F5344CB8AC3E}">
        <p14:creationId xmlns:p14="http://schemas.microsoft.com/office/powerpoint/2010/main" val="36360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8</a:t>
            </a:fld>
            <a:endParaRPr lang="en-CA"/>
          </a:p>
        </p:txBody>
      </p:sp>
    </p:spTree>
    <p:extLst>
      <p:ext uri="{BB962C8B-B14F-4D97-AF65-F5344CB8AC3E}">
        <p14:creationId xmlns:p14="http://schemas.microsoft.com/office/powerpoint/2010/main" val="1021655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must follow this method of moving from Observation, to Interpretation and then to Application.</a:t>
            </a:r>
          </a:p>
          <a:p>
            <a:endParaRPr lang="en-GB" dirty="0"/>
          </a:p>
          <a:p>
            <a:r>
              <a:rPr lang="en-GB" dirty="0"/>
              <a:t>Many of the times where someone goes wrong in their reading and understanding of Scripture, it is because they have either gotten this order wrong or not spent enough time on each step.</a:t>
            </a:r>
            <a:endParaRPr lang="en-CA" dirty="0"/>
          </a:p>
        </p:txBody>
      </p:sp>
      <p:sp>
        <p:nvSpPr>
          <p:cNvPr id="4" name="Slide Number Placeholder 3"/>
          <p:cNvSpPr>
            <a:spLocks noGrp="1"/>
          </p:cNvSpPr>
          <p:nvPr>
            <p:ph type="sldNum" sz="quarter" idx="5"/>
          </p:nvPr>
        </p:nvSpPr>
        <p:spPr/>
        <p:txBody>
          <a:bodyPr/>
          <a:lstStyle/>
          <a:p>
            <a:fld id="{8F410DBD-A482-492A-A976-BF1C494AFEF9}" type="slidenum">
              <a:rPr lang="en-CA" smtClean="0"/>
              <a:t>9</a:t>
            </a:fld>
            <a:endParaRPr lang="en-CA"/>
          </a:p>
        </p:txBody>
      </p:sp>
    </p:spTree>
    <p:extLst>
      <p:ext uri="{BB962C8B-B14F-4D97-AF65-F5344CB8AC3E}">
        <p14:creationId xmlns:p14="http://schemas.microsoft.com/office/powerpoint/2010/main" val="156736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Let your questions come from the text. </a:t>
            </a:r>
          </a:p>
          <a:p>
            <a:r>
              <a:rPr lang="en-GB" dirty="0"/>
              <a:t>As you read the text – slow down – notice things that are unusual, repeated, emphasized, important concepts or themes, thoughts that are connected. Underline or highlight them. </a:t>
            </a:r>
          </a:p>
          <a:p>
            <a:endParaRPr lang="en-GB" dirty="0"/>
          </a:p>
          <a:p>
            <a:r>
              <a:rPr lang="en-GB" b="1" dirty="0"/>
              <a:t>Write out some of your questions. </a:t>
            </a:r>
          </a:p>
          <a:p>
            <a:r>
              <a:rPr lang="en-GB" dirty="0"/>
              <a:t>What are some things about the text that you don’t yet understand?</a:t>
            </a:r>
            <a:endParaRPr lang="en-CA" dirty="0"/>
          </a:p>
          <a:p>
            <a:r>
              <a:rPr lang="en-CA" dirty="0"/>
              <a:t>Don’t answer them yet – just make good observations.</a:t>
            </a:r>
          </a:p>
          <a:p>
            <a:endParaRPr lang="en-CA" dirty="0"/>
          </a:p>
          <a:p>
            <a:r>
              <a:rPr lang="en-CA" dirty="0"/>
              <a:t>How do you do this?</a:t>
            </a:r>
          </a:p>
          <a:p>
            <a:pPr marL="228600" indent="-228600">
              <a:buAutoNum type="alphaUcPeriod"/>
            </a:pPr>
            <a:r>
              <a:rPr lang="en-CA" dirty="0"/>
              <a:t>SATURATE yourself with the text.</a:t>
            </a:r>
          </a:p>
          <a:p>
            <a:pPr marL="228600" indent="-228600">
              <a:buAutoNum type="alphaUcPeriod"/>
            </a:pPr>
            <a:r>
              <a:rPr lang="en-CA" dirty="0"/>
              <a:t>Pay attention to the SETTING or CONTEXT of the text.</a:t>
            </a:r>
          </a:p>
          <a:p>
            <a:pPr marL="228600" indent="-228600">
              <a:buAutoNum type="alphaUcPeriod"/>
            </a:pPr>
            <a:endParaRPr lang="en-CA" dirty="0"/>
          </a:p>
          <a:p>
            <a:pPr marL="0" indent="0">
              <a:buNone/>
            </a:pPr>
            <a:r>
              <a:rPr lang="en-CA" dirty="0"/>
              <a:t>You may need to use a Study Bible to help you understand the context.</a:t>
            </a:r>
          </a:p>
          <a:p>
            <a:pPr marL="0" indent="0">
              <a:buNone/>
            </a:pPr>
            <a:endParaRPr lang="en-CA" dirty="0"/>
          </a:p>
          <a:p>
            <a:pPr marL="0" indent="0">
              <a:buNone/>
            </a:pPr>
            <a:r>
              <a:rPr lang="en-CA" dirty="0"/>
              <a:t>Remember that we want to understand what was originally meant by the author to their original audience – not just what it means to 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Arial" panose="020B0604020202020204" pitchFamily="34" charset="0"/>
              </a:rPr>
              <a:t>Let us respect authors and keep the golden rule of reading, "do unto authors as you would have them do unto you."[John Piper,</a:t>
            </a:r>
            <a:r>
              <a:rPr lang="en-CA" sz="1800" i="1" dirty="0">
                <a:effectLst/>
                <a:latin typeface="Arial" panose="020B0604020202020204" pitchFamily="34" charset="0"/>
                <a:ea typeface="Arial" panose="020B0604020202020204" pitchFamily="34" charset="0"/>
              </a:rPr>
              <a:t> Think</a:t>
            </a:r>
            <a:r>
              <a:rPr lang="en-CA" sz="1800" dirty="0">
                <a:effectLst/>
                <a:latin typeface="Arial" panose="020B0604020202020204" pitchFamily="34" charset="0"/>
                <a:ea typeface="Arial" panose="020B0604020202020204" pitchFamily="34" charset="0"/>
              </a:rPr>
              <a:t>, 45]</a:t>
            </a:r>
            <a:endParaRPr lang="en-CA" dirty="0"/>
          </a:p>
          <a:p>
            <a:endParaRPr lang="en-CA" dirty="0"/>
          </a:p>
          <a:p>
            <a:r>
              <a:rPr lang="en-CA" dirty="0"/>
              <a:t>Think of it like you’re a crime scene investigator gathering evidence.</a:t>
            </a:r>
            <a:endParaRPr lang="en-GB" dirty="0"/>
          </a:p>
        </p:txBody>
      </p:sp>
      <p:sp>
        <p:nvSpPr>
          <p:cNvPr id="4" name="Slide Number Placeholder 3"/>
          <p:cNvSpPr>
            <a:spLocks noGrp="1"/>
          </p:cNvSpPr>
          <p:nvPr>
            <p:ph type="sldNum" sz="quarter" idx="5"/>
          </p:nvPr>
        </p:nvSpPr>
        <p:spPr/>
        <p:txBody>
          <a:bodyPr/>
          <a:lstStyle/>
          <a:p>
            <a:fld id="{8F410DBD-A482-492A-A976-BF1C494AFEF9}" type="slidenum">
              <a:rPr lang="en-CA" smtClean="0"/>
              <a:t>10</a:t>
            </a:fld>
            <a:endParaRPr lang="en-CA"/>
          </a:p>
        </p:txBody>
      </p:sp>
    </p:spTree>
    <p:extLst>
      <p:ext uri="{BB962C8B-B14F-4D97-AF65-F5344CB8AC3E}">
        <p14:creationId xmlns:p14="http://schemas.microsoft.com/office/powerpoint/2010/main" val="366647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C049-DBF1-4AB9-98F8-2C4B387B3F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C7A0D04-6E2E-4D5D-9D49-37DD54132C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3648DAF-EB54-4AD0-988B-07B1C8D43D2D}"/>
              </a:ext>
            </a:extLst>
          </p:cNvPr>
          <p:cNvSpPr>
            <a:spLocks noGrp="1"/>
          </p:cNvSpPr>
          <p:nvPr>
            <p:ph type="dt" sz="half" idx="10"/>
          </p:nvPr>
        </p:nvSpPr>
        <p:spPr/>
        <p:txBody>
          <a:bodyPr/>
          <a:lstStyle/>
          <a:p>
            <a:fld id="{5E9926F7-5CCE-4A4D-9617-1834035BD008}" type="datetimeFigureOut">
              <a:rPr lang="en-CA" smtClean="0"/>
              <a:t>2021-01-29</a:t>
            </a:fld>
            <a:endParaRPr lang="en-CA"/>
          </a:p>
        </p:txBody>
      </p:sp>
      <p:sp>
        <p:nvSpPr>
          <p:cNvPr id="5" name="Footer Placeholder 4">
            <a:extLst>
              <a:ext uri="{FF2B5EF4-FFF2-40B4-BE49-F238E27FC236}">
                <a16:creationId xmlns:a16="http://schemas.microsoft.com/office/drawing/2014/main" id="{4C26E5E2-08CC-4BED-B49B-20C0DA8CA14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7A3F51E-D8D1-41FD-B00B-B94DAE1B1B15}"/>
              </a:ext>
            </a:extLst>
          </p:cNvPr>
          <p:cNvSpPr>
            <a:spLocks noGrp="1"/>
          </p:cNvSpPr>
          <p:nvPr>
            <p:ph type="sldNum" sz="quarter" idx="12"/>
          </p:nvPr>
        </p:nvSpPr>
        <p:spPr/>
        <p:txBody>
          <a:bodyPr/>
          <a:lstStyle/>
          <a:p>
            <a:fld id="{A8ABA1F0-D698-458C-BF51-30C923A92A83}" type="slidenum">
              <a:rPr lang="en-CA" smtClean="0"/>
              <a:t>‹#›</a:t>
            </a:fld>
            <a:endParaRPr lang="en-CA"/>
          </a:p>
        </p:txBody>
      </p:sp>
    </p:spTree>
    <p:extLst>
      <p:ext uri="{BB962C8B-B14F-4D97-AF65-F5344CB8AC3E}">
        <p14:creationId xmlns:p14="http://schemas.microsoft.com/office/powerpoint/2010/main" val="65191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6B17-47DD-4E02-AE87-5505D7AF4EB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1EE0602-3492-4CFC-9729-1080E5AE4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26BB74E-22FB-4167-816C-85F3725AD103}"/>
              </a:ext>
            </a:extLst>
          </p:cNvPr>
          <p:cNvSpPr>
            <a:spLocks noGrp="1"/>
          </p:cNvSpPr>
          <p:nvPr>
            <p:ph type="dt" sz="half" idx="10"/>
          </p:nvPr>
        </p:nvSpPr>
        <p:spPr/>
        <p:txBody>
          <a:bodyPr/>
          <a:lstStyle/>
          <a:p>
            <a:fld id="{5E9926F7-5CCE-4A4D-9617-1834035BD008}" type="datetimeFigureOut">
              <a:rPr lang="en-CA" smtClean="0"/>
              <a:t>2021-01-29</a:t>
            </a:fld>
            <a:endParaRPr lang="en-CA"/>
          </a:p>
        </p:txBody>
      </p:sp>
      <p:sp>
        <p:nvSpPr>
          <p:cNvPr id="5" name="Footer Placeholder 4">
            <a:extLst>
              <a:ext uri="{FF2B5EF4-FFF2-40B4-BE49-F238E27FC236}">
                <a16:creationId xmlns:a16="http://schemas.microsoft.com/office/drawing/2014/main" id="{8C5B9CA6-01E3-4357-9543-A98D2A77B0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35D17A-4EF9-4155-90A6-2FE4D666D1AE}"/>
              </a:ext>
            </a:extLst>
          </p:cNvPr>
          <p:cNvSpPr>
            <a:spLocks noGrp="1"/>
          </p:cNvSpPr>
          <p:nvPr>
            <p:ph type="sldNum" sz="quarter" idx="12"/>
          </p:nvPr>
        </p:nvSpPr>
        <p:spPr/>
        <p:txBody>
          <a:bodyPr/>
          <a:lstStyle/>
          <a:p>
            <a:fld id="{A8ABA1F0-D698-458C-BF51-30C923A92A83}" type="slidenum">
              <a:rPr lang="en-CA" smtClean="0"/>
              <a:t>‹#›</a:t>
            </a:fld>
            <a:endParaRPr lang="en-CA"/>
          </a:p>
        </p:txBody>
      </p:sp>
    </p:spTree>
    <p:extLst>
      <p:ext uri="{BB962C8B-B14F-4D97-AF65-F5344CB8AC3E}">
        <p14:creationId xmlns:p14="http://schemas.microsoft.com/office/powerpoint/2010/main" val="162137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B75CB-F7C9-4230-96E7-A97CFF2968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EAC7335-EF37-49E0-BF64-3947C03037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E05097-0084-41F7-903A-4A8A7B01A030}"/>
              </a:ext>
            </a:extLst>
          </p:cNvPr>
          <p:cNvSpPr>
            <a:spLocks noGrp="1"/>
          </p:cNvSpPr>
          <p:nvPr>
            <p:ph type="dt" sz="half" idx="10"/>
          </p:nvPr>
        </p:nvSpPr>
        <p:spPr/>
        <p:txBody>
          <a:bodyPr/>
          <a:lstStyle/>
          <a:p>
            <a:fld id="{5E9926F7-5CCE-4A4D-9617-1834035BD008}" type="datetimeFigureOut">
              <a:rPr lang="en-CA" smtClean="0"/>
              <a:t>2021-01-29</a:t>
            </a:fld>
            <a:endParaRPr lang="en-CA"/>
          </a:p>
        </p:txBody>
      </p:sp>
      <p:sp>
        <p:nvSpPr>
          <p:cNvPr id="5" name="Footer Placeholder 4">
            <a:extLst>
              <a:ext uri="{FF2B5EF4-FFF2-40B4-BE49-F238E27FC236}">
                <a16:creationId xmlns:a16="http://schemas.microsoft.com/office/drawing/2014/main" id="{8078732A-FEAD-47CE-B762-7904251B95E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3AE8E4-A827-4D4A-8E38-845FA42F494D}"/>
              </a:ext>
            </a:extLst>
          </p:cNvPr>
          <p:cNvSpPr>
            <a:spLocks noGrp="1"/>
          </p:cNvSpPr>
          <p:nvPr>
            <p:ph type="sldNum" sz="quarter" idx="12"/>
          </p:nvPr>
        </p:nvSpPr>
        <p:spPr/>
        <p:txBody>
          <a:bodyPr/>
          <a:lstStyle/>
          <a:p>
            <a:fld id="{A8ABA1F0-D698-458C-BF51-30C923A92A83}" type="slidenum">
              <a:rPr lang="en-CA" smtClean="0"/>
              <a:t>‹#›</a:t>
            </a:fld>
            <a:endParaRPr lang="en-CA"/>
          </a:p>
        </p:txBody>
      </p:sp>
    </p:spTree>
    <p:extLst>
      <p:ext uri="{BB962C8B-B14F-4D97-AF65-F5344CB8AC3E}">
        <p14:creationId xmlns:p14="http://schemas.microsoft.com/office/powerpoint/2010/main" val="7157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993A-6216-42AC-A60A-B3BDA088AF8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30F1D13-9A8A-4FCE-933A-10B29699AE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A4E878B-5CF8-4498-901E-B060FAD99908}"/>
              </a:ext>
            </a:extLst>
          </p:cNvPr>
          <p:cNvSpPr>
            <a:spLocks noGrp="1"/>
          </p:cNvSpPr>
          <p:nvPr>
            <p:ph type="dt" sz="half" idx="10"/>
          </p:nvPr>
        </p:nvSpPr>
        <p:spPr/>
        <p:txBody>
          <a:bodyPr/>
          <a:lstStyle/>
          <a:p>
            <a:fld id="{5E9926F7-5CCE-4A4D-9617-1834035BD008}" type="datetimeFigureOut">
              <a:rPr lang="en-CA" smtClean="0"/>
              <a:t>2021-01-29</a:t>
            </a:fld>
            <a:endParaRPr lang="en-CA"/>
          </a:p>
        </p:txBody>
      </p:sp>
      <p:sp>
        <p:nvSpPr>
          <p:cNvPr id="5" name="Footer Placeholder 4">
            <a:extLst>
              <a:ext uri="{FF2B5EF4-FFF2-40B4-BE49-F238E27FC236}">
                <a16:creationId xmlns:a16="http://schemas.microsoft.com/office/drawing/2014/main" id="{2D5997BE-8379-4600-AB37-05966289914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CD6ED6-69DC-4EEE-B2EE-F152B8DD528A}"/>
              </a:ext>
            </a:extLst>
          </p:cNvPr>
          <p:cNvSpPr>
            <a:spLocks noGrp="1"/>
          </p:cNvSpPr>
          <p:nvPr>
            <p:ph type="sldNum" sz="quarter" idx="12"/>
          </p:nvPr>
        </p:nvSpPr>
        <p:spPr/>
        <p:txBody>
          <a:bodyPr/>
          <a:lstStyle/>
          <a:p>
            <a:fld id="{A8ABA1F0-D698-458C-BF51-30C923A92A83}" type="slidenum">
              <a:rPr lang="en-CA" smtClean="0"/>
              <a:t>‹#›</a:t>
            </a:fld>
            <a:endParaRPr lang="en-CA"/>
          </a:p>
        </p:txBody>
      </p:sp>
    </p:spTree>
    <p:extLst>
      <p:ext uri="{BB962C8B-B14F-4D97-AF65-F5344CB8AC3E}">
        <p14:creationId xmlns:p14="http://schemas.microsoft.com/office/powerpoint/2010/main" val="269521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A3D1-B130-450A-8508-390F70F87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994453E-6A71-4E0E-8434-BF624420A5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8C0278-93D7-4959-B6BA-147C280A095A}"/>
              </a:ext>
            </a:extLst>
          </p:cNvPr>
          <p:cNvSpPr>
            <a:spLocks noGrp="1"/>
          </p:cNvSpPr>
          <p:nvPr>
            <p:ph type="dt" sz="half" idx="10"/>
          </p:nvPr>
        </p:nvSpPr>
        <p:spPr/>
        <p:txBody>
          <a:bodyPr/>
          <a:lstStyle/>
          <a:p>
            <a:fld id="{5E9926F7-5CCE-4A4D-9617-1834035BD008}" type="datetimeFigureOut">
              <a:rPr lang="en-CA" smtClean="0"/>
              <a:t>2021-01-29</a:t>
            </a:fld>
            <a:endParaRPr lang="en-CA"/>
          </a:p>
        </p:txBody>
      </p:sp>
      <p:sp>
        <p:nvSpPr>
          <p:cNvPr id="5" name="Footer Placeholder 4">
            <a:extLst>
              <a:ext uri="{FF2B5EF4-FFF2-40B4-BE49-F238E27FC236}">
                <a16:creationId xmlns:a16="http://schemas.microsoft.com/office/drawing/2014/main" id="{A226B939-59CB-4ACB-966F-5A68FAFE50E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20B468A-5F5F-4B18-8AB5-16A0609D3A51}"/>
              </a:ext>
            </a:extLst>
          </p:cNvPr>
          <p:cNvSpPr>
            <a:spLocks noGrp="1"/>
          </p:cNvSpPr>
          <p:nvPr>
            <p:ph type="sldNum" sz="quarter" idx="12"/>
          </p:nvPr>
        </p:nvSpPr>
        <p:spPr/>
        <p:txBody>
          <a:bodyPr/>
          <a:lstStyle/>
          <a:p>
            <a:fld id="{A8ABA1F0-D698-458C-BF51-30C923A92A83}" type="slidenum">
              <a:rPr lang="en-CA" smtClean="0"/>
              <a:t>‹#›</a:t>
            </a:fld>
            <a:endParaRPr lang="en-CA"/>
          </a:p>
        </p:txBody>
      </p:sp>
    </p:spTree>
    <p:extLst>
      <p:ext uri="{BB962C8B-B14F-4D97-AF65-F5344CB8AC3E}">
        <p14:creationId xmlns:p14="http://schemas.microsoft.com/office/powerpoint/2010/main" val="326601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4A6D-3B1F-463E-A4EE-C2A6C34B98D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1008828-2412-4D23-9622-2143AE948F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3D7F98D-F431-4C87-8693-B89AE40862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DE319F1-B6C7-42AF-B77D-126EECF1411C}"/>
              </a:ext>
            </a:extLst>
          </p:cNvPr>
          <p:cNvSpPr>
            <a:spLocks noGrp="1"/>
          </p:cNvSpPr>
          <p:nvPr>
            <p:ph type="dt" sz="half" idx="10"/>
          </p:nvPr>
        </p:nvSpPr>
        <p:spPr/>
        <p:txBody>
          <a:bodyPr/>
          <a:lstStyle/>
          <a:p>
            <a:fld id="{5E9926F7-5CCE-4A4D-9617-1834035BD008}" type="datetimeFigureOut">
              <a:rPr lang="en-CA" smtClean="0"/>
              <a:t>2021-01-29</a:t>
            </a:fld>
            <a:endParaRPr lang="en-CA"/>
          </a:p>
        </p:txBody>
      </p:sp>
      <p:sp>
        <p:nvSpPr>
          <p:cNvPr id="6" name="Footer Placeholder 5">
            <a:extLst>
              <a:ext uri="{FF2B5EF4-FFF2-40B4-BE49-F238E27FC236}">
                <a16:creationId xmlns:a16="http://schemas.microsoft.com/office/drawing/2014/main" id="{DD8872D8-EF10-4942-ABF7-F33E96222E6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D5F9567-53AF-4183-8D61-E3CF9ABBF0CB}"/>
              </a:ext>
            </a:extLst>
          </p:cNvPr>
          <p:cNvSpPr>
            <a:spLocks noGrp="1"/>
          </p:cNvSpPr>
          <p:nvPr>
            <p:ph type="sldNum" sz="quarter" idx="12"/>
          </p:nvPr>
        </p:nvSpPr>
        <p:spPr/>
        <p:txBody>
          <a:bodyPr/>
          <a:lstStyle/>
          <a:p>
            <a:fld id="{A8ABA1F0-D698-458C-BF51-30C923A92A83}" type="slidenum">
              <a:rPr lang="en-CA" smtClean="0"/>
              <a:t>‹#›</a:t>
            </a:fld>
            <a:endParaRPr lang="en-CA"/>
          </a:p>
        </p:txBody>
      </p:sp>
    </p:spTree>
    <p:extLst>
      <p:ext uri="{BB962C8B-B14F-4D97-AF65-F5344CB8AC3E}">
        <p14:creationId xmlns:p14="http://schemas.microsoft.com/office/powerpoint/2010/main" val="361088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0D95-4C6C-45DB-83D9-0207799AC3B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936B335-7E11-48BE-AADA-F1ADB035D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0F6888-7AF9-49F3-804E-1BC51AE3E4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D915086-FA2C-4194-BD0B-9D3D0CA8F2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664020-3807-4CEE-8EFE-BA848A49AB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8ED1298-0637-49EF-AD6C-EA1CF81E1028}"/>
              </a:ext>
            </a:extLst>
          </p:cNvPr>
          <p:cNvSpPr>
            <a:spLocks noGrp="1"/>
          </p:cNvSpPr>
          <p:nvPr>
            <p:ph type="dt" sz="half" idx="10"/>
          </p:nvPr>
        </p:nvSpPr>
        <p:spPr/>
        <p:txBody>
          <a:bodyPr/>
          <a:lstStyle/>
          <a:p>
            <a:fld id="{5E9926F7-5CCE-4A4D-9617-1834035BD008}" type="datetimeFigureOut">
              <a:rPr lang="en-CA" smtClean="0"/>
              <a:t>2021-01-29</a:t>
            </a:fld>
            <a:endParaRPr lang="en-CA"/>
          </a:p>
        </p:txBody>
      </p:sp>
      <p:sp>
        <p:nvSpPr>
          <p:cNvPr id="8" name="Footer Placeholder 7">
            <a:extLst>
              <a:ext uri="{FF2B5EF4-FFF2-40B4-BE49-F238E27FC236}">
                <a16:creationId xmlns:a16="http://schemas.microsoft.com/office/drawing/2014/main" id="{5D1C41BF-461A-44C6-8D51-A84439B6ED0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B8E6299-34BA-48F5-A050-3633D2A73007}"/>
              </a:ext>
            </a:extLst>
          </p:cNvPr>
          <p:cNvSpPr>
            <a:spLocks noGrp="1"/>
          </p:cNvSpPr>
          <p:nvPr>
            <p:ph type="sldNum" sz="quarter" idx="12"/>
          </p:nvPr>
        </p:nvSpPr>
        <p:spPr/>
        <p:txBody>
          <a:bodyPr/>
          <a:lstStyle/>
          <a:p>
            <a:fld id="{A8ABA1F0-D698-458C-BF51-30C923A92A83}" type="slidenum">
              <a:rPr lang="en-CA" smtClean="0"/>
              <a:t>‹#›</a:t>
            </a:fld>
            <a:endParaRPr lang="en-CA"/>
          </a:p>
        </p:txBody>
      </p:sp>
    </p:spTree>
    <p:extLst>
      <p:ext uri="{BB962C8B-B14F-4D97-AF65-F5344CB8AC3E}">
        <p14:creationId xmlns:p14="http://schemas.microsoft.com/office/powerpoint/2010/main" val="404765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7C64-E9CF-4624-B665-737B8C959A4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8FB44AF-DA9E-496C-94CB-0A161B0DC94C}"/>
              </a:ext>
            </a:extLst>
          </p:cNvPr>
          <p:cNvSpPr>
            <a:spLocks noGrp="1"/>
          </p:cNvSpPr>
          <p:nvPr>
            <p:ph type="dt" sz="half" idx="10"/>
          </p:nvPr>
        </p:nvSpPr>
        <p:spPr/>
        <p:txBody>
          <a:bodyPr/>
          <a:lstStyle/>
          <a:p>
            <a:fld id="{5E9926F7-5CCE-4A4D-9617-1834035BD008}" type="datetimeFigureOut">
              <a:rPr lang="en-CA" smtClean="0"/>
              <a:t>2021-01-29</a:t>
            </a:fld>
            <a:endParaRPr lang="en-CA"/>
          </a:p>
        </p:txBody>
      </p:sp>
      <p:sp>
        <p:nvSpPr>
          <p:cNvPr id="4" name="Footer Placeholder 3">
            <a:extLst>
              <a:ext uri="{FF2B5EF4-FFF2-40B4-BE49-F238E27FC236}">
                <a16:creationId xmlns:a16="http://schemas.microsoft.com/office/drawing/2014/main" id="{E9F337D5-02CD-4025-BADF-41B3A69FAF4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062CAB1-2D54-493B-8DE8-16A65E57045D}"/>
              </a:ext>
            </a:extLst>
          </p:cNvPr>
          <p:cNvSpPr>
            <a:spLocks noGrp="1"/>
          </p:cNvSpPr>
          <p:nvPr>
            <p:ph type="sldNum" sz="quarter" idx="12"/>
          </p:nvPr>
        </p:nvSpPr>
        <p:spPr/>
        <p:txBody>
          <a:bodyPr/>
          <a:lstStyle/>
          <a:p>
            <a:fld id="{A8ABA1F0-D698-458C-BF51-30C923A92A83}" type="slidenum">
              <a:rPr lang="en-CA" smtClean="0"/>
              <a:t>‹#›</a:t>
            </a:fld>
            <a:endParaRPr lang="en-CA"/>
          </a:p>
        </p:txBody>
      </p:sp>
    </p:spTree>
    <p:extLst>
      <p:ext uri="{BB962C8B-B14F-4D97-AF65-F5344CB8AC3E}">
        <p14:creationId xmlns:p14="http://schemas.microsoft.com/office/powerpoint/2010/main" val="347217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1DE3ED-8DD2-4EFB-B7E2-1DBD5C108B96}"/>
              </a:ext>
            </a:extLst>
          </p:cNvPr>
          <p:cNvSpPr>
            <a:spLocks noGrp="1"/>
          </p:cNvSpPr>
          <p:nvPr>
            <p:ph type="dt" sz="half" idx="10"/>
          </p:nvPr>
        </p:nvSpPr>
        <p:spPr/>
        <p:txBody>
          <a:bodyPr/>
          <a:lstStyle/>
          <a:p>
            <a:fld id="{5E9926F7-5CCE-4A4D-9617-1834035BD008}" type="datetimeFigureOut">
              <a:rPr lang="en-CA" smtClean="0"/>
              <a:t>2021-01-29</a:t>
            </a:fld>
            <a:endParaRPr lang="en-CA"/>
          </a:p>
        </p:txBody>
      </p:sp>
      <p:sp>
        <p:nvSpPr>
          <p:cNvPr id="3" name="Footer Placeholder 2">
            <a:extLst>
              <a:ext uri="{FF2B5EF4-FFF2-40B4-BE49-F238E27FC236}">
                <a16:creationId xmlns:a16="http://schemas.microsoft.com/office/drawing/2014/main" id="{33EBFE6F-2524-4967-9212-E0901ED858B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7BE707A-8725-46B6-B6FF-5F437AD04A51}"/>
              </a:ext>
            </a:extLst>
          </p:cNvPr>
          <p:cNvSpPr>
            <a:spLocks noGrp="1"/>
          </p:cNvSpPr>
          <p:nvPr>
            <p:ph type="sldNum" sz="quarter" idx="12"/>
          </p:nvPr>
        </p:nvSpPr>
        <p:spPr/>
        <p:txBody>
          <a:bodyPr/>
          <a:lstStyle/>
          <a:p>
            <a:fld id="{A8ABA1F0-D698-458C-BF51-30C923A92A83}" type="slidenum">
              <a:rPr lang="en-CA" smtClean="0"/>
              <a:t>‹#›</a:t>
            </a:fld>
            <a:endParaRPr lang="en-CA"/>
          </a:p>
        </p:txBody>
      </p:sp>
    </p:spTree>
    <p:extLst>
      <p:ext uri="{BB962C8B-B14F-4D97-AF65-F5344CB8AC3E}">
        <p14:creationId xmlns:p14="http://schemas.microsoft.com/office/powerpoint/2010/main" val="412388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47B6-BFE7-400E-BAD2-27393D5B6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E8F7B43-F83C-4521-BDC1-7BC7C2859D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E512633-4160-4722-AE3D-E0DD74290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6D4-2DC4-49A0-915C-85669B9BA9C2}"/>
              </a:ext>
            </a:extLst>
          </p:cNvPr>
          <p:cNvSpPr>
            <a:spLocks noGrp="1"/>
          </p:cNvSpPr>
          <p:nvPr>
            <p:ph type="dt" sz="half" idx="10"/>
          </p:nvPr>
        </p:nvSpPr>
        <p:spPr/>
        <p:txBody>
          <a:bodyPr/>
          <a:lstStyle/>
          <a:p>
            <a:fld id="{5E9926F7-5CCE-4A4D-9617-1834035BD008}" type="datetimeFigureOut">
              <a:rPr lang="en-CA" smtClean="0"/>
              <a:t>2021-01-29</a:t>
            </a:fld>
            <a:endParaRPr lang="en-CA"/>
          </a:p>
        </p:txBody>
      </p:sp>
      <p:sp>
        <p:nvSpPr>
          <p:cNvPr id="6" name="Footer Placeholder 5">
            <a:extLst>
              <a:ext uri="{FF2B5EF4-FFF2-40B4-BE49-F238E27FC236}">
                <a16:creationId xmlns:a16="http://schemas.microsoft.com/office/drawing/2014/main" id="{0D54A4AF-3DD8-40B0-B57F-D54E996CD14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EF69A88-B63D-43D3-882E-4E75EB26C2A7}"/>
              </a:ext>
            </a:extLst>
          </p:cNvPr>
          <p:cNvSpPr>
            <a:spLocks noGrp="1"/>
          </p:cNvSpPr>
          <p:nvPr>
            <p:ph type="sldNum" sz="quarter" idx="12"/>
          </p:nvPr>
        </p:nvSpPr>
        <p:spPr/>
        <p:txBody>
          <a:bodyPr/>
          <a:lstStyle/>
          <a:p>
            <a:fld id="{A8ABA1F0-D698-458C-BF51-30C923A92A83}" type="slidenum">
              <a:rPr lang="en-CA" smtClean="0"/>
              <a:t>‹#›</a:t>
            </a:fld>
            <a:endParaRPr lang="en-CA"/>
          </a:p>
        </p:txBody>
      </p:sp>
    </p:spTree>
    <p:extLst>
      <p:ext uri="{BB962C8B-B14F-4D97-AF65-F5344CB8AC3E}">
        <p14:creationId xmlns:p14="http://schemas.microsoft.com/office/powerpoint/2010/main" val="141305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73CA-C4DE-4F1A-8024-4407CB75E6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D8625D2-7D17-43AC-8C29-F7E5E6CFFC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A423498-D643-4012-AC11-480D863B0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F318A7-2AEC-4E1F-B60E-48E455CCE90B}"/>
              </a:ext>
            </a:extLst>
          </p:cNvPr>
          <p:cNvSpPr>
            <a:spLocks noGrp="1"/>
          </p:cNvSpPr>
          <p:nvPr>
            <p:ph type="dt" sz="half" idx="10"/>
          </p:nvPr>
        </p:nvSpPr>
        <p:spPr/>
        <p:txBody>
          <a:bodyPr/>
          <a:lstStyle/>
          <a:p>
            <a:fld id="{5E9926F7-5CCE-4A4D-9617-1834035BD008}" type="datetimeFigureOut">
              <a:rPr lang="en-CA" smtClean="0"/>
              <a:t>2021-01-29</a:t>
            </a:fld>
            <a:endParaRPr lang="en-CA"/>
          </a:p>
        </p:txBody>
      </p:sp>
      <p:sp>
        <p:nvSpPr>
          <p:cNvPr id="6" name="Footer Placeholder 5">
            <a:extLst>
              <a:ext uri="{FF2B5EF4-FFF2-40B4-BE49-F238E27FC236}">
                <a16:creationId xmlns:a16="http://schemas.microsoft.com/office/drawing/2014/main" id="{F7B8BE7F-C866-4E0A-8AE4-DE53AE323CA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C929FB7-E5BC-4E0F-A3CC-C128A3FF63DF}"/>
              </a:ext>
            </a:extLst>
          </p:cNvPr>
          <p:cNvSpPr>
            <a:spLocks noGrp="1"/>
          </p:cNvSpPr>
          <p:nvPr>
            <p:ph type="sldNum" sz="quarter" idx="12"/>
          </p:nvPr>
        </p:nvSpPr>
        <p:spPr/>
        <p:txBody>
          <a:bodyPr/>
          <a:lstStyle/>
          <a:p>
            <a:fld id="{A8ABA1F0-D698-458C-BF51-30C923A92A83}" type="slidenum">
              <a:rPr lang="en-CA" smtClean="0"/>
              <a:t>‹#›</a:t>
            </a:fld>
            <a:endParaRPr lang="en-CA"/>
          </a:p>
        </p:txBody>
      </p:sp>
    </p:spTree>
    <p:extLst>
      <p:ext uri="{BB962C8B-B14F-4D97-AF65-F5344CB8AC3E}">
        <p14:creationId xmlns:p14="http://schemas.microsoft.com/office/powerpoint/2010/main" val="361297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FBF22-B4D2-4F29-B95F-F26D470F9D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2EDBAAB-50CA-45A3-A9E7-DF93AC4F2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A7733EF-B1B2-4CCE-997D-5B3789FE94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926F7-5CCE-4A4D-9617-1834035BD008}" type="datetimeFigureOut">
              <a:rPr lang="en-CA" smtClean="0"/>
              <a:t>2021-01-29</a:t>
            </a:fld>
            <a:endParaRPr lang="en-CA"/>
          </a:p>
        </p:txBody>
      </p:sp>
      <p:sp>
        <p:nvSpPr>
          <p:cNvPr id="5" name="Footer Placeholder 4">
            <a:extLst>
              <a:ext uri="{FF2B5EF4-FFF2-40B4-BE49-F238E27FC236}">
                <a16:creationId xmlns:a16="http://schemas.microsoft.com/office/drawing/2014/main" id="{EAE207AA-0DEA-4CD5-A69D-E92ACD41C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B336D06-9573-46AB-9F8D-40B1DE88F6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BA1F0-D698-458C-BF51-30C923A92A83}" type="slidenum">
              <a:rPr lang="en-CA" smtClean="0"/>
              <a:t>‹#›</a:t>
            </a:fld>
            <a:endParaRPr lang="en-CA"/>
          </a:p>
        </p:txBody>
      </p:sp>
    </p:spTree>
    <p:extLst>
      <p:ext uri="{BB962C8B-B14F-4D97-AF65-F5344CB8AC3E}">
        <p14:creationId xmlns:p14="http://schemas.microsoft.com/office/powerpoint/2010/main" val="161022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16B4-F6A2-450A-8C33-5A31F9DAD125}"/>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23D17FCB-3CAA-4731-B5BA-38265D034CEE}"/>
              </a:ext>
            </a:extLst>
          </p:cNvPr>
          <p:cNvSpPr>
            <a:spLocks noGrp="1"/>
          </p:cNvSpPr>
          <p:nvPr>
            <p:ph type="subTitle" idx="1"/>
          </p:nvPr>
        </p:nvSpPr>
        <p:spPr/>
        <p:txBody>
          <a:bodyPr/>
          <a:lstStyle/>
          <a:p>
            <a:endParaRPr lang="en-CA"/>
          </a:p>
        </p:txBody>
      </p:sp>
      <p:pic>
        <p:nvPicPr>
          <p:cNvPr id="5" name="Picture 4" descr="Text&#10;&#10;Description automatically generated">
            <a:extLst>
              <a:ext uri="{FF2B5EF4-FFF2-40B4-BE49-F238E27FC236}">
                <a16:creationId xmlns:a16="http://schemas.microsoft.com/office/drawing/2014/main" id="{F1EB1B2B-011C-40E8-9D64-650B9BBD8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8512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538444" y="365125"/>
            <a:ext cx="9815355" cy="1325563"/>
          </a:xfrm>
        </p:spPr>
        <p:txBody>
          <a:bodyPr>
            <a:normAutofit/>
          </a:bodyPr>
          <a:lstStyle/>
          <a:p>
            <a:r>
              <a:rPr lang="en-GB" sz="8000" dirty="0">
                <a:solidFill>
                  <a:srgbClr val="FFD200"/>
                </a:solidFill>
                <a:effectLst>
                  <a:outerShdw blurRad="38100" dist="38100" dir="2700000" algn="tl">
                    <a:srgbClr val="000000">
                      <a:alpha val="43137"/>
                    </a:srgbClr>
                  </a:outerShdw>
                </a:effectLst>
                <a:latin typeface="Gibson Heavy" pitchFamily="50" charset="0"/>
              </a:rPr>
              <a:t>1. OBSERVE</a:t>
            </a:r>
            <a:endParaRPr lang="en-CA" sz="80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838201" y="1646330"/>
            <a:ext cx="10567171"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bg1"/>
                </a:solidFill>
                <a:effectLst>
                  <a:outerShdw blurRad="38100" dist="38100" dir="2700000" algn="tl">
                    <a:srgbClr val="000000">
                      <a:alpha val="43137"/>
                    </a:srgbClr>
                  </a:outerShdw>
                </a:effectLst>
                <a:latin typeface="Gibson Book" pitchFamily="50" charset="0"/>
              </a:rPr>
              <a:t>The focus of this stage is to </a:t>
            </a:r>
            <a:r>
              <a:rPr lang="en-GB" sz="2800" dirty="0">
                <a:solidFill>
                  <a:srgbClr val="FFD200"/>
                </a:solidFill>
                <a:effectLst>
                  <a:outerShdw blurRad="38100" dist="38100" dir="2700000" algn="tl">
                    <a:srgbClr val="000000">
                      <a:alpha val="43137"/>
                    </a:srgbClr>
                  </a:outerShdw>
                </a:effectLst>
                <a:latin typeface="Gibson Book" pitchFamily="50" charset="0"/>
              </a:rPr>
              <a:t>be curious about the text</a:t>
            </a:r>
            <a:r>
              <a:rPr lang="en-GB" sz="2800" dirty="0">
                <a:solidFill>
                  <a:schemeClr val="bg1"/>
                </a:solidFill>
                <a:effectLst>
                  <a:outerShdw blurRad="38100" dist="38100" dir="2700000" algn="tl">
                    <a:srgbClr val="000000">
                      <a:alpha val="43137"/>
                    </a:srgbClr>
                  </a:outerShdw>
                </a:effectLst>
                <a:latin typeface="Gibson Book" pitchFamily="50" charset="0"/>
              </a:rPr>
              <a:t>.</a:t>
            </a:r>
          </a:p>
          <a:p>
            <a:pPr marL="457200" indent="-457200">
              <a:buFont typeface="Arial" panose="020B0604020202020204" pitchFamily="34" charset="0"/>
              <a:buChar char="•"/>
            </a:pPr>
            <a:r>
              <a:rPr lang="en-GB" sz="2800" dirty="0">
                <a:solidFill>
                  <a:schemeClr val="bg1"/>
                </a:solidFill>
                <a:effectLst>
                  <a:outerShdw blurRad="38100" dist="38100" dir="2700000" algn="tl">
                    <a:srgbClr val="000000">
                      <a:alpha val="43137"/>
                    </a:srgbClr>
                  </a:outerShdw>
                </a:effectLst>
                <a:latin typeface="Gibson Book" pitchFamily="50" charset="0"/>
              </a:rPr>
              <a:t>Only ask questions that arise from the text itself. </a:t>
            </a:r>
          </a:p>
        </p:txBody>
      </p:sp>
      <p:sp>
        <p:nvSpPr>
          <p:cNvPr id="12" name="TextBox 11">
            <a:extLst>
              <a:ext uri="{FF2B5EF4-FFF2-40B4-BE49-F238E27FC236}">
                <a16:creationId xmlns:a16="http://schemas.microsoft.com/office/drawing/2014/main" id="{CF0AE1A7-907E-49F3-BA60-74575C49DEDB}"/>
              </a:ext>
            </a:extLst>
          </p:cNvPr>
          <p:cNvSpPr txBox="1"/>
          <p:nvPr/>
        </p:nvSpPr>
        <p:spPr>
          <a:xfrm>
            <a:off x="1018753" y="2850935"/>
            <a:ext cx="10006558" cy="3539430"/>
          </a:xfrm>
          <a:prstGeom prst="rect">
            <a:avLst/>
          </a:prstGeom>
          <a:noFill/>
        </p:spPr>
        <p:txBody>
          <a:bodyPr wrap="square" rtlCol="0">
            <a:spAutoFit/>
          </a:bodyPr>
          <a:lstStyle/>
          <a:p>
            <a:pPr marL="514350" indent="-514350">
              <a:buAutoNum type="alphaUcPeriod"/>
            </a:pPr>
            <a:r>
              <a:rPr lang="en-GB" sz="2800" b="1" dirty="0">
                <a:solidFill>
                  <a:srgbClr val="FFD200"/>
                </a:solidFill>
                <a:effectLst>
                  <a:outerShdw blurRad="38100" dist="38100" dir="2700000" algn="tl">
                    <a:srgbClr val="000000">
                      <a:alpha val="43137"/>
                    </a:srgbClr>
                  </a:outerShdw>
                </a:effectLst>
                <a:latin typeface="Gibson Medium" pitchFamily="50" charset="0"/>
              </a:rPr>
              <a:t>SATURATE</a:t>
            </a:r>
            <a:br>
              <a:rPr lang="en-GB" sz="2800" dirty="0">
                <a:solidFill>
                  <a:schemeClr val="bg1"/>
                </a:solidFill>
                <a:effectLst>
                  <a:outerShdw blurRad="38100" dist="38100" dir="2700000" algn="tl">
                    <a:srgbClr val="000000">
                      <a:alpha val="43137"/>
                    </a:srgbClr>
                  </a:outerShdw>
                </a:effectLst>
                <a:latin typeface="Gibson Book" pitchFamily="50" charset="0"/>
              </a:rPr>
            </a:br>
            <a:r>
              <a:rPr lang="en-GB" sz="2800" dirty="0">
                <a:solidFill>
                  <a:schemeClr val="bg1"/>
                </a:solidFill>
                <a:effectLst>
                  <a:outerShdw blurRad="38100" dist="38100" dir="2700000" algn="tl">
                    <a:srgbClr val="000000">
                      <a:alpha val="43137"/>
                    </a:srgbClr>
                  </a:outerShdw>
                </a:effectLst>
                <a:latin typeface="Gibson Book" pitchFamily="50" charset="0"/>
              </a:rPr>
              <a:t>Get familiar with the passage and the book of the Bible that it’s in. Read it a few times over. Be familiar with how it fits into the Bible’s big story.</a:t>
            </a:r>
          </a:p>
          <a:p>
            <a:pPr marL="514350" indent="-514350">
              <a:buFontTx/>
              <a:buAutoNum type="alphaUcPeriod"/>
            </a:pPr>
            <a:r>
              <a:rPr lang="en-GB" sz="2800" b="1" dirty="0">
                <a:solidFill>
                  <a:srgbClr val="FFD200"/>
                </a:solidFill>
                <a:effectLst>
                  <a:outerShdw blurRad="38100" dist="38100" dir="2700000" algn="tl">
                    <a:srgbClr val="000000">
                      <a:alpha val="43137"/>
                    </a:srgbClr>
                  </a:outerShdw>
                </a:effectLst>
                <a:latin typeface="Gibson Medium" pitchFamily="50" charset="0"/>
              </a:rPr>
              <a:t>SETTING / CONTEXT</a:t>
            </a:r>
            <a:br>
              <a:rPr lang="en-GB" sz="2800" dirty="0">
                <a:solidFill>
                  <a:schemeClr val="bg1"/>
                </a:solidFill>
                <a:effectLst>
                  <a:outerShdw blurRad="38100" dist="38100" dir="2700000" algn="tl">
                    <a:srgbClr val="000000">
                      <a:alpha val="43137"/>
                    </a:srgbClr>
                  </a:outerShdw>
                </a:effectLst>
                <a:latin typeface="Gibson Book" pitchFamily="50" charset="0"/>
              </a:rPr>
            </a:br>
            <a:r>
              <a:rPr lang="en-GB" sz="2800" b="1" dirty="0" err="1">
                <a:solidFill>
                  <a:schemeClr val="bg1"/>
                </a:solidFill>
                <a:effectLst>
                  <a:outerShdw blurRad="38100" dist="38100" dir="2700000" algn="tl">
                    <a:srgbClr val="000000">
                      <a:alpha val="43137"/>
                    </a:srgbClr>
                  </a:outerShdw>
                </a:effectLst>
                <a:latin typeface="Gibson Book" pitchFamily="50" charset="0"/>
              </a:rPr>
              <a:t>Context</a:t>
            </a:r>
            <a:r>
              <a:rPr lang="en-GB" sz="2800" b="1" dirty="0">
                <a:solidFill>
                  <a:schemeClr val="bg1"/>
                </a:solidFill>
                <a:effectLst>
                  <a:outerShdw blurRad="38100" dist="38100" dir="2700000" algn="tl">
                    <a:srgbClr val="000000">
                      <a:alpha val="43137"/>
                    </a:srgbClr>
                  </a:outerShdw>
                </a:effectLst>
                <a:latin typeface="Gibson Book" pitchFamily="50" charset="0"/>
              </a:rPr>
              <a:t> is KING! Write out your questions.</a:t>
            </a:r>
            <a:br>
              <a:rPr lang="en-GB" sz="2800" dirty="0">
                <a:solidFill>
                  <a:schemeClr val="bg1"/>
                </a:solidFill>
                <a:effectLst>
                  <a:outerShdw blurRad="38100" dist="38100" dir="2700000" algn="tl">
                    <a:srgbClr val="000000">
                      <a:alpha val="43137"/>
                    </a:srgbClr>
                  </a:outerShdw>
                </a:effectLst>
                <a:latin typeface="Gibson Book" pitchFamily="50" charset="0"/>
              </a:rPr>
            </a:br>
            <a:r>
              <a:rPr lang="en-GB" sz="2800" dirty="0">
                <a:solidFill>
                  <a:schemeClr val="bg1"/>
                </a:solidFill>
                <a:effectLst>
                  <a:outerShdw blurRad="38100" dist="38100" dir="2700000" algn="tl">
                    <a:srgbClr val="000000">
                      <a:alpha val="43137"/>
                    </a:srgbClr>
                  </a:outerShdw>
                </a:effectLst>
                <a:latin typeface="Gibson Book" pitchFamily="50" charset="0"/>
              </a:rPr>
              <a:t>Ask: Who wrote this? Who was it written to? </a:t>
            </a:r>
            <a:br>
              <a:rPr lang="en-GB" sz="2800" dirty="0">
                <a:solidFill>
                  <a:schemeClr val="bg1"/>
                </a:solidFill>
                <a:effectLst>
                  <a:outerShdw blurRad="38100" dist="38100" dir="2700000" algn="tl">
                    <a:srgbClr val="000000">
                      <a:alpha val="43137"/>
                    </a:srgbClr>
                  </a:outerShdw>
                </a:effectLst>
                <a:latin typeface="Gibson Book" pitchFamily="50" charset="0"/>
              </a:rPr>
            </a:br>
            <a:r>
              <a:rPr lang="en-GB" sz="2800" dirty="0">
                <a:solidFill>
                  <a:schemeClr val="bg1"/>
                </a:solidFill>
                <a:effectLst>
                  <a:outerShdw blurRad="38100" dist="38100" dir="2700000" algn="tl">
                    <a:srgbClr val="000000">
                      <a:alpha val="43137"/>
                    </a:srgbClr>
                  </a:outerShdw>
                </a:effectLst>
                <a:latin typeface="Gibson Book" pitchFamily="50" charset="0"/>
              </a:rPr>
              <a:t>Why? When? Where?</a:t>
            </a:r>
          </a:p>
        </p:txBody>
      </p:sp>
    </p:spTree>
    <p:extLst>
      <p:ext uri="{BB962C8B-B14F-4D97-AF65-F5344CB8AC3E}">
        <p14:creationId xmlns:p14="http://schemas.microsoft.com/office/powerpoint/2010/main" val="2739472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538444" y="365125"/>
            <a:ext cx="9815355" cy="1325563"/>
          </a:xfrm>
        </p:spPr>
        <p:txBody>
          <a:bodyPr>
            <a:normAutofit/>
          </a:bodyPr>
          <a:lstStyle/>
          <a:p>
            <a:r>
              <a:rPr lang="en-GB" sz="8000" dirty="0">
                <a:solidFill>
                  <a:srgbClr val="FFD200"/>
                </a:solidFill>
                <a:effectLst>
                  <a:outerShdw blurRad="38100" dist="38100" dir="2700000" algn="tl">
                    <a:srgbClr val="000000">
                      <a:alpha val="43137"/>
                    </a:srgbClr>
                  </a:outerShdw>
                </a:effectLst>
                <a:latin typeface="Gibson Heavy" pitchFamily="50" charset="0"/>
              </a:rPr>
              <a:t>2. INTERPRET</a:t>
            </a:r>
            <a:endParaRPr lang="en-CA" sz="80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838201" y="1646330"/>
            <a:ext cx="10567171"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bg1"/>
                </a:solidFill>
                <a:effectLst>
                  <a:outerShdw blurRad="38100" dist="38100" dir="2700000" algn="tl">
                    <a:srgbClr val="000000">
                      <a:alpha val="43137"/>
                    </a:srgbClr>
                  </a:outerShdw>
                </a:effectLst>
                <a:latin typeface="Gibson Book" pitchFamily="50" charset="0"/>
              </a:rPr>
              <a:t>The focus of this stage is to answer our questions </a:t>
            </a:r>
            <a:r>
              <a:rPr lang="en-GB" sz="2800" dirty="0">
                <a:solidFill>
                  <a:srgbClr val="FFD200"/>
                </a:solidFill>
                <a:effectLst>
                  <a:outerShdw blurRad="38100" dist="38100" dir="2700000" algn="tl">
                    <a:srgbClr val="000000">
                      <a:alpha val="43137"/>
                    </a:srgbClr>
                  </a:outerShdw>
                </a:effectLst>
                <a:latin typeface="Gibson Book" pitchFamily="50" charset="0"/>
              </a:rPr>
              <a:t>from the text itself</a:t>
            </a:r>
            <a:r>
              <a:rPr lang="en-GB" sz="2800" dirty="0">
                <a:solidFill>
                  <a:schemeClr val="bg1"/>
                </a:solidFill>
                <a:effectLst>
                  <a:outerShdw blurRad="38100" dist="38100" dir="2700000" algn="tl">
                    <a:srgbClr val="000000">
                      <a:alpha val="43137"/>
                    </a:srgbClr>
                  </a:outerShdw>
                </a:effectLst>
                <a:latin typeface="Gibson Book" pitchFamily="50" charset="0"/>
              </a:rPr>
              <a:t>.</a:t>
            </a:r>
          </a:p>
          <a:p>
            <a:pPr marL="457200" indent="-457200">
              <a:buFont typeface="Arial" panose="020B0604020202020204" pitchFamily="34" charset="0"/>
              <a:buChar char="•"/>
            </a:pPr>
            <a:r>
              <a:rPr lang="en-GB" sz="2800" b="1" i="1" dirty="0">
                <a:solidFill>
                  <a:schemeClr val="bg1"/>
                </a:solidFill>
                <a:effectLst>
                  <a:outerShdw blurRad="38100" dist="38100" dir="2700000" algn="tl">
                    <a:srgbClr val="000000">
                      <a:alpha val="43137"/>
                    </a:srgbClr>
                  </a:outerShdw>
                </a:effectLst>
                <a:latin typeface="Gibson Book" pitchFamily="50" charset="0"/>
              </a:rPr>
              <a:t>Move from Big to Small</a:t>
            </a:r>
            <a:r>
              <a:rPr lang="en-GB" sz="2800" dirty="0">
                <a:solidFill>
                  <a:schemeClr val="bg1"/>
                </a:solidFill>
                <a:effectLst>
                  <a:outerShdw blurRad="38100" dist="38100" dir="2700000" algn="tl">
                    <a:srgbClr val="000000">
                      <a:alpha val="43137"/>
                    </a:srgbClr>
                  </a:outerShdw>
                </a:effectLst>
                <a:latin typeface="Gibson Book" pitchFamily="50" charset="0"/>
              </a:rPr>
              <a:t>. </a:t>
            </a:r>
          </a:p>
        </p:txBody>
      </p:sp>
      <p:sp>
        <p:nvSpPr>
          <p:cNvPr id="12" name="TextBox 11">
            <a:extLst>
              <a:ext uri="{FF2B5EF4-FFF2-40B4-BE49-F238E27FC236}">
                <a16:creationId xmlns:a16="http://schemas.microsoft.com/office/drawing/2014/main" id="{CF0AE1A7-907E-49F3-BA60-74575C49DEDB}"/>
              </a:ext>
            </a:extLst>
          </p:cNvPr>
          <p:cNvSpPr txBox="1"/>
          <p:nvPr/>
        </p:nvSpPr>
        <p:spPr>
          <a:xfrm>
            <a:off x="1018753" y="2695951"/>
            <a:ext cx="10006558" cy="3539430"/>
          </a:xfrm>
          <a:prstGeom prst="rect">
            <a:avLst/>
          </a:prstGeom>
          <a:noFill/>
        </p:spPr>
        <p:txBody>
          <a:bodyPr wrap="square" rtlCol="0">
            <a:spAutoFit/>
          </a:bodyPr>
          <a:lstStyle/>
          <a:p>
            <a:pPr marL="514350" indent="-514350">
              <a:buAutoNum type="alphaUcPeriod"/>
            </a:pPr>
            <a:r>
              <a:rPr lang="en-GB" sz="2800" b="1" dirty="0">
                <a:solidFill>
                  <a:srgbClr val="FFD200"/>
                </a:solidFill>
                <a:effectLst>
                  <a:outerShdw blurRad="38100" dist="38100" dir="2700000" algn="tl">
                    <a:srgbClr val="000000">
                      <a:alpha val="43137"/>
                    </a:srgbClr>
                  </a:outerShdw>
                </a:effectLst>
                <a:latin typeface="Gibson Medium" pitchFamily="50" charset="0"/>
              </a:rPr>
              <a:t>PARAGRAPHS</a:t>
            </a:r>
            <a:br>
              <a:rPr lang="en-GB" sz="2800" dirty="0">
                <a:solidFill>
                  <a:schemeClr val="bg1"/>
                </a:solidFill>
                <a:effectLst>
                  <a:outerShdw blurRad="38100" dist="38100" dir="2700000" algn="tl">
                    <a:srgbClr val="000000">
                      <a:alpha val="43137"/>
                    </a:srgbClr>
                  </a:outerShdw>
                </a:effectLst>
                <a:latin typeface="Gibson Book" pitchFamily="50" charset="0"/>
              </a:rPr>
            </a:br>
            <a:r>
              <a:rPr lang="en-GB" sz="2800" dirty="0">
                <a:solidFill>
                  <a:schemeClr val="bg1"/>
                </a:solidFill>
                <a:effectLst>
                  <a:outerShdw blurRad="38100" dist="38100" dir="2700000" algn="tl">
                    <a:srgbClr val="000000">
                      <a:alpha val="43137"/>
                    </a:srgbClr>
                  </a:outerShdw>
                </a:effectLst>
                <a:latin typeface="Gibson Book" pitchFamily="50" charset="0"/>
              </a:rPr>
              <a:t>What is the genre? Is the material arranged a certain way?</a:t>
            </a:r>
          </a:p>
          <a:p>
            <a:pPr marL="514350" indent="-514350">
              <a:buFontTx/>
              <a:buAutoNum type="alphaUcPeriod"/>
            </a:pPr>
            <a:r>
              <a:rPr lang="en-GB" sz="2800" b="1" dirty="0">
                <a:solidFill>
                  <a:srgbClr val="FFD200"/>
                </a:solidFill>
                <a:effectLst>
                  <a:outerShdw blurRad="38100" dist="38100" dir="2700000" algn="tl">
                    <a:srgbClr val="000000">
                      <a:alpha val="43137"/>
                    </a:srgbClr>
                  </a:outerShdw>
                </a:effectLst>
                <a:latin typeface="Gibson Medium" pitchFamily="50" charset="0"/>
              </a:rPr>
              <a:t>SENTENCES</a:t>
            </a:r>
            <a:br>
              <a:rPr lang="en-GB" sz="2800" dirty="0">
                <a:solidFill>
                  <a:schemeClr val="bg1"/>
                </a:solidFill>
                <a:effectLst>
                  <a:outerShdw blurRad="38100" dist="38100" dir="2700000" algn="tl">
                    <a:srgbClr val="000000">
                      <a:alpha val="43137"/>
                    </a:srgbClr>
                  </a:outerShdw>
                </a:effectLst>
                <a:latin typeface="Gibson Book" pitchFamily="50" charset="0"/>
              </a:rPr>
            </a:br>
            <a:r>
              <a:rPr lang="en-GB" sz="2800" dirty="0">
                <a:solidFill>
                  <a:schemeClr val="bg1"/>
                </a:solidFill>
                <a:effectLst>
                  <a:outerShdw blurRad="38100" dist="38100" dir="2700000" algn="tl">
                    <a:srgbClr val="000000">
                      <a:alpha val="43137"/>
                    </a:srgbClr>
                  </a:outerShdw>
                </a:effectLst>
                <a:latin typeface="Gibson Book" pitchFamily="50" charset="0"/>
              </a:rPr>
              <a:t>What does the grammar tell me? What is the main verb? Are there linking words?</a:t>
            </a:r>
          </a:p>
          <a:p>
            <a:pPr marL="514350" indent="-514350">
              <a:buFontTx/>
              <a:buAutoNum type="alphaUcPeriod"/>
            </a:pPr>
            <a:r>
              <a:rPr lang="en-GB" sz="2800" b="1" dirty="0">
                <a:solidFill>
                  <a:srgbClr val="FFD200"/>
                </a:solidFill>
                <a:effectLst>
                  <a:outerShdw blurRad="38100" dist="38100" dir="2700000" algn="tl">
                    <a:srgbClr val="000000">
                      <a:alpha val="43137"/>
                    </a:srgbClr>
                  </a:outerShdw>
                </a:effectLst>
                <a:latin typeface="Gibson Medium" pitchFamily="50" charset="0"/>
              </a:rPr>
              <a:t>WORDS</a:t>
            </a:r>
            <a:br>
              <a:rPr lang="en-GB" sz="2800" dirty="0">
                <a:solidFill>
                  <a:schemeClr val="bg1"/>
                </a:solidFill>
                <a:effectLst>
                  <a:outerShdw blurRad="38100" dist="38100" dir="2700000" algn="tl">
                    <a:srgbClr val="000000">
                      <a:alpha val="43137"/>
                    </a:srgbClr>
                  </a:outerShdw>
                </a:effectLst>
                <a:latin typeface="Gibson Book" pitchFamily="50" charset="0"/>
              </a:rPr>
            </a:br>
            <a:r>
              <a:rPr lang="en-GB" sz="2800" dirty="0">
                <a:solidFill>
                  <a:schemeClr val="bg1"/>
                </a:solidFill>
                <a:effectLst>
                  <a:outerShdw blurRad="38100" dist="38100" dir="2700000" algn="tl">
                    <a:srgbClr val="000000">
                      <a:alpha val="43137"/>
                    </a:srgbClr>
                  </a:outerShdw>
                </a:effectLst>
                <a:latin typeface="Gibson Book" pitchFamily="50" charset="0"/>
              </a:rPr>
              <a:t>What are the possible meanings for a word? What makes most sense in the context? Why?</a:t>
            </a:r>
          </a:p>
        </p:txBody>
      </p:sp>
    </p:spTree>
    <p:extLst>
      <p:ext uri="{BB962C8B-B14F-4D97-AF65-F5344CB8AC3E}">
        <p14:creationId xmlns:p14="http://schemas.microsoft.com/office/powerpoint/2010/main" val="3886522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538444" y="365125"/>
            <a:ext cx="9815355" cy="1325563"/>
          </a:xfrm>
        </p:spPr>
        <p:txBody>
          <a:bodyPr>
            <a:normAutofit/>
          </a:bodyPr>
          <a:lstStyle/>
          <a:p>
            <a:r>
              <a:rPr lang="en-GB" sz="8000" dirty="0">
                <a:solidFill>
                  <a:srgbClr val="FFD200"/>
                </a:solidFill>
                <a:effectLst>
                  <a:outerShdw blurRad="38100" dist="38100" dir="2700000" algn="tl">
                    <a:srgbClr val="000000">
                      <a:alpha val="43137"/>
                    </a:srgbClr>
                  </a:outerShdw>
                </a:effectLst>
                <a:latin typeface="Gibson Heavy" pitchFamily="50" charset="0"/>
              </a:rPr>
              <a:t>3. APPLY</a:t>
            </a:r>
            <a:endParaRPr lang="en-CA" sz="80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812414" y="3075741"/>
            <a:ext cx="7796327" cy="2308324"/>
          </a:xfrm>
          <a:prstGeom prst="rect">
            <a:avLst/>
          </a:prstGeom>
          <a:noFill/>
        </p:spPr>
        <p:txBody>
          <a:bodyPr wrap="square" rtlCol="0">
            <a:spAutoFit/>
          </a:bodyPr>
          <a:lstStyle/>
          <a:p>
            <a:pPr marL="457200" indent="-457200">
              <a:buFont typeface="Arial" panose="020B0604020202020204" pitchFamily="34" charset="0"/>
              <a:buChar char="•"/>
            </a:pPr>
            <a:r>
              <a:rPr lang="en-GB" sz="3600" dirty="0">
                <a:solidFill>
                  <a:srgbClr val="FFD200"/>
                </a:solidFill>
                <a:effectLst>
                  <a:outerShdw blurRad="38100" dist="38100" dir="2700000" algn="tl">
                    <a:srgbClr val="000000">
                      <a:alpha val="43137"/>
                    </a:srgbClr>
                  </a:outerShdw>
                </a:effectLst>
                <a:latin typeface="Gibson Medium" pitchFamily="50" charset="0"/>
              </a:rPr>
              <a:t>Lead to self-deception </a:t>
            </a:r>
            <a:r>
              <a:rPr lang="en-GB" sz="3600" dirty="0">
                <a:solidFill>
                  <a:schemeClr val="bg1"/>
                </a:solidFill>
                <a:effectLst>
                  <a:outerShdw blurRad="38100" dist="38100" dir="2700000" algn="tl">
                    <a:srgbClr val="000000">
                      <a:alpha val="43137"/>
                    </a:srgbClr>
                  </a:outerShdw>
                </a:effectLst>
                <a:latin typeface="Gibson Book" pitchFamily="50" charset="0"/>
              </a:rPr>
              <a:t>(James 1:22)</a:t>
            </a:r>
          </a:p>
          <a:p>
            <a:pPr marL="457200" indent="-457200">
              <a:buFont typeface="Arial" panose="020B0604020202020204" pitchFamily="34" charset="0"/>
              <a:buChar char="•"/>
            </a:pPr>
            <a:r>
              <a:rPr lang="en-GB" sz="3600" dirty="0">
                <a:solidFill>
                  <a:srgbClr val="FFD200"/>
                </a:solidFill>
                <a:effectLst>
                  <a:outerShdw blurRad="38100" dist="38100" dir="2700000" algn="tl">
                    <a:srgbClr val="000000">
                      <a:alpha val="43137"/>
                    </a:srgbClr>
                  </a:outerShdw>
                </a:effectLst>
                <a:latin typeface="Gibson Medium" pitchFamily="50" charset="0"/>
              </a:rPr>
              <a:t>Lead to ruin </a:t>
            </a:r>
            <a:r>
              <a:rPr lang="en-GB" sz="3600" dirty="0">
                <a:solidFill>
                  <a:schemeClr val="bg1"/>
                </a:solidFill>
                <a:effectLst>
                  <a:outerShdw blurRad="38100" dist="38100" dir="2700000" algn="tl">
                    <a:srgbClr val="000000">
                      <a:alpha val="43137"/>
                    </a:srgbClr>
                  </a:outerShdw>
                </a:effectLst>
                <a:latin typeface="Gibson Book" pitchFamily="50" charset="0"/>
              </a:rPr>
              <a:t>(Matthew 7:2)</a:t>
            </a:r>
          </a:p>
          <a:p>
            <a:pPr marL="457200" indent="-457200">
              <a:buFont typeface="Arial" panose="020B0604020202020204" pitchFamily="34" charset="0"/>
              <a:buChar char="•"/>
            </a:pPr>
            <a:r>
              <a:rPr lang="en-GB" sz="3600" dirty="0">
                <a:solidFill>
                  <a:srgbClr val="FFD200"/>
                </a:solidFill>
                <a:effectLst>
                  <a:outerShdw blurRad="38100" dist="38100" dir="2700000" algn="tl">
                    <a:srgbClr val="000000">
                      <a:alpha val="43137"/>
                    </a:srgbClr>
                  </a:outerShdw>
                </a:effectLst>
                <a:latin typeface="Gibson Medium" pitchFamily="50" charset="0"/>
              </a:rPr>
              <a:t>Reveal that we are not truly saved </a:t>
            </a:r>
            <a:r>
              <a:rPr lang="en-GB" sz="3600" dirty="0">
                <a:solidFill>
                  <a:schemeClr val="bg1"/>
                </a:solidFill>
                <a:effectLst>
                  <a:outerShdw blurRad="38100" dist="38100" dir="2700000" algn="tl">
                    <a:srgbClr val="000000">
                      <a:alpha val="43137"/>
                    </a:srgbClr>
                  </a:outerShdw>
                </a:effectLst>
                <a:latin typeface="Gibson Book" pitchFamily="50" charset="0"/>
              </a:rPr>
              <a:t>(Luke 6:46; James 2:14; John 10:27)</a:t>
            </a:r>
          </a:p>
        </p:txBody>
      </p:sp>
      <p:sp>
        <p:nvSpPr>
          <p:cNvPr id="7" name="TextBox 6">
            <a:extLst>
              <a:ext uri="{FF2B5EF4-FFF2-40B4-BE49-F238E27FC236}">
                <a16:creationId xmlns:a16="http://schemas.microsoft.com/office/drawing/2014/main" id="{570E2A21-0D2B-4ED2-901C-1EEFE789131F}"/>
              </a:ext>
            </a:extLst>
          </p:cNvPr>
          <p:cNvSpPr txBox="1"/>
          <p:nvPr/>
        </p:nvSpPr>
        <p:spPr>
          <a:xfrm>
            <a:off x="812414" y="1981767"/>
            <a:ext cx="10567171" cy="646331"/>
          </a:xfrm>
          <a:prstGeom prst="rect">
            <a:avLst/>
          </a:prstGeom>
          <a:noFill/>
        </p:spPr>
        <p:txBody>
          <a:bodyPr wrap="square" rtlCol="0">
            <a:spAutoFit/>
          </a:bodyPr>
          <a:lstStyle/>
          <a:p>
            <a:r>
              <a:rPr lang="en-GB" sz="3600" dirty="0">
                <a:solidFill>
                  <a:schemeClr val="bg1"/>
                </a:solidFill>
                <a:effectLst>
                  <a:outerShdw blurRad="38100" dist="38100" dir="2700000" algn="tl">
                    <a:srgbClr val="000000">
                      <a:alpha val="43137"/>
                    </a:srgbClr>
                  </a:outerShdw>
                </a:effectLst>
                <a:latin typeface="Gibson Book" pitchFamily="50" charset="0"/>
              </a:rPr>
              <a:t>If we don’t apply God’s Word to our lives, it can:</a:t>
            </a:r>
          </a:p>
        </p:txBody>
      </p:sp>
    </p:spTree>
    <p:extLst>
      <p:ext uri="{BB962C8B-B14F-4D97-AF65-F5344CB8AC3E}">
        <p14:creationId xmlns:p14="http://schemas.microsoft.com/office/powerpoint/2010/main" val="4156565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538444" y="365125"/>
            <a:ext cx="9815355" cy="1325563"/>
          </a:xfrm>
        </p:spPr>
        <p:txBody>
          <a:bodyPr>
            <a:normAutofit/>
          </a:bodyPr>
          <a:lstStyle/>
          <a:p>
            <a:r>
              <a:rPr lang="en-GB" sz="8000" dirty="0">
                <a:solidFill>
                  <a:srgbClr val="FFD200"/>
                </a:solidFill>
                <a:effectLst>
                  <a:outerShdw blurRad="38100" dist="38100" dir="2700000" algn="tl">
                    <a:srgbClr val="000000">
                      <a:alpha val="43137"/>
                    </a:srgbClr>
                  </a:outerShdw>
                </a:effectLst>
                <a:latin typeface="Gibson Heavy" pitchFamily="50" charset="0"/>
              </a:rPr>
              <a:t>3. APPLY</a:t>
            </a:r>
            <a:endParaRPr lang="en-CA" sz="80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838201" y="1646330"/>
            <a:ext cx="10567171"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bg1"/>
                </a:solidFill>
                <a:effectLst>
                  <a:outerShdw blurRad="38100" dist="38100" dir="2700000" algn="tl">
                    <a:srgbClr val="000000">
                      <a:alpha val="43137"/>
                    </a:srgbClr>
                  </a:outerShdw>
                </a:effectLst>
                <a:latin typeface="Gibson Book" pitchFamily="50" charset="0"/>
              </a:rPr>
              <a:t>The focus of this stage is to </a:t>
            </a:r>
            <a:r>
              <a:rPr lang="en-GB" sz="2800" dirty="0">
                <a:solidFill>
                  <a:srgbClr val="FFD200"/>
                </a:solidFill>
                <a:effectLst>
                  <a:outerShdw blurRad="38100" dist="38100" dir="2700000" algn="tl">
                    <a:srgbClr val="000000">
                      <a:alpha val="43137"/>
                    </a:srgbClr>
                  </a:outerShdw>
                </a:effectLst>
                <a:latin typeface="Gibson Book" pitchFamily="50" charset="0"/>
              </a:rPr>
              <a:t>be moved by the text</a:t>
            </a:r>
            <a:r>
              <a:rPr lang="en-GB" sz="2800" dirty="0">
                <a:solidFill>
                  <a:schemeClr val="bg1"/>
                </a:solidFill>
                <a:effectLst>
                  <a:outerShdw blurRad="38100" dist="38100" dir="2700000" algn="tl">
                    <a:srgbClr val="000000">
                      <a:alpha val="43137"/>
                    </a:srgbClr>
                  </a:outerShdw>
                </a:effectLst>
                <a:latin typeface="Gibson Book" pitchFamily="50" charset="0"/>
              </a:rPr>
              <a:t>.</a:t>
            </a:r>
          </a:p>
          <a:p>
            <a:pPr marL="457200" indent="-457200">
              <a:buFont typeface="Arial" panose="020B0604020202020204" pitchFamily="34" charset="0"/>
              <a:buChar char="•"/>
            </a:pPr>
            <a:r>
              <a:rPr lang="en-GB" sz="2800" dirty="0">
                <a:solidFill>
                  <a:schemeClr val="bg1"/>
                </a:solidFill>
                <a:effectLst>
                  <a:outerShdw blurRad="38100" dist="38100" dir="2700000" algn="tl">
                    <a:srgbClr val="000000">
                      <a:alpha val="43137"/>
                    </a:srgbClr>
                  </a:outerShdw>
                </a:effectLst>
                <a:latin typeface="Gibson Book" pitchFamily="50" charset="0"/>
              </a:rPr>
              <a:t>It is dangerous to be only a ‘hearer’ and not a ‘doer’ of the Word. </a:t>
            </a:r>
          </a:p>
        </p:txBody>
      </p:sp>
      <p:sp>
        <p:nvSpPr>
          <p:cNvPr id="12" name="TextBox 11">
            <a:extLst>
              <a:ext uri="{FF2B5EF4-FFF2-40B4-BE49-F238E27FC236}">
                <a16:creationId xmlns:a16="http://schemas.microsoft.com/office/drawing/2014/main" id="{CF0AE1A7-907E-49F3-BA60-74575C49DEDB}"/>
              </a:ext>
            </a:extLst>
          </p:cNvPr>
          <p:cNvSpPr txBox="1"/>
          <p:nvPr/>
        </p:nvSpPr>
        <p:spPr>
          <a:xfrm>
            <a:off x="1018753" y="2850935"/>
            <a:ext cx="10006558" cy="3416320"/>
          </a:xfrm>
          <a:prstGeom prst="rect">
            <a:avLst/>
          </a:prstGeom>
          <a:noFill/>
        </p:spPr>
        <p:txBody>
          <a:bodyPr wrap="square" rtlCol="0">
            <a:spAutoFit/>
          </a:bodyPr>
          <a:lstStyle/>
          <a:p>
            <a:pPr marL="514350" indent="-514350">
              <a:buAutoNum type="alphaUcPeriod"/>
            </a:pPr>
            <a:r>
              <a:rPr lang="en-GB" sz="2400" b="1" dirty="0">
                <a:solidFill>
                  <a:srgbClr val="FFD200"/>
                </a:solidFill>
                <a:effectLst>
                  <a:outerShdw blurRad="38100" dist="38100" dir="2700000" algn="tl">
                    <a:srgbClr val="000000">
                      <a:alpha val="43137"/>
                    </a:srgbClr>
                  </a:outerShdw>
                </a:effectLst>
                <a:latin typeface="Gibson Medium" pitchFamily="50" charset="0"/>
              </a:rPr>
              <a:t>SUMMARIZE</a:t>
            </a:r>
            <a:br>
              <a:rPr lang="en-GB" sz="2400" dirty="0">
                <a:solidFill>
                  <a:schemeClr val="bg1"/>
                </a:solidFill>
                <a:effectLst>
                  <a:outerShdw blurRad="38100" dist="38100" dir="2700000" algn="tl">
                    <a:srgbClr val="000000">
                      <a:alpha val="43137"/>
                    </a:srgbClr>
                  </a:outerShdw>
                </a:effectLst>
                <a:latin typeface="Gibson Book" pitchFamily="50" charset="0"/>
              </a:rPr>
            </a:br>
            <a:r>
              <a:rPr lang="en-GB" sz="2400" dirty="0">
                <a:solidFill>
                  <a:schemeClr val="bg1"/>
                </a:solidFill>
                <a:effectLst>
                  <a:outerShdw blurRad="38100" dist="38100" dir="2700000" algn="tl">
                    <a:srgbClr val="000000">
                      <a:alpha val="43137"/>
                    </a:srgbClr>
                  </a:outerShdw>
                </a:effectLst>
                <a:latin typeface="Gibson Book" pitchFamily="50" charset="0"/>
              </a:rPr>
              <a:t>In your own words, what was the main point(s) of the text?</a:t>
            </a:r>
            <a:br>
              <a:rPr lang="en-GB" sz="2400" dirty="0">
                <a:solidFill>
                  <a:schemeClr val="bg1"/>
                </a:solidFill>
                <a:effectLst>
                  <a:outerShdw blurRad="38100" dist="38100" dir="2700000" algn="tl">
                    <a:srgbClr val="000000">
                      <a:alpha val="43137"/>
                    </a:srgbClr>
                  </a:outerShdw>
                </a:effectLst>
                <a:latin typeface="Gibson Book" pitchFamily="50" charset="0"/>
              </a:rPr>
            </a:br>
            <a:r>
              <a:rPr lang="en-GB" sz="2400" dirty="0">
                <a:solidFill>
                  <a:schemeClr val="bg1"/>
                </a:solidFill>
                <a:effectLst>
                  <a:outerShdw blurRad="38100" dist="38100" dir="2700000" algn="tl">
                    <a:srgbClr val="000000">
                      <a:alpha val="43137"/>
                    </a:srgbClr>
                  </a:outerShdw>
                </a:effectLst>
                <a:latin typeface="Gibson Book" pitchFamily="50" charset="0"/>
              </a:rPr>
              <a:t>How would I explain it to a child or non-Christian?</a:t>
            </a:r>
          </a:p>
          <a:p>
            <a:pPr marL="514350" indent="-514350">
              <a:buFontTx/>
              <a:buAutoNum type="alphaUcPeriod"/>
            </a:pPr>
            <a:r>
              <a:rPr lang="en-GB" sz="2400" b="1" dirty="0">
                <a:solidFill>
                  <a:srgbClr val="FFD200"/>
                </a:solidFill>
                <a:effectLst>
                  <a:outerShdw blurRad="38100" dist="38100" dir="2700000" algn="tl">
                    <a:srgbClr val="000000">
                      <a:alpha val="43137"/>
                    </a:srgbClr>
                  </a:outerShdw>
                </a:effectLst>
                <a:latin typeface="Gibson Medium" pitchFamily="50" charset="0"/>
              </a:rPr>
              <a:t>SIGNIFICANCE</a:t>
            </a:r>
            <a:br>
              <a:rPr lang="en-GB" sz="2400" dirty="0">
                <a:solidFill>
                  <a:schemeClr val="bg1"/>
                </a:solidFill>
                <a:effectLst>
                  <a:outerShdw blurRad="38100" dist="38100" dir="2700000" algn="tl">
                    <a:srgbClr val="000000">
                      <a:alpha val="43137"/>
                    </a:srgbClr>
                  </a:outerShdw>
                </a:effectLst>
                <a:latin typeface="Gibson Book" pitchFamily="50" charset="0"/>
              </a:rPr>
            </a:br>
            <a:r>
              <a:rPr lang="en-GB" sz="2400" b="1" dirty="0">
                <a:solidFill>
                  <a:schemeClr val="bg1"/>
                </a:solidFill>
                <a:effectLst>
                  <a:outerShdw blurRad="38100" dist="38100" dir="2700000" algn="tl">
                    <a:srgbClr val="000000">
                      <a:alpha val="43137"/>
                    </a:srgbClr>
                  </a:outerShdw>
                </a:effectLst>
                <a:latin typeface="Gibson Medium" pitchFamily="50" charset="0"/>
              </a:rPr>
              <a:t>BELIEF</a:t>
            </a:r>
            <a:r>
              <a:rPr lang="en-GB" sz="2400" b="1" dirty="0">
                <a:solidFill>
                  <a:schemeClr val="bg1"/>
                </a:solidFill>
                <a:effectLst>
                  <a:outerShdw blurRad="38100" dist="38100" dir="2700000" algn="tl">
                    <a:srgbClr val="000000">
                      <a:alpha val="43137"/>
                    </a:srgbClr>
                  </a:outerShdw>
                </a:effectLst>
                <a:latin typeface="Gibson Book" pitchFamily="50" charset="0"/>
              </a:rPr>
              <a:t> – </a:t>
            </a:r>
            <a:r>
              <a:rPr lang="en-GB" sz="2400" dirty="0">
                <a:solidFill>
                  <a:schemeClr val="bg1"/>
                </a:solidFill>
                <a:effectLst>
                  <a:outerShdw blurRad="38100" dist="38100" dir="2700000" algn="tl">
                    <a:srgbClr val="000000">
                      <a:alpha val="43137"/>
                    </a:srgbClr>
                  </a:outerShdw>
                </a:effectLst>
                <a:latin typeface="Gibson Book" pitchFamily="50" charset="0"/>
              </a:rPr>
              <a:t>about myself, our relationships with others, or about God?</a:t>
            </a:r>
            <a:br>
              <a:rPr lang="en-GB" sz="2400" b="1" dirty="0">
                <a:solidFill>
                  <a:schemeClr val="bg1"/>
                </a:solidFill>
                <a:effectLst>
                  <a:outerShdw blurRad="38100" dist="38100" dir="2700000" algn="tl">
                    <a:srgbClr val="000000">
                      <a:alpha val="43137"/>
                    </a:srgbClr>
                  </a:outerShdw>
                </a:effectLst>
                <a:latin typeface="Gibson Book" pitchFamily="50" charset="0"/>
              </a:rPr>
            </a:br>
            <a:r>
              <a:rPr lang="en-GB" sz="2400" b="1" dirty="0">
                <a:solidFill>
                  <a:schemeClr val="bg1"/>
                </a:solidFill>
                <a:effectLst>
                  <a:outerShdw blurRad="38100" dist="38100" dir="2700000" algn="tl">
                    <a:srgbClr val="000000">
                      <a:alpha val="43137"/>
                    </a:srgbClr>
                  </a:outerShdw>
                </a:effectLst>
                <a:latin typeface="Gibson Medium" pitchFamily="50" charset="0"/>
              </a:rPr>
              <a:t>ACTION</a:t>
            </a:r>
            <a:r>
              <a:rPr lang="en-GB" sz="2400" b="1" dirty="0">
                <a:solidFill>
                  <a:schemeClr val="bg1"/>
                </a:solidFill>
                <a:effectLst>
                  <a:outerShdw blurRad="38100" dist="38100" dir="2700000" algn="tl">
                    <a:srgbClr val="000000">
                      <a:alpha val="43137"/>
                    </a:srgbClr>
                  </a:outerShdw>
                </a:effectLst>
                <a:latin typeface="Gibson Book" pitchFamily="50" charset="0"/>
              </a:rPr>
              <a:t> –</a:t>
            </a:r>
            <a:r>
              <a:rPr lang="en-GB" sz="2400" dirty="0">
                <a:solidFill>
                  <a:schemeClr val="bg1"/>
                </a:solidFill>
                <a:effectLst>
                  <a:outerShdw blurRad="38100" dist="38100" dir="2700000" algn="tl">
                    <a:srgbClr val="000000">
                      <a:alpha val="43137"/>
                    </a:srgbClr>
                  </a:outerShdw>
                </a:effectLst>
                <a:latin typeface="Gibson Book" pitchFamily="50" charset="0"/>
              </a:rPr>
              <a:t> to do or not do something?</a:t>
            </a:r>
            <a:br>
              <a:rPr lang="en-GB" sz="2400" b="1" dirty="0">
                <a:solidFill>
                  <a:schemeClr val="bg1"/>
                </a:solidFill>
                <a:effectLst>
                  <a:outerShdw blurRad="38100" dist="38100" dir="2700000" algn="tl">
                    <a:srgbClr val="000000">
                      <a:alpha val="43137"/>
                    </a:srgbClr>
                  </a:outerShdw>
                </a:effectLst>
                <a:latin typeface="Gibson Book" pitchFamily="50" charset="0"/>
              </a:rPr>
            </a:br>
            <a:r>
              <a:rPr lang="en-GB" sz="2400" b="1" dirty="0">
                <a:solidFill>
                  <a:schemeClr val="bg1"/>
                </a:solidFill>
                <a:effectLst>
                  <a:outerShdw blurRad="38100" dist="38100" dir="2700000" algn="tl">
                    <a:srgbClr val="000000">
                      <a:alpha val="43137"/>
                    </a:srgbClr>
                  </a:outerShdw>
                </a:effectLst>
                <a:latin typeface="Gibson Medium" pitchFamily="50" charset="0"/>
              </a:rPr>
              <a:t>AFFECTIONS</a:t>
            </a:r>
            <a:r>
              <a:rPr lang="en-GB" sz="2400" b="1" dirty="0">
                <a:solidFill>
                  <a:schemeClr val="bg1"/>
                </a:solidFill>
                <a:effectLst>
                  <a:outerShdw blurRad="38100" dist="38100" dir="2700000" algn="tl">
                    <a:srgbClr val="000000">
                      <a:alpha val="43137"/>
                    </a:srgbClr>
                  </a:outerShdw>
                </a:effectLst>
                <a:latin typeface="Gibson Book" pitchFamily="50" charset="0"/>
              </a:rPr>
              <a:t> – </a:t>
            </a:r>
            <a:r>
              <a:rPr lang="en-GB" sz="2400" dirty="0">
                <a:solidFill>
                  <a:schemeClr val="bg1"/>
                </a:solidFill>
                <a:effectLst>
                  <a:outerShdw blurRad="38100" dist="38100" dir="2700000" algn="tl">
                    <a:srgbClr val="000000">
                      <a:alpha val="43137"/>
                    </a:srgbClr>
                  </a:outerShdw>
                </a:effectLst>
                <a:latin typeface="Gibson Book" pitchFamily="50" charset="0"/>
              </a:rPr>
              <a:t>move me to feel (love, hate, worship, mourn, etc) in response?</a:t>
            </a:r>
            <a:br>
              <a:rPr lang="en-GB" sz="2400" dirty="0">
                <a:solidFill>
                  <a:schemeClr val="bg1"/>
                </a:solidFill>
                <a:effectLst>
                  <a:outerShdw blurRad="38100" dist="38100" dir="2700000" algn="tl">
                    <a:srgbClr val="000000">
                      <a:alpha val="43137"/>
                    </a:srgbClr>
                  </a:outerShdw>
                </a:effectLst>
                <a:latin typeface="Gibson Book" pitchFamily="50" charset="0"/>
              </a:rPr>
            </a:br>
            <a:r>
              <a:rPr lang="en-GB" sz="2400" b="1" dirty="0">
                <a:solidFill>
                  <a:schemeClr val="bg1"/>
                </a:solidFill>
                <a:effectLst>
                  <a:outerShdw blurRad="38100" dist="38100" dir="2700000" algn="tl">
                    <a:srgbClr val="000000">
                      <a:alpha val="43137"/>
                    </a:srgbClr>
                  </a:outerShdw>
                </a:effectLst>
                <a:latin typeface="Gibson Medium" pitchFamily="50" charset="0"/>
              </a:rPr>
              <a:t>PRAY</a:t>
            </a:r>
            <a:r>
              <a:rPr lang="en-GB" sz="2400" b="1" dirty="0">
                <a:solidFill>
                  <a:schemeClr val="bg1"/>
                </a:solidFill>
                <a:effectLst>
                  <a:outerShdw blurRad="38100" dist="38100" dir="2700000" algn="tl">
                    <a:srgbClr val="000000">
                      <a:alpha val="43137"/>
                    </a:srgbClr>
                  </a:outerShdw>
                </a:effectLst>
                <a:latin typeface="Gibson Book" pitchFamily="50" charset="0"/>
              </a:rPr>
              <a:t> – </a:t>
            </a:r>
            <a:r>
              <a:rPr lang="en-GB" sz="2400" dirty="0">
                <a:solidFill>
                  <a:schemeClr val="bg1"/>
                </a:solidFill>
                <a:effectLst>
                  <a:outerShdw blurRad="38100" dist="38100" dir="2700000" algn="tl">
                    <a:srgbClr val="000000">
                      <a:alpha val="43137"/>
                    </a:srgbClr>
                  </a:outerShdw>
                </a:effectLst>
                <a:latin typeface="Gibson Book" pitchFamily="50" charset="0"/>
              </a:rPr>
              <a:t>how can I respond in prayer?</a:t>
            </a:r>
          </a:p>
        </p:txBody>
      </p:sp>
    </p:spTree>
    <p:extLst>
      <p:ext uri="{BB962C8B-B14F-4D97-AF65-F5344CB8AC3E}">
        <p14:creationId xmlns:p14="http://schemas.microsoft.com/office/powerpoint/2010/main" val="3157694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538444" y="365125"/>
            <a:ext cx="9815355" cy="1325563"/>
          </a:xfrm>
        </p:spPr>
        <p:txBody>
          <a:bodyPr>
            <a:normAutofit/>
          </a:bodyPr>
          <a:lstStyle/>
          <a:p>
            <a:r>
              <a:rPr lang="en-GB" sz="5400" dirty="0">
                <a:solidFill>
                  <a:srgbClr val="FFD200"/>
                </a:solidFill>
                <a:effectLst>
                  <a:outerShdw blurRad="38100" dist="38100" dir="2700000" algn="tl">
                    <a:srgbClr val="000000">
                      <a:alpha val="43137"/>
                    </a:srgbClr>
                  </a:outerShdw>
                </a:effectLst>
                <a:latin typeface="Gibson Heavy" pitchFamily="50" charset="0"/>
              </a:rPr>
              <a:t>HOW TO STUDY THE BIBLE</a:t>
            </a:r>
            <a:endParaRPr lang="en-CA" sz="54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1667551" y="1285914"/>
            <a:ext cx="10006558" cy="523220"/>
          </a:xfrm>
          <a:prstGeom prst="rect">
            <a:avLst/>
          </a:prstGeom>
          <a:noFill/>
        </p:spPr>
        <p:txBody>
          <a:bodyPr wrap="square" rtlCol="0">
            <a:spAutoFit/>
          </a:bodyPr>
          <a:lstStyle/>
          <a:p>
            <a:r>
              <a:rPr lang="en-GB" sz="2800" dirty="0">
                <a:solidFill>
                  <a:schemeClr val="bg1"/>
                </a:solidFill>
                <a:effectLst>
                  <a:outerShdw blurRad="38100" dist="38100" dir="2700000" algn="tl">
                    <a:srgbClr val="000000">
                      <a:alpha val="43137"/>
                    </a:srgbClr>
                  </a:outerShdw>
                </a:effectLst>
                <a:latin typeface="Gibson Book" pitchFamily="50" charset="0"/>
              </a:rPr>
              <a:t>A simple method to studying the Bible.</a:t>
            </a:r>
          </a:p>
        </p:txBody>
      </p:sp>
      <p:sp>
        <p:nvSpPr>
          <p:cNvPr id="7" name="TextBox 6">
            <a:extLst>
              <a:ext uri="{FF2B5EF4-FFF2-40B4-BE49-F238E27FC236}">
                <a16:creationId xmlns:a16="http://schemas.microsoft.com/office/drawing/2014/main" id="{E9615C90-4554-4B73-A128-272E14B39A70}"/>
              </a:ext>
            </a:extLst>
          </p:cNvPr>
          <p:cNvSpPr txBox="1"/>
          <p:nvPr/>
        </p:nvSpPr>
        <p:spPr>
          <a:xfrm>
            <a:off x="773716" y="2453037"/>
            <a:ext cx="2869680" cy="830997"/>
          </a:xfrm>
          <a:prstGeom prst="rect">
            <a:avLst/>
          </a:prstGeom>
          <a:noFill/>
        </p:spPr>
        <p:txBody>
          <a:bodyPr wrap="square" rtlCol="0">
            <a:spAutoFit/>
          </a:bodyPr>
          <a:lstStyle/>
          <a:p>
            <a:pPr algn="ctr"/>
            <a:r>
              <a:rPr lang="en-GB" sz="4800" b="1" dirty="0">
                <a:solidFill>
                  <a:schemeClr val="bg1"/>
                </a:solidFill>
                <a:effectLst>
                  <a:outerShdw blurRad="38100" dist="38100" dir="2700000" algn="tl">
                    <a:srgbClr val="000000">
                      <a:alpha val="43137"/>
                    </a:srgbClr>
                  </a:outerShdw>
                </a:effectLst>
                <a:latin typeface="Gibson Light" panose="02000000000000000000" pitchFamily="50" charset="0"/>
              </a:rPr>
              <a:t>OBSERVE</a:t>
            </a:r>
          </a:p>
        </p:txBody>
      </p:sp>
      <p:sp>
        <p:nvSpPr>
          <p:cNvPr id="8" name="TextBox 7">
            <a:extLst>
              <a:ext uri="{FF2B5EF4-FFF2-40B4-BE49-F238E27FC236}">
                <a16:creationId xmlns:a16="http://schemas.microsoft.com/office/drawing/2014/main" id="{186DFC44-0F3F-48A1-9168-F0156A63D8C0}"/>
              </a:ext>
            </a:extLst>
          </p:cNvPr>
          <p:cNvSpPr txBox="1"/>
          <p:nvPr/>
        </p:nvSpPr>
        <p:spPr>
          <a:xfrm>
            <a:off x="4201079" y="2450948"/>
            <a:ext cx="3445789" cy="830997"/>
          </a:xfrm>
          <a:prstGeom prst="rect">
            <a:avLst/>
          </a:prstGeom>
          <a:noFill/>
        </p:spPr>
        <p:txBody>
          <a:bodyPr wrap="square" rtlCol="0">
            <a:spAutoFit/>
          </a:bodyPr>
          <a:lstStyle/>
          <a:p>
            <a:pPr algn="ctr"/>
            <a:r>
              <a:rPr lang="en-GB" sz="4800" b="1" dirty="0">
                <a:solidFill>
                  <a:schemeClr val="bg1"/>
                </a:solidFill>
                <a:effectLst>
                  <a:outerShdw blurRad="38100" dist="38100" dir="2700000" algn="tl">
                    <a:srgbClr val="000000">
                      <a:alpha val="43137"/>
                    </a:srgbClr>
                  </a:outerShdw>
                </a:effectLst>
                <a:latin typeface="Gibson Light" panose="02000000000000000000" pitchFamily="50" charset="0"/>
              </a:rPr>
              <a:t>INTERPRET</a:t>
            </a:r>
          </a:p>
        </p:txBody>
      </p:sp>
      <p:sp>
        <p:nvSpPr>
          <p:cNvPr id="9" name="TextBox 8">
            <a:extLst>
              <a:ext uri="{FF2B5EF4-FFF2-40B4-BE49-F238E27FC236}">
                <a16:creationId xmlns:a16="http://schemas.microsoft.com/office/drawing/2014/main" id="{F38794FB-76F2-416A-A474-927683778BD5}"/>
              </a:ext>
            </a:extLst>
          </p:cNvPr>
          <p:cNvSpPr txBox="1"/>
          <p:nvPr/>
        </p:nvSpPr>
        <p:spPr>
          <a:xfrm>
            <a:off x="8151163" y="2450948"/>
            <a:ext cx="2425486" cy="830997"/>
          </a:xfrm>
          <a:prstGeom prst="rect">
            <a:avLst/>
          </a:prstGeom>
          <a:noFill/>
        </p:spPr>
        <p:txBody>
          <a:bodyPr wrap="square" rtlCol="0">
            <a:spAutoFit/>
          </a:bodyPr>
          <a:lstStyle/>
          <a:p>
            <a:pPr algn="ctr"/>
            <a:r>
              <a:rPr lang="en-GB" sz="4800" b="1" dirty="0">
                <a:solidFill>
                  <a:schemeClr val="bg1"/>
                </a:solidFill>
                <a:effectLst>
                  <a:outerShdw blurRad="38100" dist="38100" dir="2700000" algn="tl">
                    <a:srgbClr val="000000">
                      <a:alpha val="43137"/>
                    </a:srgbClr>
                  </a:outerShdw>
                </a:effectLst>
                <a:latin typeface="Gibson Light" panose="02000000000000000000" pitchFamily="50" charset="0"/>
              </a:rPr>
              <a:t>APPLY</a:t>
            </a:r>
          </a:p>
        </p:txBody>
      </p:sp>
      <p:sp>
        <p:nvSpPr>
          <p:cNvPr id="10" name="Arrow: Chevron 9">
            <a:extLst>
              <a:ext uri="{FF2B5EF4-FFF2-40B4-BE49-F238E27FC236}">
                <a16:creationId xmlns:a16="http://schemas.microsoft.com/office/drawing/2014/main" id="{4644D6B4-2EB3-43CA-B511-C7E046ED2626}"/>
              </a:ext>
            </a:extLst>
          </p:cNvPr>
          <p:cNvSpPr/>
          <p:nvPr/>
        </p:nvSpPr>
        <p:spPr>
          <a:xfrm>
            <a:off x="3676029" y="2636554"/>
            <a:ext cx="459783" cy="459783"/>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tx1"/>
              </a:solidFill>
            </a:endParaRPr>
          </a:p>
        </p:txBody>
      </p:sp>
      <p:sp>
        <p:nvSpPr>
          <p:cNvPr id="11" name="Arrow: Chevron 10">
            <a:extLst>
              <a:ext uri="{FF2B5EF4-FFF2-40B4-BE49-F238E27FC236}">
                <a16:creationId xmlns:a16="http://schemas.microsoft.com/office/drawing/2014/main" id="{0ECACE79-11BB-47F0-BA29-6A7B203B524D}"/>
              </a:ext>
            </a:extLst>
          </p:cNvPr>
          <p:cNvSpPr/>
          <p:nvPr/>
        </p:nvSpPr>
        <p:spPr>
          <a:xfrm>
            <a:off x="7774038" y="2657345"/>
            <a:ext cx="459783" cy="459783"/>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tx1"/>
              </a:solidFill>
            </a:endParaRPr>
          </a:p>
        </p:txBody>
      </p:sp>
      <p:sp>
        <p:nvSpPr>
          <p:cNvPr id="12" name="TextBox 11">
            <a:extLst>
              <a:ext uri="{FF2B5EF4-FFF2-40B4-BE49-F238E27FC236}">
                <a16:creationId xmlns:a16="http://schemas.microsoft.com/office/drawing/2014/main" id="{0E0A69AF-E0B5-4AFF-8FB7-80E9C403D3CB}"/>
              </a:ext>
            </a:extLst>
          </p:cNvPr>
          <p:cNvSpPr txBox="1"/>
          <p:nvPr/>
        </p:nvSpPr>
        <p:spPr>
          <a:xfrm>
            <a:off x="873070" y="1935450"/>
            <a:ext cx="7858335" cy="584775"/>
          </a:xfrm>
          <a:prstGeom prst="rect">
            <a:avLst/>
          </a:prstGeom>
          <a:noFill/>
        </p:spPr>
        <p:txBody>
          <a:bodyPr wrap="square" rtlCol="0">
            <a:spAutoFit/>
          </a:bodyPr>
          <a:lstStyle/>
          <a:p>
            <a:r>
              <a:rPr lang="en-GB" sz="3200" b="1" dirty="0">
                <a:solidFill>
                  <a:srgbClr val="FFD200"/>
                </a:solidFill>
                <a:effectLst>
                  <a:outerShdw blurRad="38100" dist="38100" dir="2700000" algn="tl">
                    <a:srgbClr val="000000">
                      <a:alpha val="43137"/>
                    </a:srgbClr>
                  </a:outerShdw>
                </a:effectLst>
                <a:latin typeface="Gibson Medium" pitchFamily="50" charset="0"/>
              </a:rPr>
              <a:t>ALWAYS START WITH PRAYER!</a:t>
            </a:r>
            <a:endParaRPr lang="en-CA" sz="3200" b="1" dirty="0">
              <a:solidFill>
                <a:srgbClr val="FFD200"/>
              </a:solidFill>
              <a:effectLst>
                <a:outerShdw blurRad="38100" dist="38100" dir="2700000" algn="tl">
                  <a:srgbClr val="000000">
                    <a:alpha val="43137"/>
                  </a:srgbClr>
                </a:outerShdw>
              </a:effectLst>
              <a:latin typeface="Gibson Medium" pitchFamily="50" charset="0"/>
            </a:endParaRPr>
          </a:p>
        </p:txBody>
      </p:sp>
      <p:sp>
        <p:nvSpPr>
          <p:cNvPr id="13" name="TextBox 12">
            <a:extLst>
              <a:ext uri="{FF2B5EF4-FFF2-40B4-BE49-F238E27FC236}">
                <a16:creationId xmlns:a16="http://schemas.microsoft.com/office/drawing/2014/main" id="{7769B36B-35F7-4348-A248-4892CE96CEA3}"/>
              </a:ext>
            </a:extLst>
          </p:cNvPr>
          <p:cNvSpPr txBox="1"/>
          <p:nvPr/>
        </p:nvSpPr>
        <p:spPr>
          <a:xfrm>
            <a:off x="905608" y="3284610"/>
            <a:ext cx="2869680" cy="2677656"/>
          </a:xfrm>
          <a:prstGeom prst="rect">
            <a:avLst/>
          </a:prstGeom>
          <a:noFill/>
        </p:spPr>
        <p:txBody>
          <a:bodyPr wrap="square" rtlCol="0">
            <a:spAutoFit/>
          </a:bodyPr>
          <a:lstStyle/>
          <a:p>
            <a:r>
              <a:rPr lang="en-GB" sz="2800" dirty="0">
                <a:solidFill>
                  <a:srgbClr val="FFD200"/>
                </a:solidFill>
                <a:effectLst>
                  <a:outerShdw blurRad="38100" dist="38100" dir="2700000" algn="tl">
                    <a:srgbClr val="000000">
                      <a:alpha val="43137"/>
                    </a:srgbClr>
                  </a:outerShdw>
                </a:effectLst>
                <a:latin typeface="Gibson Book" pitchFamily="50" charset="0"/>
              </a:rPr>
              <a:t>Be </a:t>
            </a:r>
            <a:r>
              <a:rPr lang="en-GB" sz="2800" b="1" dirty="0">
                <a:solidFill>
                  <a:srgbClr val="FFD200"/>
                </a:solidFill>
                <a:effectLst>
                  <a:outerShdw blurRad="38100" dist="38100" dir="2700000" algn="tl">
                    <a:srgbClr val="000000">
                      <a:alpha val="43137"/>
                    </a:srgbClr>
                  </a:outerShdw>
                </a:effectLst>
                <a:latin typeface="Gibson Medium" pitchFamily="50" charset="0"/>
              </a:rPr>
              <a:t>curious</a:t>
            </a:r>
            <a:r>
              <a:rPr lang="en-GB" sz="2800" dirty="0">
                <a:solidFill>
                  <a:srgbClr val="FFD200"/>
                </a:solidFill>
                <a:effectLst>
                  <a:outerShdw blurRad="38100" dist="38100" dir="2700000" algn="tl">
                    <a:srgbClr val="000000">
                      <a:alpha val="43137"/>
                    </a:srgbClr>
                  </a:outerShdw>
                </a:effectLst>
                <a:latin typeface="Gibson Book" pitchFamily="50" charset="0"/>
              </a:rPr>
              <a:t> about the text.</a:t>
            </a:r>
          </a:p>
          <a:p>
            <a:pPr marL="457200" indent="-457200">
              <a:buFont typeface="Arial" panose="020B0604020202020204" pitchFamily="34" charset="0"/>
              <a:buChar char="•"/>
            </a:pPr>
            <a:r>
              <a:rPr lang="en-GB" sz="2800" dirty="0">
                <a:solidFill>
                  <a:schemeClr val="bg1"/>
                </a:solidFill>
                <a:effectLst>
                  <a:outerShdw blurRad="38100" dist="38100" dir="2700000" algn="tl">
                    <a:srgbClr val="000000">
                      <a:alpha val="43137"/>
                    </a:srgbClr>
                  </a:outerShdw>
                </a:effectLst>
                <a:latin typeface="Gibson Book" pitchFamily="50" charset="0"/>
              </a:rPr>
              <a:t>Saturate</a:t>
            </a:r>
          </a:p>
          <a:p>
            <a:pPr marL="457200" indent="-457200">
              <a:buFont typeface="Arial" panose="020B0604020202020204" pitchFamily="34" charset="0"/>
              <a:buChar char="•"/>
            </a:pPr>
            <a:r>
              <a:rPr lang="en-GB" sz="2800" dirty="0">
                <a:solidFill>
                  <a:schemeClr val="bg1"/>
                </a:solidFill>
                <a:effectLst>
                  <a:outerShdw blurRad="38100" dist="38100" dir="2700000" algn="tl">
                    <a:srgbClr val="000000">
                      <a:alpha val="43137"/>
                    </a:srgbClr>
                  </a:outerShdw>
                </a:effectLst>
                <a:latin typeface="Gibson Book" pitchFamily="50" charset="0"/>
              </a:rPr>
              <a:t>Pay attention to the Setting and Context</a:t>
            </a:r>
          </a:p>
        </p:txBody>
      </p:sp>
      <p:sp>
        <p:nvSpPr>
          <p:cNvPr id="14" name="TextBox 13">
            <a:extLst>
              <a:ext uri="{FF2B5EF4-FFF2-40B4-BE49-F238E27FC236}">
                <a16:creationId xmlns:a16="http://schemas.microsoft.com/office/drawing/2014/main" id="{9D4CBBDE-1969-4FE4-BD3D-85A17557C227}"/>
              </a:ext>
            </a:extLst>
          </p:cNvPr>
          <p:cNvSpPr txBox="1"/>
          <p:nvPr/>
        </p:nvSpPr>
        <p:spPr>
          <a:xfrm>
            <a:off x="4303013" y="3284610"/>
            <a:ext cx="2869680" cy="3108543"/>
          </a:xfrm>
          <a:prstGeom prst="rect">
            <a:avLst/>
          </a:prstGeom>
          <a:noFill/>
        </p:spPr>
        <p:txBody>
          <a:bodyPr wrap="square" rtlCol="0">
            <a:spAutoFit/>
          </a:bodyPr>
          <a:lstStyle/>
          <a:p>
            <a:r>
              <a:rPr lang="en-GB" sz="2800" b="1" dirty="0">
                <a:solidFill>
                  <a:srgbClr val="FFD200"/>
                </a:solidFill>
                <a:effectLst>
                  <a:outerShdw blurRad="38100" dist="38100" dir="2700000" algn="tl">
                    <a:srgbClr val="000000">
                      <a:alpha val="43137"/>
                    </a:srgbClr>
                  </a:outerShdw>
                </a:effectLst>
                <a:latin typeface="Gibson Medium" pitchFamily="50" charset="0"/>
              </a:rPr>
              <a:t>Answer</a:t>
            </a:r>
            <a:r>
              <a:rPr lang="en-GB" sz="2800" dirty="0">
                <a:solidFill>
                  <a:srgbClr val="FFD200"/>
                </a:solidFill>
                <a:effectLst>
                  <a:outerShdw blurRad="38100" dist="38100" dir="2700000" algn="tl">
                    <a:srgbClr val="000000">
                      <a:alpha val="43137"/>
                    </a:srgbClr>
                  </a:outerShdw>
                </a:effectLst>
                <a:latin typeface="Gibson Book" pitchFamily="50" charset="0"/>
              </a:rPr>
              <a:t> from the text.</a:t>
            </a:r>
          </a:p>
          <a:p>
            <a:r>
              <a:rPr lang="en-GB" sz="2800" dirty="0">
                <a:solidFill>
                  <a:schemeClr val="bg1"/>
                </a:solidFill>
                <a:effectLst>
                  <a:outerShdw blurRad="38100" dist="38100" dir="2700000" algn="tl">
                    <a:srgbClr val="000000">
                      <a:alpha val="43137"/>
                    </a:srgbClr>
                  </a:outerShdw>
                </a:effectLst>
                <a:latin typeface="Gibson Book" pitchFamily="50" charset="0"/>
              </a:rPr>
              <a:t>Move from big to small:</a:t>
            </a:r>
          </a:p>
          <a:p>
            <a:pPr marL="457200" indent="-457200">
              <a:buFont typeface="Arial" panose="020B0604020202020204" pitchFamily="34" charset="0"/>
              <a:buChar char="•"/>
            </a:pPr>
            <a:r>
              <a:rPr lang="en-GB" sz="2800" dirty="0">
                <a:solidFill>
                  <a:schemeClr val="bg1"/>
                </a:solidFill>
                <a:effectLst>
                  <a:outerShdw blurRad="38100" dist="38100" dir="2700000" algn="tl">
                    <a:srgbClr val="000000">
                      <a:alpha val="43137"/>
                    </a:srgbClr>
                  </a:outerShdw>
                </a:effectLst>
                <a:latin typeface="Gibson Book" pitchFamily="50" charset="0"/>
              </a:rPr>
              <a:t>Paragraphs</a:t>
            </a:r>
          </a:p>
          <a:p>
            <a:pPr marL="457200" indent="-457200">
              <a:buFont typeface="Arial" panose="020B0604020202020204" pitchFamily="34" charset="0"/>
              <a:buChar char="•"/>
            </a:pPr>
            <a:r>
              <a:rPr lang="en-GB" sz="2800" dirty="0">
                <a:solidFill>
                  <a:schemeClr val="bg1"/>
                </a:solidFill>
                <a:effectLst>
                  <a:outerShdw blurRad="38100" dist="38100" dir="2700000" algn="tl">
                    <a:srgbClr val="000000">
                      <a:alpha val="43137"/>
                    </a:srgbClr>
                  </a:outerShdw>
                </a:effectLst>
                <a:latin typeface="Gibson Book" pitchFamily="50" charset="0"/>
              </a:rPr>
              <a:t>Sentences</a:t>
            </a:r>
          </a:p>
          <a:p>
            <a:pPr marL="457200" indent="-457200">
              <a:buFont typeface="Arial" panose="020B0604020202020204" pitchFamily="34" charset="0"/>
              <a:buChar char="•"/>
            </a:pPr>
            <a:r>
              <a:rPr lang="en-GB" sz="2800" dirty="0">
                <a:solidFill>
                  <a:schemeClr val="bg1"/>
                </a:solidFill>
                <a:effectLst>
                  <a:outerShdw blurRad="38100" dist="38100" dir="2700000" algn="tl">
                    <a:srgbClr val="000000">
                      <a:alpha val="43137"/>
                    </a:srgbClr>
                  </a:outerShdw>
                </a:effectLst>
                <a:latin typeface="Gibson Book" pitchFamily="50" charset="0"/>
              </a:rPr>
              <a:t>Words</a:t>
            </a:r>
          </a:p>
        </p:txBody>
      </p:sp>
      <p:sp>
        <p:nvSpPr>
          <p:cNvPr id="15" name="TextBox 14">
            <a:extLst>
              <a:ext uri="{FF2B5EF4-FFF2-40B4-BE49-F238E27FC236}">
                <a16:creationId xmlns:a16="http://schemas.microsoft.com/office/drawing/2014/main" id="{112C349C-87E7-48A8-BC91-2A007CE820C2}"/>
              </a:ext>
            </a:extLst>
          </p:cNvPr>
          <p:cNvSpPr txBox="1"/>
          <p:nvPr/>
        </p:nvSpPr>
        <p:spPr>
          <a:xfrm>
            <a:off x="8003929" y="3323525"/>
            <a:ext cx="2869680" cy="1815882"/>
          </a:xfrm>
          <a:prstGeom prst="rect">
            <a:avLst/>
          </a:prstGeom>
          <a:noFill/>
        </p:spPr>
        <p:txBody>
          <a:bodyPr wrap="square" rtlCol="0">
            <a:spAutoFit/>
          </a:bodyPr>
          <a:lstStyle/>
          <a:p>
            <a:r>
              <a:rPr lang="en-GB" sz="2800" dirty="0">
                <a:solidFill>
                  <a:srgbClr val="FFD200"/>
                </a:solidFill>
                <a:effectLst>
                  <a:outerShdw blurRad="38100" dist="38100" dir="2700000" algn="tl">
                    <a:srgbClr val="000000">
                      <a:alpha val="43137"/>
                    </a:srgbClr>
                  </a:outerShdw>
                </a:effectLst>
                <a:latin typeface="Gibson Book" pitchFamily="50" charset="0"/>
              </a:rPr>
              <a:t>Be </a:t>
            </a:r>
            <a:r>
              <a:rPr lang="en-GB" sz="2800" b="1" dirty="0">
                <a:solidFill>
                  <a:srgbClr val="FFD200"/>
                </a:solidFill>
                <a:effectLst>
                  <a:outerShdw blurRad="38100" dist="38100" dir="2700000" algn="tl">
                    <a:srgbClr val="000000">
                      <a:alpha val="43137"/>
                    </a:srgbClr>
                  </a:outerShdw>
                </a:effectLst>
                <a:latin typeface="Gibson Medium" pitchFamily="50" charset="0"/>
              </a:rPr>
              <a:t>moved</a:t>
            </a:r>
            <a:r>
              <a:rPr lang="en-GB" sz="2800" dirty="0">
                <a:solidFill>
                  <a:srgbClr val="FFD200"/>
                </a:solidFill>
                <a:effectLst>
                  <a:outerShdw blurRad="38100" dist="38100" dir="2700000" algn="tl">
                    <a:srgbClr val="000000">
                      <a:alpha val="43137"/>
                    </a:srgbClr>
                  </a:outerShdw>
                </a:effectLst>
                <a:latin typeface="Gibson Book" pitchFamily="50" charset="0"/>
              </a:rPr>
              <a:t> by the text.</a:t>
            </a:r>
          </a:p>
          <a:p>
            <a:pPr marL="457200" indent="-457200">
              <a:buFont typeface="Arial" panose="020B0604020202020204" pitchFamily="34" charset="0"/>
              <a:buChar char="•"/>
            </a:pPr>
            <a:r>
              <a:rPr lang="en-GB" sz="2800" dirty="0">
                <a:solidFill>
                  <a:schemeClr val="bg1"/>
                </a:solidFill>
                <a:effectLst>
                  <a:outerShdw blurRad="38100" dist="38100" dir="2700000" algn="tl">
                    <a:srgbClr val="000000">
                      <a:alpha val="43137"/>
                    </a:srgbClr>
                  </a:outerShdw>
                </a:effectLst>
                <a:latin typeface="Gibson Book" pitchFamily="50" charset="0"/>
              </a:rPr>
              <a:t>Summarize</a:t>
            </a:r>
          </a:p>
          <a:p>
            <a:pPr marL="457200" indent="-457200">
              <a:buFont typeface="Arial" panose="020B0604020202020204" pitchFamily="34" charset="0"/>
              <a:buChar char="•"/>
            </a:pPr>
            <a:r>
              <a:rPr lang="en-GB" sz="2800" dirty="0">
                <a:solidFill>
                  <a:schemeClr val="bg1"/>
                </a:solidFill>
                <a:effectLst>
                  <a:outerShdw blurRad="38100" dist="38100" dir="2700000" algn="tl">
                    <a:srgbClr val="000000">
                      <a:alpha val="43137"/>
                    </a:srgbClr>
                  </a:outerShdw>
                </a:effectLst>
                <a:latin typeface="Gibson Book" pitchFamily="50" charset="0"/>
              </a:rPr>
              <a:t>Significance</a:t>
            </a:r>
          </a:p>
        </p:txBody>
      </p:sp>
    </p:spTree>
    <p:extLst>
      <p:ext uri="{BB962C8B-B14F-4D97-AF65-F5344CB8AC3E}">
        <p14:creationId xmlns:p14="http://schemas.microsoft.com/office/powerpoint/2010/main" val="2569803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843200" y="730403"/>
            <a:ext cx="8881628" cy="1325563"/>
          </a:xfrm>
        </p:spPr>
        <p:txBody>
          <a:bodyPr>
            <a:noAutofit/>
          </a:bodyPr>
          <a:lstStyle/>
          <a:p>
            <a:r>
              <a:rPr lang="en-GB" sz="6600" dirty="0">
                <a:solidFill>
                  <a:srgbClr val="FFD200"/>
                </a:solidFill>
                <a:effectLst>
                  <a:outerShdw blurRad="38100" dist="38100" dir="2700000" algn="tl">
                    <a:srgbClr val="000000">
                      <a:alpha val="43137"/>
                    </a:srgbClr>
                  </a:outerShdw>
                </a:effectLst>
                <a:latin typeface="Gibson Heavy" pitchFamily="50" charset="0"/>
              </a:rPr>
              <a:t>LET’S STUDY TOGETHER!</a:t>
            </a:r>
            <a:endParaRPr lang="en-CA" sz="66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0418" y="730403"/>
            <a:ext cx="1204605" cy="1204605"/>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968735" y="2509069"/>
            <a:ext cx="10006558" cy="3416320"/>
          </a:xfrm>
          <a:prstGeom prst="rect">
            <a:avLst/>
          </a:prstGeom>
          <a:noFill/>
        </p:spPr>
        <p:txBody>
          <a:bodyPr wrap="square" rtlCol="0">
            <a:spAutoFit/>
          </a:bodyPr>
          <a:lstStyle/>
          <a:p>
            <a:pPr marL="457200" indent="-457200">
              <a:buFont typeface="Arial" panose="020B0604020202020204" pitchFamily="34" charset="0"/>
              <a:buChar char="•"/>
            </a:pPr>
            <a:r>
              <a:rPr lang="en-GB" sz="3600" dirty="0">
                <a:solidFill>
                  <a:schemeClr val="bg1"/>
                </a:solidFill>
                <a:effectLst>
                  <a:outerShdw blurRad="38100" dist="38100" dir="2700000" algn="tl">
                    <a:srgbClr val="000000">
                      <a:alpha val="43137"/>
                    </a:srgbClr>
                  </a:outerShdw>
                </a:effectLst>
                <a:latin typeface="Gibson Medium" pitchFamily="50" charset="0"/>
              </a:rPr>
              <a:t>DEVOTIONAL</a:t>
            </a:r>
            <a:r>
              <a:rPr lang="en-GB" sz="3600" dirty="0">
                <a:solidFill>
                  <a:schemeClr val="bg1"/>
                </a:solidFill>
                <a:effectLst>
                  <a:outerShdw blurRad="38100" dist="38100" dir="2700000" algn="tl">
                    <a:srgbClr val="000000">
                      <a:alpha val="43137"/>
                    </a:srgbClr>
                  </a:outerShdw>
                </a:effectLst>
                <a:latin typeface="Gibson Book" pitchFamily="50" charset="0"/>
              </a:rPr>
              <a:t> – Psalm 139</a:t>
            </a:r>
          </a:p>
          <a:p>
            <a:pPr marL="457200" indent="-457200">
              <a:buFont typeface="Arial" panose="020B0604020202020204" pitchFamily="34" charset="0"/>
              <a:buChar char="•"/>
            </a:pPr>
            <a:r>
              <a:rPr lang="en-GB" sz="3600" dirty="0">
                <a:solidFill>
                  <a:schemeClr val="bg1"/>
                </a:solidFill>
                <a:effectLst>
                  <a:outerShdw blurRad="38100" dist="38100" dir="2700000" algn="tl">
                    <a:srgbClr val="000000">
                      <a:alpha val="43137"/>
                    </a:srgbClr>
                  </a:outerShdw>
                </a:effectLst>
                <a:latin typeface="Gibson Medium" pitchFamily="50" charset="0"/>
              </a:rPr>
              <a:t>INDUCTIVE</a:t>
            </a:r>
            <a:r>
              <a:rPr lang="en-GB" sz="3600" dirty="0">
                <a:solidFill>
                  <a:schemeClr val="bg1"/>
                </a:solidFill>
                <a:effectLst>
                  <a:outerShdw blurRad="38100" dist="38100" dir="2700000" algn="tl">
                    <a:srgbClr val="000000">
                      <a:alpha val="43137"/>
                    </a:srgbClr>
                  </a:outerShdw>
                </a:effectLst>
                <a:latin typeface="Gibson Book" pitchFamily="50" charset="0"/>
              </a:rPr>
              <a:t> (Narrative) – Luke 9:18-36</a:t>
            </a:r>
            <a:br>
              <a:rPr lang="en-GB" sz="3600" dirty="0">
                <a:solidFill>
                  <a:schemeClr val="bg1"/>
                </a:solidFill>
                <a:effectLst>
                  <a:outerShdw blurRad="38100" dist="38100" dir="2700000" algn="tl">
                    <a:srgbClr val="000000">
                      <a:alpha val="43137"/>
                    </a:srgbClr>
                  </a:outerShdw>
                </a:effectLst>
                <a:latin typeface="Gibson Book" pitchFamily="50" charset="0"/>
              </a:rPr>
            </a:br>
            <a:endParaRPr lang="en-GB" sz="3600" dirty="0">
              <a:solidFill>
                <a:schemeClr val="bg1"/>
              </a:solidFill>
              <a:effectLst>
                <a:outerShdw blurRad="38100" dist="38100" dir="2700000" algn="tl">
                  <a:srgbClr val="000000">
                    <a:alpha val="43137"/>
                  </a:srgbClr>
                </a:outerShdw>
              </a:effectLst>
              <a:latin typeface="Gibson Book" pitchFamily="50" charset="0"/>
            </a:endParaRPr>
          </a:p>
          <a:p>
            <a:pPr marL="457200" indent="-457200">
              <a:buFont typeface="Arial" panose="020B0604020202020204" pitchFamily="34" charset="0"/>
              <a:buChar char="•"/>
            </a:pPr>
            <a:r>
              <a:rPr lang="en-GB" sz="3600" dirty="0">
                <a:solidFill>
                  <a:schemeClr val="bg1"/>
                </a:solidFill>
                <a:effectLst>
                  <a:outerShdw blurRad="38100" dist="38100" dir="2700000" algn="tl">
                    <a:srgbClr val="000000">
                      <a:alpha val="43137"/>
                    </a:srgbClr>
                  </a:outerShdw>
                </a:effectLst>
                <a:latin typeface="Gibson Medium" pitchFamily="50" charset="0"/>
              </a:rPr>
              <a:t>INDUCTIVE</a:t>
            </a:r>
            <a:r>
              <a:rPr lang="en-GB" sz="3600" dirty="0">
                <a:solidFill>
                  <a:schemeClr val="bg1"/>
                </a:solidFill>
                <a:effectLst>
                  <a:outerShdw blurRad="38100" dist="38100" dir="2700000" algn="tl">
                    <a:srgbClr val="000000">
                      <a:alpha val="43137"/>
                    </a:srgbClr>
                  </a:outerShdw>
                </a:effectLst>
                <a:latin typeface="Gibson Book" pitchFamily="50" charset="0"/>
              </a:rPr>
              <a:t> (Letter) – Titus 2:11-3:9</a:t>
            </a:r>
            <a:br>
              <a:rPr lang="en-GB" sz="3600" dirty="0">
                <a:solidFill>
                  <a:schemeClr val="bg1"/>
                </a:solidFill>
                <a:effectLst>
                  <a:outerShdw blurRad="38100" dist="38100" dir="2700000" algn="tl">
                    <a:srgbClr val="000000">
                      <a:alpha val="43137"/>
                    </a:srgbClr>
                  </a:outerShdw>
                </a:effectLst>
                <a:latin typeface="Gibson Book" pitchFamily="50" charset="0"/>
              </a:rPr>
            </a:br>
            <a:endParaRPr lang="en-GB" sz="3600" dirty="0">
              <a:solidFill>
                <a:schemeClr val="bg1"/>
              </a:solidFill>
              <a:effectLst>
                <a:outerShdw blurRad="38100" dist="38100" dir="2700000" algn="tl">
                  <a:srgbClr val="000000">
                    <a:alpha val="43137"/>
                  </a:srgbClr>
                </a:outerShdw>
              </a:effectLst>
              <a:latin typeface="Gibson Book" pitchFamily="50" charset="0"/>
            </a:endParaRPr>
          </a:p>
          <a:p>
            <a:pPr marL="457200" indent="-457200">
              <a:buFont typeface="Arial" panose="020B0604020202020204" pitchFamily="34" charset="0"/>
              <a:buChar char="•"/>
            </a:pPr>
            <a:r>
              <a:rPr lang="en-GB" sz="3600" dirty="0">
                <a:solidFill>
                  <a:schemeClr val="bg1"/>
                </a:solidFill>
                <a:effectLst>
                  <a:outerShdw blurRad="38100" dist="38100" dir="2700000" algn="tl">
                    <a:srgbClr val="000000">
                      <a:alpha val="43137"/>
                    </a:srgbClr>
                  </a:outerShdw>
                </a:effectLst>
                <a:latin typeface="Gibson Medium" pitchFamily="50" charset="0"/>
              </a:rPr>
              <a:t>BONUS</a:t>
            </a:r>
            <a:r>
              <a:rPr lang="en-GB" sz="3600" dirty="0">
                <a:solidFill>
                  <a:schemeClr val="bg1"/>
                </a:solidFill>
                <a:effectLst>
                  <a:outerShdw blurRad="38100" dist="38100" dir="2700000" algn="tl">
                    <a:srgbClr val="000000">
                      <a:alpha val="43137"/>
                    </a:srgbClr>
                  </a:outerShdw>
                </a:effectLst>
                <a:latin typeface="Gibson Book" pitchFamily="50" charset="0"/>
              </a:rPr>
              <a:t>: Romans 6 or Psalm 2</a:t>
            </a:r>
            <a:endParaRPr lang="en-CA" sz="3600" dirty="0">
              <a:solidFill>
                <a:schemeClr val="bg1"/>
              </a:solidFill>
              <a:effectLst>
                <a:outerShdw blurRad="38100" dist="38100" dir="2700000" algn="tl">
                  <a:srgbClr val="000000">
                    <a:alpha val="43137"/>
                  </a:srgbClr>
                </a:outerShdw>
              </a:effectLst>
              <a:latin typeface="Gibson Book" pitchFamily="50" charset="0"/>
            </a:endParaRPr>
          </a:p>
        </p:txBody>
      </p:sp>
    </p:spTree>
    <p:extLst>
      <p:ext uri="{BB962C8B-B14F-4D97-AF65-F5344CB8AC3E}">
        <p14:creationId xmlns:p14="http://schemas.microsoft.com/office/powerpoint/2010/main" val="21039454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4231039" y="723752"/>
            <a:ext cx="6736596" cy="2984715"/>
          </a:xfrm>
        </p:spPr>
        <p:txBody>
          <a:bodyPr>
            <a:noAutofit/>
          </a:bodyPr>
          <a:lstStyle/>
          <a:p>
            <a:r>
              <a:rPr lang="en-GB" sz="8000" dirty="0">
                <a:solidFill>
                  <a:srgbClr val="FFD200"/>
                </a:solidFill>
                <a:effectLst>
                  <a:outerShdw blurRad="38100" dist="38100" dir="2700000" algn="tl">
                    <a:srgbClr val="000000">
                      <a:alpha val="43137"/>
                    </a:srgbClr>
                  </a:outerShdw>
                </a:effectLst>
                <a:latin typeface="Gibson Heavy" pitchFamily="50" charset="0"/>
              </a:rPr>
              <a:t>ANY QUESTIONS?</a:t>
            </a:r>
            <a:endParaRPr lang="en-CA" sz="80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43072" y="590228"/>
            <a:ext cx="3097520" cy="309752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7571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667551" y="425603"/>
            <a:ext cx="9815355" cy="1325563"/>
          </a:xfrm>
        </p:spPr>
        <p:txBody>
          <a:bodyPr>
            <a:noAutofit/>
          </a:bodyPr>
          <a:lstStyle/>
          <a:p>
            <a:r>
              <a:rPr lang="en-GB" sz="6600" dirty="0">
                <a:solidFill>
                  <a:srgbClr val="FFD200"/>
                </a:solidFill>
                <a:effectLst>
                  <a:outerShdw blurRad="38100" dist="38100" dir="2700000" algn="tl">
                    <a:srgbClr val="000000">
                      <a:alpha val="43137"/>
                    </a:srgbClr>
                  </a:outerShdw>
                </a:effectLst>
                <a:latin typeface="Gibson Heavy" pitchFamily="50" charset="0"/>
              </a:rPr>
              <a:t>FURTHER RESOURCES</a:t>
            </a:r>
            <a:endParaRPr lang="en-CA" sz="66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577B7C8-1B99-4117-966E-611346CFCA59}"/>
              </a:ext>
            </a:extLst>
          </p:cNvPr>
          <p:cNvSpPr txBox="1"/>
          <p:nvPr/>
        </p:nvSpPr>
        <p:spPr>
          <a:xfrm>
            <a:off x="1777140" y="1363236"/>
            <a:ext cx="8839200" cy="830997"/>
          </a:xfrm>
          <a:prstGeom prst="rect">
            <a:avLst/>
          </a:prstGeom>
          <a:noFill/>
        </p:spPr>
        <p:txBody>
          <a:bodyPr wrap="square" rtlCol="0">
            <a:spAutoFit/>
          </a:bodyPr>
          <a:lstStyle/>
          <a:p>
            <a:r>
              <a:rPr lang="en-GB" sz="2400" dirty="0">
                <a:solidFill>
                  <a:schemeClr val="bg1"/>
                </a:solidFill>
                <a:effectLst>
                  <a:outerShdw blurRad="38100" dist="38100" dir="2700000" algn="tl">
                    <a:srgbClr val="000000">
                      <a:alpha val="43137"/>
                    </a:srgbClr>
                  </a:outerShdw>
                </a:effectLst>
                <a:latin typeface="Gibson Medium" pitchFamily="50" charset="0"/>
              </a:rPr>
              <a:t>Training in handling God’s Word</a:t>
            </a:r>
            <a:r>
              <a:rPr lang="en-GB" sz="2400" dirty="0">
                <a:solidFill>
                  <a:schemeClr val="bg1"/>
                </a:solidFill>
                <a:effectLst>
                  <a:outerShdw blurRad="38100" dist="38100" dir="2700000" algn="tl">
                    <a:srgbClr val="000000">
                      <a:alpha val="43137"/>
                    </a:srgbClr>
                  </a:outerShdw>
                </a:effectLst>
                <a:latin typeface="Gibson Book" pitchFamily="50" charset="0"/>
              </a:rPr>
              <a:t>: resources to help you become a better reader &amp; interpreter of scripture.</a:t>
            </a:r>
          </a:p>
        </p:txBody>
      </p:sp>
      <p:pic>
        <p:nvPicPr>
          <p:cNvPr id="2050" name="Picture 2" descr="Knowing Scripture: Sproul, R. C., Packer, J. I.: 9780830844685: Amazon.com:  Books">
            <a:extLst>
              <a:ext uri="{FF2B5EF4-FFF2-40B4-BE49-F238E27FC236}">
                <a16:creationId xmlns:a16="http://schemas.microsoft.com/office/drawing/2014/main" id="{F5802DF7-ADB4-42D4-BCE1-2FC3800D9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68065">
            <a:off x="1379566" y="2667268"/>
            <a:ext cx="1848043" cy="276929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The Bible Study Handbook: A Comprehensive Guide to an Essential Practice:  Olesberg, Lindsay, Fernando, Ajith: 9780830810499: Amazon.com: Books">
            <a:extLst>
              <a:ext uri="{FF2B5EF4-FFF2-40B4-BE49-F238E27FC236}">
                <a16:creationId xmlns:a16="http://schemas.microsoft.com/office/drawing/2014/main" id="{E75DB93F-4FFD-4241-8A29-B1CCE02383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8763" y="2382030"/>
            <a:ext cx="2077237" cy="3112734"/>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9534603-D79D-4358-9F5F-DB54976EE658}"/>
              </a:ext>
            </a:extLst>
          </p:cNvPr>
          <p:cNvSpPr txBox="1"/>
          <p:nvPr/>
        </p:nvSpPr>
        <p:spPr>
          <a:xfrm>
            <a:off x="1046356" y="5766900"/>
            <a:ext cx="10099288" cy="830997"/>
          </a:xfrm>
          <a:prstGeom prst="rect">
            <a:avLst/>
          </a:prstGeom>
          <a:noFill/>
        </p:spPr>
        <p:txBody>
          <a:bodyPr wrap="square" rtlCol="0">
            <a:spAutoFit/>
          </a:bodyPr>
          <a:lstStyle/>
          <a:p>
            <a:pPr algn="ctr"/>
            <a:r>
              <a:rPr lang="en-GB" sz="2400" i="1" dirty="0">
                <a:solidFill>
                  <a:srgbClr val="FFD200"/>
                </a:solidFill>
                <a:effectLst>
                  <a:outerShdw blurRad="38100" dist="38100" dir="2700000" algn="tl">
                    <a:srgbClr val="000000">
                      <a:alpha val="43137"/>
                    </a:srgbClr>
                  </a:outerShdw>
                </a:effectLst>
                <a:latin typeface="Gibson Medium" pitchFamily="50" charset="0"/>
              </a:rPr>
              <a:t>Do your best </a:t>
            </a:r>
            <a:r>
              <a:rPr lang="en-GB" sz="2400" dirty="0">
                <a:solidFill>
                  <a:schemeClr val="bg1"/>
                </a:solidFill>
                <a:effectLst>
                  <a:outerShdw blurRad="38100" dist="38100" dir="2700000" algn="tl">
                    <a:srgbClr val="000000">
                      <a:alpha val="43137"/>
                    </a:srgbClr>
                  </a:outerShdw>
                </a:effectLst>
                <a:latin typeface="Gibson Book" pitchFamily="50" charset="0"/>
              </a:rPr>
              <a:t>to present yourself to God as one approved, a worker who has no need to be ashamed, </a:t>
            </a:r>
            <a:r>
              <a:rPr lang="en-GB" sz="2400" dirty="0">
                <a:solidFill>
                  <a:srgbClr val="FFD200"/>
                </a:solidFill>
                <a:effectLst>
                  <a:outerShdw blurRad="38100" dist="38100" dir="2700000" algn="tl">
                    <a:srgbClr val="000000">
                      <a:alpha val="43137"/>
                    </a:srgbClr>
                  </a:outerShdw>
                </a:effectLst>
                <a:latin typeface="Gibson Medium" pitchFamily="50" charset="0"/>
              </a:rPr>
              <a:t>rightly handling the word of truth</a:t>
            </a:r>
            <a:r>
              <a:rPr lang="en-GB" sz="2400" dirty="0">
                <a:solidFill>
                  <a:schemeClr val="bg1"/>
                </a:solidFill>
                <a:effectLst>
                  <a:outerShdw blurRad="38100" dist="38100" dir="2700000" algn="tl">
                    <a:srgbClr val="000000">
                      <a:alpha val="43137"/>
                    </a:srgbClr>
                  </a:outerShdw>
                </a:effectLst>
                <a:latin typeface="Gibson Book" pitchFamily="50" charset="0"/>
              </a:rPr>
              <a:t>. (2 Timothy 2:15)</a:t>
            </a:r>
            <a:endParaRPr lang="en-GB" sz="3200" dirty="0">
              <a:solidFill>
                <a:schemeClr val="bg1"/>
              </a:solidFill>
              <a:effectLst>
                <a:outerShdw blurRad="38100" dist="38100" dir="2700000" algn="tl">
                  <a:srgbClr val="000000">
                    <a:alpha val="43137"/>
                  </a:srgbClr>
                </a:outerShdw>
              </a:effectLst>
              <a:latin typeface="Gibson Book" pitchFamily="50" charset="0"/>
            </a:endParaRPr>
          </a:p>
        </p:txBody>
      </p:sp>
      <p:pic>
        <p:nvPicPr>
          <p:cNvPr id="9" name="Picture 8">
            <a:extLst>
              <a:ext uri="{FF2B5EF4-FFF2-40B4-BE49-F238E27FC236}">
                <a16:creationId xmlns:a16="http://schemas.microsoft.com/office/drawing/2014/main" id="{392DF128-96CF-4430-89DB-D39B877F9044}"/>
              </a:ext>
            </a:extLst>
          </p:cNvPr>
          <p:cNvPicPr>
            <a:picLocks noChangeAspect="1"/>
          </p:cNvPicPr>
          <p:nvPr/>
        </p:nvPicPr>
        <p:blipFill>
          <a:blip r:embed="rId7"/>
          <a:stretch>
            <a:fillRect/>
          </a:stretch>
        </p:blipFill>
        <p:spPr>
          <a:xfrm>
            <a:off x="6933506" y="2723740"/>
            <a:ext cx="4212138" cy="2282248"/>
          </a:xfrm>
          <a:prstGeom prst="rect">
            <a:avLst/>
          </a:prstGeom>
          <a:ln>
            <a:solidFill>
              <a:schemeClr val="bg1"/>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FBCE5218-2A67-408B-AE07-206BE3851842}"/>
              </a:ext>
            </a:extLst>
          </p:cNvPr>
          <p:cNvSpPr txBox="1"/>
          <p:nvPr/>
        </p:nvSpPr>
        <p:spPr>
          <a:xfrm>
            <a:off x="6933505" y="5041732"/>
            <a:ext cx="4212139" cy="461665"/>
          </a:xfrm>
          <a:prstGeom prst="rect">
            <a:avLst/>
          </a:prstGeom>
          <a:noFill/>
        </p:spPr>
        <p:txBody>
          <a:bodyPr wrap="square" rtlCol="0">
            <a:spAutoFit/>
          </a:bodyPr>
          <a:lstStyle/>
          <a:p>
            <a:pPr algn="ctr"/>
            <a:r>
              <a:rPr lang="en-GB" sz="2400" i="1" dirty="0">
                <a:solidFill>
                  <a:schemeClr val="bg1"/>
                </a:solidFill>
                <a:effectLst>
                  <a:outerShdw blurRad="38100" dist="38100" dir="2700000" algn="tl">
                    <a:srgbClr val="000000">
                      <a:alpha val="43137"/>
                    </a:srgbClr>
                  </a:outerShdw>
                </a:effectLst>
                <a:latin typeface="Gibson Medium" pitchFamily="50" charset="0"/>
              </a:rPr>
              <a:t>HOPECHURCHTW.CA/LEARN</a:t>
            </a:r>
            <a:endParaRPr lang="en-GB" sz="3200" dirty="0">
              <a:solidFill>
                <a:schemeClr val="bg1"/>
              </a:solidFill>
              <a:effectLst>
                <a:outerShdw blurRad="38100" dist="38100" dir="2700000" algn="tl">
                  <a:srgbClr val="000000">
                    <a:alpha val="43137"/>
                  </a:srgbClr>
                </a:outerShdw>
              </a:effectLst>
              <a:latin typeface="Gibson Book" pitchFamily="50" charset="0"/>
            </a:endParaRPr>
          </a:p>
        </p:txBody>
      </p:sp>
    </p:spTree>
    <p:extLst>
      <p:ext uri="{BB962C8B-B14F-4D97-AF65-F5344CB8AC3E}">
        <p14:creationId xmlns:p14="http://schemas.microsoft.com/office/powerpoint/2010/main" val="2781700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667551" y="425603"/>
            <a:ext cx="9815355" cy="1325563"/>
          </a:xfrm>
        </p:spPr>
        <p:txBody>
          <a:bodyPr>
            <a:noAutofit/>
          </a:bodyPr>
          <a:lstStyle/>
          <a:p>
            <a:r>
              <a:rPr lang="en-GB" sz="6600" dirty="0">
                <a:solidFill>
                  <a:srgbClr val="FFD200"/>
                </a:solidFill>
                <a:effectLst>
                  <a:outerShdw blurRad="38100" dist="38100" dir="2700000" algn="tl">
                    <a:srgbClr val="000000">
                      <a:alpha val="43137"/>
                    </a:srgbClr>
                  </a:outerShdw>
                </a:effectLst>
                <a:latin typeface="Gibson Heavy" pitchFamily="50" charset="0"/>
              </a:rPr>
              <a:t>FURTHER RESOURCES</a:t>
            </a:r>
            <a:endParaRPr lang="en-CA" sz="66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577B7C8-1B99-4117-966E-611346CFCA59}"/>
              </a:ext>
            </a:extLst>
          </p:cNvPr>
          <p:cNvSpPr txBox="1"/>
          <p:nvPr/>
        </p:nvSpPr>
        <p:spPr>
          <a:xfrm>
            <a:off x="1777140" y="1363236"/>
            <a:ext cx="8839200" cy="830997"/>
          </a:xfrm>
          <a:prstGeom prst="rect">
            <a:avLst/>
          </a:prstGeom>
          <a:noFill/>
        </p:spPr>
        <p:txBody>
          <a:bodyPr wrap="square" rtlCol="0">
            <a:spAutoFit/>
          </a:bodyPr>
          <a:lstStyle/>
          <a:p>
            <a:r>
              <a:rPr lang="en-GB" sz="2400" dirty="0">
                <a:solidFill>
                  <a:schemeClr val="bg1"/>
                </a:solidFill>
                <a:effectLst>
                  <a:outerShdw blurRad="38100" dist="38100" dir="2700000" algn="tl">
                    <a:srgbClr val="000000">
                      <a:alpha val="43137"/>
                    </a:srgbClr>
                  </a:outerShdw>
                </a:effectLst>
                <a:latin typeface="Gibson Medium" pitchFamily="50" charset="0"/>
              </a:rPr>
              <a:t>Devotional Bible Commentaries</a:t>
            </a:r>
            <a:r>
              <a:rPr lang="en-GB" sz="2400" dirty="0">
                <a:solidFill>
                  <a:schemeClr val="bg1"/>
                </a:solidFill>
                <a:effectLst>
                  <a:outerShdw blurRad="38100" dist="38100" dir="2700000" algn="tl">
                    <a:srgbClr val="000000">
                      <a:alpha val="43137"/>
                    </a:srgbClr>
                  </a:outerShdw>
                </a:effectLst>
                <a:latin typeface="Gibson Book" pitchFamily="50" charset="0"/>
              </a:rPr>
              <a:t>: not super dense and meant to help you in your daily devotions.</a:t>
            </a:r>
          </a:p>
        </p:txBody>
      </p:sp>
      <p:pic>
        <p:nvPicPr>
          <p:cNvPr id="3078" name="Picture 6">
            <a:extLst>
              <a:ext uri="{FF2B5EF4-FFF2-40B4-BE49-F238E27FC236}">
                <a16:creationId xmlns:a16="http://schemas.microsoft.com/office/drawing/2014/main" id="{DE481903-C6AC-4213-8EA5-34B433585B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356" y="2335706"/>
            <a:ext cx="2171290" cy="3253674"/>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7662427E-1CF5-4A0D-A01D-BF36995A0A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6289">
            <a:off x="1556328" y="2515846"/>
            <a:ext cx="2000197" cy="317865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484F2F25-CA0F-4430-A31D-541774EC1E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96190">
            <a:off x="8721173" y="2364473"/>
            <a:ext cx="2179939" cy="3266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5DA0A5-A775-4AA7-ABBD-50E9C77208E1}"/>
              </a:ext>
            </a:extLst>
          </p:cNvPr>
          <p:cNvSpPr txBox="1"/>
          <p:nvPr/>
        </p:nvSpPr>
        <p:spPr>
          <a:xfrm>
            <a:off x="1347494" y="5861316"/>
            <a:ext cx="2721819" cy="646331"/>
          </a:xfrm>
          <a:prstGeom prst="rect">
            <a:avLst/>
          </a:prstGeom>
          <a:noFill/>
        </p:spPr>
        <p:txBody>
          <a:bodyPr wrap="square" rtlCol="0">
            <a:spAutoFit/>
          </a:bodyPr>
          <a:lstStyle/>
          <a:p>
            <a:pPr algn="ctr"/>
            <a:r>
              <a:rPr lang="en-GB" dirty="0">
                <a:solidFill>
                  <a:schemeClr val="bg1"/>
                </a:solidFill>
                <a:effectLst>
                  <a:outerShdw blurRad="38100" dist="38100" dir="2700000" algn="tl">
                    <a:srgbClr val="000000">
                      <a:alpha val="43137"/>
                    </a:srgbClr>
                  </a:outerShdw>
                </a:effectLst>
                <a:latin typeface="Gibson Medium" pitchFamily="50" charset="0"/>
              </a:rPr>
              <a:t>God’s Word for You commentary series</a:t>
            </a:r>
            <a:endParaRPr lang="en-CA" dirty="0">
              <a:solidFill>
                <a:schemeClr val="bg1"/>
              </a:solidFill>
              <a:effectLst>
                <a:outerShdw blurRad="38100" dist="38100" dir="2700000" algn="tl">
                  <a:srgbClr val="000000">
                    <a:alpha val="43137"/>
                  </a:srgbClr>
                </a:outerShdw>
              </a:effectLst>
              <a:latin typeface="Gibson Medium" pitchFamily="50" charset="0"/>
            </a:endParaRPr>
          </a:p>
        </p:txBody>
      </p:sp>
      <p:sp>
        <p:nvSpPr>
          <p:cNvPr id="13" name="TextBox 12">
            <a:extLst>
              <a:ext uri="{FF2B5EF4-FFF2-40B4-BE49-F238E27FC236}">
                <a16:creationId xmlns:a16="http://schemas.microsoft.com/office/drawing/2014/main" id="{307A4162-3637-4D71-82AE-EEE7895F6858}"/>
              </a:ext>
            </a:extLst>
          </p:cNvPr>
          <p:cNvSpPr txBox="1"/>
          <p:nvPr/>
        </p:nvSpPr>
        <p:spPr>
          <a:xfrm>
            <a:off x="8267340" y="5801347"/>
            <a:ext cx="3087605" cy="646331"/>
          </a:xfrm>
          <a:prstGeom prst="rect">
            <a:avLst/>
          </a:prstGeom>
          <a:noFill/>
        </p:spPr>
        <p:txBody>
          <a:bodyPr wrap="square" rtlCol="0">
            <a:spAutoFit/>
          </a:bodyPr>
          <a:lstStyle/>
          <a:p>
            <a:pPr algn="ctr"/>
            <a:r>
              <a:rPr lang="en-GB" dirty="0">
                <a:solidFill>
                  <a:schemeClr val="bg1"/>
                </a:solidFill>
                <a:effectLst>
                  <a:outerShdw blurRad="38100" dist="38100" dir="2700000" algn="tl">
                    <a:srgbClr val="000000">
                      <a:alpha val="43137"/>
                    </a:srgbClr>
                  </a:outerShdw>
                </a:effectLst>
                <a:latin typeface="Gibson Medium" pitchFamily="50" charset="0"/>
              </a:rPr>
              <a:t>The Bible Speaks Today commentary series</a:t>
            </a:r>
            <a:endParaRPr lang="en-CA" dirty="0">
              <a:solidFill>
                <a:schemeClr val="bg1"/>
              </a:solidFill>
              <a:effectLst>
                <a:outerShdw blurRad="38100" dist="38100" dir="2700000" algn="tl">
                  <a:srgbClr val="000000">
                    <a:alpha val="43137"/>
                  </a:srgbClr>
                </a:outerShdw>
              </a:effectLst>
              <a:latin typeface="Gibson Medium" pitchFamily="50" charset="0"/>
            </a:endParaRPr>
          </a:p>
        </p:txBody>
      </p:sp>
      <p:sp>
        <p:nvSpPr>
          <p:cNvPr id="14" name="TextBox 13">
            <a:extLst>
              <a:ext uri="{FF2B5EF4-FFF2-40B4-BE49-F238E27FC236}">
                <a16:creationId xmlns:a16="http://schemas.microsoft.com/office/drawing/2014/main" id="{0ED9D0FC-BAD1-429A-8F04-FA44AA2C3C5B}"/>
              </a:ext>
            </a:extLst>
          </p:cNvPr>
          <p:cNvSpPr txBox="1"/>
          <p:nvPr/>
        </p:nvSpPr>
        <p:spPr>
          <a:xfrm>
            <a:off x="4652937" y="5861316"/>
            <a:ext cx="3087605" cy="646331"/>
          </a:xfrm>
          <a:prstGeom prst="rect">
            <a:avLst/>
          </a:prstGeom>
          <a:noFill/>
        </p:spPr>
        <p:txBody>
          <a:bodyPr wrap="square" rtlCol="0">
            <a:spAutoFit/>
          </a:bodyPr>
          <a:lstStyle/>
          <a:p>
            <a:pPr algn="ctr"/>
            <a:r>
              <a:rPr lang="en-GB" dirty="0">
                <a:solidFill>
                  <a:schemeClr val="bg1"/>
                </a:solidFill>
                <a:effectLst>
                  <a:outerShdw blurRad="38100" dist="38100" dir="2700000" algn="tl">
                    <a:srgbClr val="000000">
                      <a:alpha val="43137"/>
                    </a:srgbClr>
                  </a:outerShdw>
                </a:effectLst>
                <a:latin typeface="Gibson Medium" pitchFamily="50" charset="0"/>
              </a:rPr>
              <a:t>Christ-</a:t>
            </a:r>
            <a:r>
              <a:rPr lang="en-GB" dirty="0" err="1">
                <a:solidFill>
                  <a:schemeClr val="bg1"/>
                </a:solidFill>
                <a:effectLst>
                  <a:outerShdw blurRad="38100" dist="38100" dir="2700000" algn="tl">
                    <a:srgbClr val="000000">
                      <a:alpha val="43137"/>
                    </a:srgbClr>
                  </a:outerShdw>
                </a:effectLst>
                <a:latin typeface="Gibson Medium" pitchFamily="50" charset="0"/>
              </a:rPr>
              <a:t>Centered</a:t>
            </a:r>
            <a:r>
              <a:rPr lang="en-GB" dirty="0">
                <a:solidFill>
                  <a:schemeClr val="bg1"/>
                </a:solidFill>
                <a:effectLst>
                  <a:outerShdw blurRad="38100" dist="38100" dir="2700000" algn="tl">
                    <a:srgbClr val="000000">
                      <a:alpha val="43137"/>
                    </a:srgbClr>
                  </a:outerShdw>
                </a:effectLst>
                <a:latin typeface="Gibson Medium" pitchFamily="50" charset="0"/>
              </a:rPr>
              <a:t> Exposition commentary series</a:t>
            </a:r>
            <a:endParaRPr lang="en-CA" dirty="0">
              <a:solidFill>
                <a:schemeClr val="bg1"/>
              </a:solidFill>
              <a:effectLst>
                <a:outerShdw blurRad="38100" dist="38100" dir="2700000" algn="tl">
                  <a:srgbClr val="000000">
                    <a:alpha val="43137"/>
                  </a:srgbClr>
                </a:outerShdw>
              </a:effectLst>
              <a:latin typeface="Gibson Medium" pitchFamily="50" charset="0"/>
            </a:endParaRPr>
          </a:p>
        </p:txBody>
      </p:sp>
    </p:spTree>
    <p:extLst>
      <p:ext uri="{BB962C8B-B14F-4D97-AF65-F5344CB8AC3E}">
        <p14:creationId xmlns:p14="http://schemas.microsoft.com/office/powerpoint/2010/main" val="694650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80"/>
                                        </p:tgtEl>
                                        <p:attrNameLst>
                                          <p:attrName>style.visibility</p:attrName>
                                        </p:attrNameLst>
                                      </p:cBhvr>
                                      <p:to>
                                        <p:strVal val="visible"/>
                                      </p:to>
                                    </p:set>
                                    <p:animEffect transition="in" filter="fade">
                                      <p:cBhvr>
                                        <p:cTn id="11" dur="500"/>
                                        <p:tgtEl>
                                          <p:spTgt spid="308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fade">
                                      <p:cBhvr>
                                        <p:cTn id="18" dur="500"/>
                                        <p:tgtEl>
                                          <p:spTgt spid="307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082"/>
                                        </p:tgtEl>
                                        <p:attrNameLst>
                                          <p:attrName>style.visibility</p:attrName>
                                        </p:attrNameLst>
                                      </p:cBhvr>
                                      <p:to>
                                        <p:strVal val="visible"/>
                                      </p:to>
                                    </p:set>
                                    <p:animEffect transition="in" filter="fade">
                                      <p:cBhvr>
                                        <p:cTn id="25" dur="500"/>
                                        <p:tgtEl>
                                          <p:spTgt spid="308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667551" y="425603"/>
            <a:ext cx="9815355" cy="1325563"/>
          </a:xfrm>
        </p:spPr>
        <p:txBody>
          <a:bodyPr>
            <a:noAutofit/>
          </a:bodyPr>
          <a:lstStyle/>
          <a:p>
            <a:r>
              <a:rPr lang="en-GB" sz="6600" dirty="0">
                <a:solidFill>
                  <a:srgbClr val="FFD200"/>
                </a:solidFill>
                <a:effectLst>
                  <a:outerShdw blurRad="38100" dist="38100" dir="2700000" algn="tl">
                    <a:srgbClr val="000000">
                      <a:alpha val="43137"/>
                    </a:srgbClr>
                  </a:outerShdw>
                </a:effectLst>
                <a:latin typeface="Gibson Heavy" pitchFamily="50" charset="0"/>
              </a:rPr>
              <a:t>FURTHER RESOURCES</a:t>
            </a:r>
            <a:endParaRPr lang="en-CA" sz="66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577B7C8-1B99-4117-966E-611346CFCA59}"/>
              </a:ext>
            </a:extLst>
          </p:cNvPr>
          <p:cNvSpPr txBox="1"/>
          <p:nvPr/>
        </p:nvSpPr>
        <p:spPr>
          <a:xfrm>
            <a:off x="1777140" y="1363236"/>
            <a:ext cx="8839200" cy="830997"/>
          </a:xfrm>
          <a:prstGeom prst="rect">
            <a:avLst/>
          </a:prstGeom>
          <a:noFill/>
        </p:spPr>
        <p:txBody>
          <a:bodyPr wrap="square" rtlCol="0">
            <a:spAutoFit/>
          </a:bodyPr>
          <a:lstStyle/>
          <a:p>
            <a:r>
              <a:rPr lang="en-GB" sz="2400" dirty="0">
                <a:solidFill>
                  <a:schemeClr val="bg1"/>
                </a:solidFill>
                <a:effectLst>
                  <a:outerShdw blurRad="38100" dist="38100" dir="2700000" algn="tl">
                    <a:srgbClr val="000000">
                      <a:alpha val="43137"/>
                    </a:srgbClr>
                  </a:outerShdw>
                </a:effectLst>
                <a:latin typeface="Gibson Medium" pitchFamily="50" charset="0"/>
              </a:rPr>
              <a:t>Bible Reference Books</a:t>
            </a:r>
            <a:r>
              <a:rPr lang="en-GB" sz="2400" dirty="0">
                <a:solidFill>
                  <a:schemeClr val="bg1"/>
                </a:solidFill>
                <a:effectLst>
                  <a:outerShdw blurRad="38100" dist="38100" dir="2700000" algn="tl">
                    <a:srgbClr val="000000">
                      <a:alpha val="43137"/>
                    </a:srgbClr>
                  </a:outerShdw>
                </a:effectLst>
                <a:latin typeface="Gibson Book" pitchFamily="50" charset="0"/>
              </a:rPr>
              <a:t>: sometimes we get stuck on a difficult passage – there are good resources from Bible scholars to help us.</a:t>
            </a:r>
          </a:p>
        </p:txBody>
      </p:sp>
      <p:pic>
        <p:nvPicPr>
          <p:cNvPr id="8" name="Picture 8" descr="New International Encyclopedia of Bible Difficulties: Archer Jr., Gleason  L.: 9780310241461: Books - Amazon.ca">
            <a:extLst>
              <a:ext uri="{FF2B5EF4-FFF2-40B4-BE49-F238E27FC236}">
                <a16:creationId xmlns:a16="http://schemas.microsoft.com/office/drawing/2014/main" id="{64BE7111-9FA9-4A76-B0EB-BDA58D8749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87257">
            <a:off x="1455408" y="2536772"/>
            <a:ext cx="2259338" cy="3644638"/>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4" name="Picture 2" descr="Believer's Bible Commentary: Second Edition: MacDonald, William, Farstad,  Arthur L.: 9780718076856: Books - Amazon.ca">
            <a:extLst>
              <a:ext uri="{FF2B5EF4-FFF2-40B4-BE49-F238E27FC236}">
                <a16:creationId xmlns:a16="http://schemas.microsoft.com/office/drawing/2014/main" id="{4B1D419A-4F0F-4678-866F-1D6A19BC99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4105" y="2440536"/>
            <a:ext cx="2527897" cy="3624466"/>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Hard Sayings of the Bible (The Hard Sayings Series): Kaiser Jr., Walter C.,  Davids, Peter H., Bruce, F. F., Brauch, Manfred: 9780830815401: Amazon.com:  Books">
            <a:extLst>
              <a:ext uri="{FF2B5EF4-FFF2-40B4-BE49-F238E27FC236}">
                <a16:creationId xmlns:a16="http://schemas.microsoft.com/office/drawing/2014/main" id="{93B6F743-5D64-46A8-B58B-3B9BE07B42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27528">
            <a:off x="8368903" y="2623045"/>
            <a:ext cx="2331152" cy="3500229"/>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7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538444" y="365125"/>
            <a:ext cx="9815355" cy="1325563"/>
          </a:xfrm>
        </p:spPr>
        <p:txBody>
          <a:bodyPr>
            <a:normAutofit/>
          </a:bodyPr>
          <a:lstStyle/>
          <a:p>
            <a:r>
              <a:rPr lang="en-GB" sz="6600" dirty="0">
                <a:solidFill>
                  <a:srgbClr val="FFD200"/>
                </a:solidFill>
                <a:effectLst>
                  <a:outerShdw blurRad="38100" dist="38100" dir="2700000" algn="tl">
                    <a:srgbClr val="000000">
                      <a:alpha val="43137"/>
                    </a:srgbClr>
                  </a:outerShdw>
                </a:effectLst>
                <a:latin typeface="Gibson Heavy" pitchFamily="50" charset="0"/>
              </a:rPr>
              <a:t>TWO MYTHS</a:t>
            </a:r>
            <a:endParaRPr lang="en-CA" sz="66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1092721" y="1811646"/>
            <a:ext cx="10006558" cy="3539430"/>
          </a:xfrm>
          <a:prstGeom prst="rect">
            <a:avLst/>
          </a:prstGeom>
          <a:noFill/>
        </p:spPr>
        <p:txBody>
          <a:bodyPr wrap="square" rtlCol="0">
            <a:spAutoFit/>
          </a:bodyPr>
          <a:lstStyle/>
          <a:p>
            <a:pPr marL="457200" indent="-457200">
              <a:buFont typeface="Arial" panose="020B0604020202020204" pitchFamily="34" charset="0"/>
              <a:buChar char="•"/>
            </a:pPr>
            <a:r>
              <a:rPr lang="en-GB" sz="3200" b="1" dirty="0">
                <a:solidFill>
                  <a:srgbClr val="FFD200"/>
                </a:solidFill>
                <a:effectLst>
                  <a:outerShdw blurRad="38100" dist="38100" dir="2700000" algn="tl">
                    <a:srgbClr val="000000">
                      <a:alpha val="43137"/>
                    </a:srgbClr>
                  </a:outerShdw>
                </a:effectLst>
                <a:latin typeface="Gibson Medium" pitchFamily="50" charset="0"/>
              </a:rPr>
              <a:t>Myth 1 </a:t>
            </a:r>
            <a:br>
              <a:rPr lang="en-GB" sz="3200" b="1" dirty="0">
                <a:solidFill>
                  <a:srgbClr val="FFD200"/>
                </a:solidFill>
                <a:effectLst>
                  <a:outerShdw blurRad="38100" dist="38100" dir="2700000" algn="tl">
                    <a:srgbClr val="000000">
                      <a:alpha val="43137"/>
                    </a:srgbClr>
                  </a:outerShdw>
                </a:effectLst>
                <a:latin typeface="Gibson Medium" pitchFamily="50" charset="0"/>
              </a:rPr>
            </a:br>
            <a:r>
              <a:rPr lang="en-GB" sz="3200" dirty="0">
                <a:solidFill>
                  <a:schemeClr val="bg1"/>
                </a:solidFill>
                <a:effectLst>
                  <a:outerShdw blurRad="38100" dist="38100" dir="2700000" algn="tl">
                    <a:srgbClr val="000000">
                      <a:alpha val="43137"/>
                    </a:srgbClr>
                  </a:outerShdw>
                </a:effectLst>
                <a:latin typeface="Gibson Book" pitchFamily="50" charset="0"/>
              </a:rPr>
              <a:t>The Bible is </a:t>
            </a:r>
            <a:r>
              <a:rPr lang="en-GB" sz="3200" b="1" i="1" dirty="0">
                <a:solidFill>
                  <a:schemeClr val="bg1"/>
                </a:solidFill>
                <a:effectLst>
                  <a:outerShdw blurRad="38100" dist="38100" dir="2700000" algn="tl">
                    <a:srgbClr val="000000">
                      <a:alpha val="43137"/>
                    </a:srgbClr>
                  </a:outerShdw>
                </a:effectLst>
                <a:latin typeface="Gibson Book" pitchFamily="50" charset="0"/>
              </a:rPr>
              <a:t>difficult to understand</a:t>
            </a:r>
            <a:r>
              <a:rPr lang="en-GB" sz="3200" dirty="0">
                <a:solidFill>
                  <a:schemeClr val="bg1"/>
                </a:solidFill>
                <a:effectLst>
                  <a:outerShdw blurRad="38100" dist="38100" dir="2700000" algn="tl">
                    <a:srgbClr val="000000">
                      <a:alpha val="43137"/>
                    </a:srgbClr>
                  </a:outerShdw>
                </a:effectLst>
                <a:latin typeface="Gibson Book" pitchFamily="50" charset="0"/>
              </a:rPr>
              <a:t> and only scholars can understand it</a:t>
            </a:r>
          </a:p>
          <a:p>
            <a:endParaRPr lang="en-GB" sz="3200" dirty="0">
              <a:solidFill>
                <a:schemeClr val="bg1"/>
              </a:solidFill>
              <a:effectLst>
                <a:outerShdw blurRad="38100" dist="38100" dir="2700000" algn="tl">
                  <a:srgbClr val="000000">
                    <a:alpha val="43137"/>
                  </a:srgbClr>
                </a:outerShdw>
              </a:effectLst>
              <a:latin typeface="Gibson Book" pitchFamily="50" charset="0"/>
            </a:endParaRPr>
          </a:p>
          <a:p>
            <a:pPr marL="457200" indent="-457200">
              <a:buFont typeface="Arial" panose="020B0604020202020204" pitchFamily="34" charset="0"/>
              <a:buChar char="•"/>
            </a:pPr>
            <a:r>
              <a:rPr lang="en-GB" sz="3200" b="1" dirty="0">
                <a:solidFill>
                  <a:srgbClr val="FFD200"/>
                </a:solidFill>
                <a:effectLst>
                  <a:outerShdw blurRad="38100" dist="38100" dir="2700000" algn="tl">
                    <a:srgbClr val="000000">
                      <a:alpha val="43137"/>
                    </a:srgbClr>
                  </a:outerShdw>
                </a:effectLst>
                <a:latin typeface="Gibson Medium" pitchFamily="50" charset="0"/>
              </a:rPr>
              <a:t>Myth 2 </a:t>
            </a:r>
            <a:br>
              <a:rPr lang="en-GB" sz="3200" b="1" dirty="0">
                <a:solidFill>
                  <a:srgbClr val="FFD200"/>
                </a:solidFill>
                <a:effectLst>
                  <a:outerShdw blurRad="38100" dist="38100" dir="2700000" algn="tl">
                    <a:srgbClr val="000000">
                      <a:alpha val="43137"/>
                    </a:srgbClr>
                  </a:outerShdw>
                </a:effectLst>
                <a:latin typeface="Gibson Medium" pitchFamily="50" charset="0"/>
              </a:rPr>
            </a:br>
            <a:r>
              <a:rPr lang="en-GB" sz="3200" dirty="0">
                <a:solidFill>
                  <a:schemeClr val="bg1"/>
                </a:solidFill>
                <a:effectLst>
                  <a:outerShdw blurRad="38100" dist="38100" dir="2700000" algn="tl">
                    <a:srgbClr val="000000">
                      <a:alpha val="43137"/>
                    </a:srgbClr>
                  </a:outerShdw>
                </a:effectLst>
                <a:latin typeface="Gibson Book" pitchFamily="50" charset="0"/>
              </a:rPr>
              <a:t>The Bible is </a:t>
            </a:r>
            <a:r>
              <a:rPr lang="en-GB" sz="3200" b="1" i="1" dirty="0">
                <a:solidFill>
                  <a:schemeClr val="bg1"/>
                </a:solidFill>
                <a:effectLst>
                  <a:outerShdw blurRad="38100" dist="38100" dir="2700000" algn="tl">
                    <a:srgbClr val="000000">
                      <a:alpha val="43137"/>
                    </a:srgbClr>
                  </a:outerShdw>
                </a:effectLst>
                <a:latin typeface="Gibson Book" pitchFamily="50" charset="0"/>
              </a:rPr>
              <a:t>boring</a:t>
            </a:r>
            <a:endParaRPr lang="en-CA" sz="3200" b="1" i="1" dirty="0">
              <a:solidFill>
                <a:schemeClr val="bg1"/>
              </a:solidFill>
              <a:effectLst>
                <a:outerShdw blurRad="38100" dist="38100" dir="2700000" algn="tl">
                  <a:srgbClr val="000000">
                    <a:alpha val="43137"/>
                  </a:srgbClr>
                </a:outerShdw>
              </a:effectLst>
              <a:latin typeface="Gibson Book" pitchFamily="50" charset="0"/>
            </a:endParaRPr>
          </a:p>
          <a:p>
            <a:endParaRPr lang="en-CA" sz="3200" dirty="0">
              <a:solidFill>
                <a:schemeClr val="bg1"/>
              </a:solidFill>
              <a:effectLst>
                <a:outerShdw blurRad="38100" dist="38100" dir="2700000" algn="tl">
                  <a:srgbClr val="000000">
                    <a:alpha val="43137"/>
                  </a:srgbClr>
                </a:outerShdw>
              </a:effectLst>
              <a:latin typeface="Gibson Book" pitchFamily="50" charset="0"/>
            </a:endParaRPr>
          </a:p>
        </p:txBody>
      </p:sp>
    </p:spTree>
    <p:extLst>
      <p:ext uri="{BB962C8B-B14F-4D97-AF65-F5344CB8AC3E}">
        <p14:creationId xmlns:p14="http://schemas.microsoft.com/office/powerpoint/2010/main" val="167435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188323" y="321536"/>
            <a:ext cx="9815355" cy="1325563"/>
          </a:xfrm>
        </p:spPr>
        <p:txBody>
          <a:bodyPr>
            <a:noAutofit/>
          </a:bodyPr>
          <a:lstStyle/>
          <a:p>
            <a:pPr algn="ctr"/>
            <a:r>
              <a:rPr lang="en-GB" sz="7200" dirty="0">
                <a:solidFill>
                  <a:srgbClr val="FFD200"/>
                </a:solidFill>
                <a:effectLst>
                  <a:outerShdw blurRad="38100" dist="38100" dir="2700000" algn="tl">
                    <a:srgbClr val="000000">
                      <a:alpha val="43137"/>
                    </a:srgbClr>
                  </a:outerShdw>
                </a:effectLst>
                <a:latin typeface="Gibson Heavy" pitchFamily="50" charset="0"/>
              </a:rPr>
              <a:t>UPCOMING CLASSES</a:t>
            </a:r>
            <a:endParaRPr lang="en-CA" sz="72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4" name="Picture 3" descr="Text&#10;&#10;Description automatically generated">
            <a:extLst>
              <a:ext uri="{FF2B5EF4-FFF2-40B4-BE49-F238E27FC236}">
                <a16:creationId xmlns:a16="http://schemas.microsoft.com/office/drawing/2014/main" id="{3A080BBD-7C8A-49F1-868B-2F903F2C1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80" y="1647099"/>
            <a:ext cx="5478365" cy="3081580"/>
          </a:xfrm>
          <a:prstGeom prst="rect">
            <a:avLst/>
          </a:prstGeom>
          <a:ln>
            <a:solidFill>
              <a:schemeClr val="bg1"/>
            </a:solidFill>
          </a:ln>
          <a:effectLst>
            <a:outerShdw blurRad="50800" dist="38100" dir="2700000" algn="tl" rotWithShape="0">
              <a:prstClr val="black">
                <a:alpha val="40000"/>
              </a:prstClr>
            </a:outerShdw>
          </a:effectLst>
        </p:spPr>
      </p:pic>
      <p:pic>
        <p:nvPicPr>
          <p:cNvPr id="9" name="Picture 8" descr="Text&#10;&#10;Description automatically generated">
            <a:extLst>
              <a:ext uri="{FF2B5EF4-FFF2-40B4-BE49-F238E27FC236}">
                <a16:creationId xmlns:a16="http://schemas.microsoft.com/office/drawing/2014/main" id="{CF66399D-35E8-4DEA-8E95-E5DE42FFE2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982" y="1647099"/>
            <a:ext cx="5478364" cy="3081580"/>
          </a:xfrm>
          <a:prstGeom prst="rect">
            <a:avLst/>
          </a:prstGeom>
          <a:ln>
            <a:solidFill>
              <a:schemeClr val="bg1"/>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F359A379-2037-4887-A771-23BBA104DBC5}"/>
              </a:ext>
            </a:extLst>
          </p:cNvPr>
          <p:cNvSpPr txBox="1"/>
          <p:nvPr/>
        </p:nvSpPr>
        <p:spPr>
          <a:xfrm>
            <a:off x="712923" y="5113826"/>
            <a:ext cx="5186765" cy="954107"/>
          </a:xfrm>
          <a:prstGeom prst="rect">
            <a:avLst/>
          </a:prstGeom>
          <a:noFill/>
        </p:spPr>
        <p:txBody>
          <a:bodyPr wrap="square" rtlCol="0">
            <a:spAutoFit/>
          </a:bodyPr>
          <a:lstStyle/>
          <a:p>
            <a:r>
              <a:rPr lang="en-GB" sz="2400" dirty="0">
                <a:solidFill>
                  <a:schemeClr val="bg1"/>
                </a:solidFill>
                <a:effectLst>
                  <a:outerShdw blurRad="38100" dist="38100" dir="2700000" algn="tl">
                    <a:srgbClr val="000000">
                      <a:alpha val="43137"/>
                    </a:srgbClr>
                  </a:outerShdw>
                </a:effectLst>
                <a:latin typeface="Gibson Book" pitchFamily="50" charset="0"/>
              </a:rPr>
              <a:t>Sign up at</a:t>
            </a:r>
          </a:p>
          <a:p>
            <a:r>
              <a:rPr lang="en-GB" sz="3200" b="1" spc="300" dirty="0">
                <a:solidFill>
                  <a:schemeClr val="bg1"/>
                </a:solidFill>
                <a:effectLst>
                  <a:outerShdw blurRad="38100" dist="38100" dir="2700000" algn="tl">
                    <a:srgbClr val="000000">
                      <a:alpha val="43137"/>
                    </a:srgbClr>
                  </a:outerShdw>
                </a:effectLst>
                <a:latin typeface="Gibson Light" panose="02000000000000000000" pitchFamily="50" charset="0"/>
              </a:rPr>
              <a:t>HOPECHURCHTW.CA</a:t>
            </a:r>
          </a:p>
        </p:txBody>
      </p:sp>
    </p:spTree>
    <p:extLst>
      <p:ext uri="{BB962C8B-B14F-4D97-AF65-F5344CB8AC3E}">
        <p14:creationId xmlns:p14="http://schemas.microsoft.com/office/powerpoint/2010/main" val="1154023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188323" y="3250312"/>
            <a:ext cx="9815355" cy="1325563"/>
          </a:xfrm>
        </p:spPr>
        <p:txBody>
          <a:bodyPr>
            <a:noAutofit/>
          </a:bodyPr>
          <a:lstStyle/>
          <a:p>
            <a:pPr algn="ctr"/>
            <a:r>
              <a:rPr lang="en-GB" sz="9600" dirty="0">
                <a:solidFill>
                  <a:srgbClr val="FFD200"/>
                </a:solidFill>
                <a:effectLst>
                  <a:outerShdw blurRad="38100" dist="38100" dir="2700000" algn="tl">
                    <a:srgbClr val="000000">
                      <a:alpha val="43137"/>
                    </a:srgbClr>
                  </a:outerShdw>
                </a:effectLst>
                <a:latin typeface="Gibson Heavy" pitchFamily="50" charset="0"/>
              </a:rPr>
              <a:t>THANKS FOR COMING!</a:t>
            </a:r>
            <a:endParaRPr lang="en-CA" sz="96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52266" y="427495"/>
            <a:ext cx="2087469" cy="2087469"/>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1092721" y="5066291"/>
            <a:ext cx="10006558" cy="769441"/>
          </a:xfrm>
          <a:prstGeom prst="rect">
            <a:avLst/>
          </a:prstGeom>
          <a:noFill/>
        </p:spPr>
        <p:txBody>
          <a:bodyPr wrap="square" rtlCol="0">
            <a:spAutoFit/>
          </a:bodyPr>
          <a:lstStyle/>
          <a:p>
            <a:pPr algn="ctr"/>
            <a:r>
              <a:rPr lang="en-GB" sz="4400" b="1" dirty="0">
                <a:solidFill>
                  <a:schemeClr val="bg1"/>
                </a:solidFill>
                <a:effectLst>
                  <a:outerShdw blurRad="38100" dist="38100" dir="2700000" algn="tl">
                    <a:srgbClr val="000000">
                      <a:alpha val="43137"/>
                    </a:srgbClr>
                  </a:outerShdw>
                </a:effectLst>
                <a:latin typeface="Gibson Medium" pitchFamily="50" charset="0"/>
              </a:rPr>
              <a:t>YOU ARE LOVED!</a:t>
            </a:r>
            <a:endParaRPr lang="en-CA" sz="4400" dirty="0">
              <a:solidFill>
                <a:schemeClr val="bg1"/>
              </a:solidFill>
              <a:effectLst>
                <a:outerShdw blurRad="38100" dist="38100" dir="2700000" algn="tl">
                  <a:srgbClr val="000000">
                    <a:alpha val="43137"/>
                  </a:srgbClr>
                </a:outerShdw>
              </a:effectLst>
              <a:latin typeface="Gibson Book" pitchFamily="50" charset="0"/>
            </a:endParaRPr>
          </a:p>
        </p:txBody>
      </p:sp>
    </p:spTree>
    <p:extLst>
      <p:ext uri="{BB962C8B-B14F-4D97-AF65-F5344CB8AC3E}">
        <p14:creationId xmlns:p14="http://schemas.microsoft.com/office/powerpoint/2010/main" val="1885610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538444" y="365125"/>
            <a:ext cx="9815355" cy="1325563"/>
          </a:xfrm>
        </p:spPr>
        <p:txBody>
          <a:bodyPr>
            <a:normAutofit/>
          </a:bodyPr>
          <a:lstStyle/>
          <a:p>
            <a:r>
              <a:rPr lang="en-GB" sz="6600" dirty="0">
                <a:solidFill>
                  <a:srgbClr val="FFD200"/>
                </a:solidFill>
                <a:effectLst>
                  <a:outerShdw blurRad="38100" dist="38100" dir="2700000" algn="tl">
                    <a:srgbClr val="000000">
                      <a:alpha val="43137"/>
                    </a:srgbClr>
                  </a:outerShdw>
                </a:effectLst>
                <a:latin typeface="Gibson Heavy" pitchFamily="50" charset="0"/>
              </a:rPr>
              <a:t>TWO MYTHS</a:t>
            </a:r>
            <a:endParaRPr lang="en-CA" sz="66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1092721" y="1811646"/>
            <a:ext cx="10006558" cy="1569660"/>
          </a:xfrm>
          <a:prstGeom prst="rect">
            <a:avLst/>
          </a:prstGeom>
          <a:noFill/>
        </p:spPr>
        <p:txBody>
          <a:bodyPr wrap="square" rtlCol="0">
            <a:spAutoFit/>
          </a:bodyPr>
          <a:lstStyle/>
          <a:p>
            <a:pPr marL="457200" indent="-457200">
              <a:buFont typeface="Arial" panose="020B0604020202020204" pitchFamily="34" charset="0"/>
              <a:buChar char="•"/>
            </a:pPr>
            <a:r>
              <a:rPr lang="en-GB" sz="3200" b="1" dirty="0">
                <a:solidFill>
                  <a:srgbClr val="FFD200"/>
                </a:solidFill>
                <a:effectLst>
                  <a:outerShdw blurRad="38100" dist="38100" dir="2700000" algn="tl">
                    <a:srgbClr val="000000">
                      <a:alpha val="43137"/>
                    </a:srgbClr>
                  </a:outerShdw>
                </a:effectLst>
                <a:latin typeface="Gibson Medium" pitchFamily="50" charset="0"/>
              </a:rPr>
              <a:t>Myth 1 </a:t>
            </a:r>
            <a:br>
              <a:rPr lang="en-GB" sz="3200" b="1" dirty="0">
                <a:solidFill>
                  <a:srgbClr val="FFD200"/>
                </a:solidFill>
                <a:effectLst>
                  <a:outerShdw blurRad="38100" dist="38100" dir="2700000" algn="tl">
                    <a:srgbClr val="000000">
                      <a:alpha val="43137"/>
                    </a:srgbClr>
                  </a:outerShdw>
                </a:effectLst>
                <a:latin typeface="Gibson Medium" pitchFamily="50" charset="0"/>
              </a:rPr>
            </a:br>
            <a:r>
              <a:rPr lang="en-GB" sz="3200" dirty="0">
                <a:solidFill>
                  <a:schemeClr val="bg1"/>
                </a:solidFill>
                <a:effectLst>
                  <a:outerShdw blurRad="38100" dist="38100" dir="2700000" algn="tl">
                    <a:srgbClr val="000000">
                      <a:alpha val="43137"/>
                    </a:srgbClr>
                  </a:outerShdw>
                </a:effectLst>
                <a:latin typeface="Gibson Book" pitchFamily="50" charset="0"/>
              </a:rPr>
              <a:t>The Bible is </a:t>
            </a:r>
            <a:r>
              <a:rPr lang="en-GB" sz="3200" b="1" i="1" dirty="0">
                <a:solidFill>
                  <a:schemeClr val="bg1"/>
                </a:solidFill>
                <a:effectLst>
                  <a:outerShdw blurRad="38100" dist="38100" dir="2700000" algn="tl">
                    <a:srgbClr val="000000">
                      <a:alpha val="43137"/>
                    </a:srgbClr>
                  </a:outerShdw>
                </a:effectLst>
                <a:latin typeface="Gibson Book" pitchFamily="50" charset="0"/>
              </a:rPr>
              <a:t>difficult to understand</a:t>
            </a:r>
            <a:r>
              <a:rPr lang="en-GB" sz="3200" dirty="0">
                <a:solidFill>
                  <a:schemeClr val="bg1"/>
                </a:solidFill>
                <a:effectLst>
                  <a:outerShdw blurRad="38100" dist="38100" dir="2700000" algn="tl">
                    <a:srgbClr val="000000">
                      <a:alpha val="43137"/>
                    </a:srgbClr>
                  </a:outerShdw>
                </a:effectLst>
                <a:latin typeface="Gibson Book" pitchFamily="50" charset="0"/>
              </a:rPr>
              <a:t> and only scholars can understand it</a:t>
            </a:r>
          </a:p>
        </p:txBody>
      </p:sp>
      <p:sp>
        <p:nvSpPr>
          <p:cNvPr id="3" name="TextBox 2">
            <a:extLst>
              <a:ext uri="{FF2B5EF4-FFF2-40B4-BE49-F238E27FC236}">
                <a16:creationId xmlns:a16="http://schemas.microsoft.com/office/drawing/2014/main" id="{4EE8F4E0-02C5-45F7-9629-63420C1B869E}"/>
              </a:ext>
            </a:extLst>
          </p:cNvPr>
          <p:cNvSpPr txBox="1"/>
          <p:nvPr/>
        </p:nvSpPr>
        <p:spPr>
          <a:xfrm>
            <a:off x="1092721" y="3633324"/>
            <a:ext cx="10058400" cy="2062103"/>
          </a:xfrm>
          <a:prstGeom prst="rect">
            <a:avLst/>
          </a:prstGeom>
          <a:noFill/>
        </p:spPr>
        <p:txBody>
          <a:bodyPr wrap="square" rtlCol="0">
            <a:spAutoFit/>
          </a:bodyPr>
          <a:lstStyle/>
          <a:p>
            <a:r>
              <a:rPr lang="en-GB" sz="3200" i="1" dirty="0">
                <a:solidFill>
                  <a:schemeClr val="bg1"/>
                </a:solidFill>
                <a:effectLst>
                  <a:outerShdw blurRad="38100" dist="38100" dir="2700000" algn="tl">
                    <a:srgbClr val="000000">
                      <a:alpha val="43137"/>
                    </a:srgbClr>
                  </a:outerShdw>
                </a:effectLst>
                <a:latin typeface="Gibson Book" pitchFamily="50" charset="0"/>
              </a:rPr>
              <a:t>The Bible was written in the </a:t>
            </a:r>
            <a:r>
              <a:rPr lang="en-GB" sz="3200" i="1" dirty="0">
                <a:solidFill>
                  <a:srgbClr val="FFD200"/>
                </a:solidFill>
                <a:effectLst>
                  <a:outerShdw blurRad="38100" dist="38100" dir="2700000" algn="tl">
                    <a:srgbClr val="000000">
                      <a:alpha val="43137"/>
                    </a:srgbClr>
                  </a:outerShdw>
                </a:effectLst>
                <a:latin typeface="Gibson Book" pitchFamily="50" charset="0"/>
              </a:rPr>
              <a:t>common languages</a:t>
            </a:r>
            <a:r>
              <a:rPr lang="en-GB" sz="3200" i="1" dirty="0">
                <a:solidFill>
                  <a:schemeClr val="bg1"/>
                </a:solidFill>
                <a:effectLst>
                  <a:outerShdw blurRad="38100" dist="38100" dir="2700000" algn="tl">
                    <a:srgbClr val="000000">
                      <a:alpha val="43137"/>
                    </a:srgbClr>
                  </a:outerShdw>
                </a:effectLst>
                <a:latin typeface="Gibson Book" pitchFamily="50" charset="0"/>
              </a:rPr>
              <a:t> of its day, not in fancy high-sounding language, so that it could be understood by everyone.</a:t>
            </a:r>
          </a:p>
          <a:p>
            <a:endParaRPr lang="en-CA" sz="3200" dirty="0"/>
          </a:p>
        </p:txBody>
      </p:sp>
    </p:spTree>
    <p:extLst>
      <p:ext uri="{BB962C8B-B14F-4D97-AF65-F5344CB8AC3E}">
        <p14:creationId xmlns:p14="http://schemas.microsoft.com/office/powerpoint/2010/main" val="3506484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538444" y="365125"/>
            <a:ext cx="9815355" cy="1325563"/>
          </a:xfrm>
        </p:spPr>
        <p:txBody>
          <a:bodyPr>
            <a:normAutofit/>
          </a:bodyPr>
          <a:lstStyle/>
          <a:p>
            <a:r>
              <a:rPr lang="en-GB" sz="6600" dirty="0">
                <a:solidFill>
                  <a:srgbClr val="FFD200"/>
                </a:solidFill>
                <a:effectLst>
                  <a:outerShdw blurRad="38100" dist="38100" dir="2700000" algn="tl">
                    <a:srgbClr val="000000">
                      <a:alpha val="43137"/>
                    </a:srgbClr>
                  </a:outerShdw>
                </a:effectLst>
                <a:latin typeface="Gibson Heavy" pitchFamily="50" charset="0"/>
              </a:rPr>
              <a:t>TWO MYTHS</a:t>
            </a:r>
            <a:endParaRPr lang="en-CA" sz="66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1092721" y="1811646"/>
            <a:ext cx="10006558" cy="1077218"/>
          </a:xfrm>
          <a:prstGeom prst="rect">
            <a:avLst/>
          </a:prstGeom>
          <a:noFill/>
        </p:spPr>
        <p:txBody>
          <a:bodyPr wrap="square" rtlCol="0">
            <a:spAutoFit/>
          </a:bodyPr>
          <a:lstStyle/>
          <a:p>
            <a:pPr marL="457200" indent="-457200">
              <a:buFont typeface="Arial" panose="020B0604020202020204" pitchFamily="34" charset="0"/>
              <a:buChar char="•"/>
            </a:pPr>
            <a:r>
              <a:rPr lang="en-GB" sz="3200" b="1" dirty="0">
                <a:solidFill>
                  <a:srgbClr val="FFD200"/>
                </a:solidFill>
                <a:effectLst>
                  <a:outerShdw blurRad="38100" dist="38100" dir="2700000" algn="tl">
                    <a:srgbClr val="000000">
                      <a:alpha val="43137"/>
                    </a:srgbClr>
                  </a:outerShdw>
                </a:effectLst>
                <a:latin typeface="Gibson Medium" pitchFamily="50" charset="0"/>
              </a:rPr>
              <a:t>Myth 2 </a:t>
            </a:r>
            <a:br>
              <a:rPr lang="en-GB" sz="3200" b="1" dirty="0">
                <a:solidFill>
                  <a:srgbClr val="FFD200"/>
                </a:solidFill>
                <a:effectLst>
                  <a:outerShdw blurRad="38100" dist="38100" dir="2700000" algn="tl">
                    <a:srgbClr val="000000">
                      <a:alpha val="43137"/>
                    </a:srgbClr>
                  </a:outerShdw>
                </a:effectLst>
                <a:latin typeface="Gibson Medium" pitchFamily="50" charset="0"/>
              </a:rPr>
            </a:br>
            <a:r>
              <a:rPr lang="en-GB" sz="3200" dirty="0">
                <a:solidFill>
                  <a:schemeClr val="bg1"/>
                </a:solidFill>
                <a:effectLst>
                  <a:outerShdw blurRad="38100" dist="38100" dir="2700000" algn="tl">
                    <a:srgbClr val="000000">
                      <a:alpha val="43137"/>
                    </a:srgbClr>
                  </a:outerShdw>
                </a:effectLst>
                <a:latin typeface="Gibson Book" pitchFamily="50" charset="0"/>
              </a:rPr>
              <a:t>The Bible is </a:t>
            </a:r>
            <a:r>
              <a:rPr lang="en-GB" sz="3200" b="1" i="1" dirty="0">
                <a:solidFill>
                  <a:schemeClr val="bg1"/>
                </a:solidFill>
                <a:effectLst>
                  <a:outerShdw blurRad="38100" dist="38100" dir="2700000" algn="tl">
                    <a:srgbClr val="000000">
                      <a:alpha val="43137"/>
                    </a:srgbClr>
                  </a:outerShdw>
                </a:effectLst>
                <a:latin typeface="Gibson Book" pitchFamily="50" charset="0"/>
              </a:rPr>
              <a:t>boring</a:t>
            </a:r>
            <a:endParaRPr lang="en-CA" sz="3200" b="1" i="1" dirty="0">
              <a:solidFill>
                <a:schemeClr val="bg1"/>
              </a:solidFill>
              <a:effectLst>
                <a:outerShdw blurRad="38100" dist="38100" dir="2700000" algn="tl">
                  <a:srgbClr val="000000">
                    <a:alpha val="43137"/>
                  </a:srgbClr>
                </a:outerShdw>
              </a:effectLst>
              <a:latin typeface="Gibson Book" pitchFamily="50" charset="0"/>
            </a:endParaRPr>
          </a:p>
        </p:txBody>
      </p:sp>
      <p:sp>
        <p:nvSpPr>
          <p:cNvPr id="3" name="TextBox 2">
            <a:extLst>
              <a:ext uri="{FF2B5EF4-FFF2-40B4-BE49-F238E27FC236}">
                <a16:creationId xmlns:a16="http://schemas.microsoft.com/office/drawing/2014/main" id="{0B3E0490-483C-45E1-833E-E2811A63110C}"/>
              </a:ext>
            </a:extLst>
          </p:cNvPr>
          <p:cNvSpPr txBox="1"/>
          <p:nvPr/>
        </p:nvSpPr>
        <p:spPr>
          <a:xfrm>
            <a:off x="1092721" y="3605939"/>
            <a:ext cx="9926574" cy="2062103"/>
          </a:xfrm>
          <a:prstGeom prst="rect">
            <a:avLst/>
          </a:prstGeom>
          <a:noFill/>
        </p:spPr>
        <p:txBody>
          <a:bodyPr wrap="square" rtlCol="0">
            <a:spAutoFit/>
          </a:bodyPr>
          <a:lstStyle/>
          <a:p>
            <a:r>
              <a:rPr lang="en-GB" sz="3200" i="1" dirty="0">
                <a:solidFill>
                  <a:schemeClr val="bg1"/>
                </a:solidFill>
                <a:effectLst>
                  <a:outerShdw blurRad="38100" dist="38100" dir="2700000" algn="tl">
                    <a:srgbClr val="000000">
                      <a:alpha val="43137"/>
                    </a:srgbClr>
                  </a:outerShdw>
                </a:effectLst>
                <a:latin typeface="Gibson Book" pitchFamily="50" charset="0"/>
              </a:rPr>
              <a:t>We don’t need to make the Bible come alive – it is living and active (Hebrews 4:12) </a:t>
            </a:r>
          </a:p>
          <a:p>
            <a:r>
              <a:rPr lang="en-GB" sz="3200" i="1" dirty="0">
                <a:solidFill>
                  <a:schemeClr val="bg1"/>
                </a:solidFill>
                <a:effectLst>
                  <a:outerShdw blurRad="38100" dist="38100" dir="2700000" algn="tl">
                    <a:srgbClr val="000000">
                      <a:alpha val="43137"/>
                    </a:srgbClr>
                  </a:outerShdw>
                </a:effectLst>
                <a:latin typeface="Gibson Book" pitchFamily="50" charset="0"/>
              </a:rPr>
              <a:t>Instead, we need God’s Word </a:t>
            </a:r>
            <a:r>
              <a:rPr lang="en-GB" sz="3200" b="1" i="1" dirty="0">
                <a:solidFill>
                  <a:srgbClr val="FFD200"/>
                </a:solidFill>
                <a:effectLst>
                  <a:outerShdw blurRad="38100" dist="38100" dir="2700000" algn="tl">
                    <a:srgbClr val="000000">
                      <a:alpha val="43137"/>
                    </a:srgbClr>
                  </a:outerShdw>
                </a:effectLst>
                <a:latin typeface="Gibson Book" pitchFamily="50" charset="0"/>
              </a:rPr>
              <a:t>to make US come alive</a:t>
            </a:r>
            <a:r>
              <a:rPr lang="en-GB" sz="3200" i="1" dirty="0">
                <a:solidFill>
                  <a:schemeClr val="bg1"/>
                </a:solidFill>
                <a:effectLst>
                  <a:outerShdw blurRad="38100" dist="38100" dir="2700000" algn="tl">
                    <a:srgbClr val="000000">
                      <a:alpha val="43137"/>
                    </a:srgbClr>
                  </a:outerShdw>
                </a:effectLst>
                <a:latin typeface="Gibson Book" pitchFamily="50" charset="0"/>
              </a:rPr>
              <a:t>!</a:t>
            </a:r>
          </a:p>
          <a:p>
            <a:endParaRPr lang="en-CA" sz="3200" dirty="0"/>
          </a:p>
        </p:txBody>
      </p:sp>
    </p:spTree>
    <p:extLst>
      <p:ext uri="{BB962C8B-B14F-4D97-AF65-F5344CB8AC3E}">
        <p14:creationId xmlns:p14="http://schemas.microsoft.com/office/powerpoint/2010/main" val="52130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538444" y="365125"/>
            <a:ext cx="9815355" cy="1325563"/>
          </a:xfrm>
        </p:spPr>
        <p:txBody>
          <a:bodyPr>
            <a:normAutofit/>
          </a:bodyPr>
          <a:lstStyle/>
          <a:p>
            <a:r>
              <a:rPr lang="en-GB" sz="8000" dirty="0">
                <a:solidFill>
                  <a:srgbClr val="FFD200"/>
                </a:solidFill>
                <a:effectLst>
                  <a:outerShdw blurRad="38100" dist="38100" dir="2700000" algn="tl">
                    <a:srgbClr val="000000">
                      <a:alpha val="43137"/>
                    </a:srgbClr>
                  </a:outerShdw>
                </a:effectLst>
                <a:latin typeface="Gibson Heavy" pitchFamily="50" charset="0"/>
              </a:rPr>
              <a:t>LET’S PRAY</a:t>
            </a:r>
            <a:endParaRPr lang="en-CA" sz="80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1092721" y="1811646"/>
            <a:ext cx="10006558" cy="4154984"/>
          </a:xfrm>
          <a:prstGeom prst="rect">
            <a:avLst/>
          </a:prstGeom>
          <a:noFill/>
        </p:spPr>
        <p:txBody>
          <a:bodyPr wrap="square" rtlCol="0">
            <a:spAutoFit/>
          </a:bodyPr>
          <a:lstStyle/>
          <a:p>
            <a:r>
              <a:rPr lang="en-GB" sz="3200" b="1" dirty="0">
                <a:solidFill>
                  <a:srgbClr val="FFD200"/>
                </a:solidFill>
                <a:effectLst>
                  <a:outerShdw blurRad="38100" dist="38100" dir="2700000" algn="tl">
                    <a:srgbClr val="000000">
                      <a:alpha val="43137"/>
                    </a:srgbClr>
                  </a:outerShdw>
                </a:effectLst>
                <a:latin typeface="Gibson Medium" pitchFamily="50" charset="0"/>
              </a:rPr>
              <a:t>We need the LORD to make us come alive to His Word!</a:t>
            </a:r>
            <a:endParaRPr lang="en-CA" sz="3200" b="1" i="1" dirty="0">
              <a:solidFill>
                <a:schemeClr val="bg1"/>
              </a:solidFill>
              <a:effectLst>
                <a:outerShdw blurRad="38100" dist="38100" dir="2700000" algn="tl">
                  <a:srgbClr val="000000">
                    <a:alpha val="43137"/>
                  </a:srgbClr>
                </a:outerShdw>
              </a:effectLst>
              <a:latin typeface="Gibson Book" pitchFamily="50" charset="0"/>
            </a:endParaRPr>
          </a:p>
          <a:p>
            <a:endParaRPr lang="en-GB" sz="3200" dirty="0">
              <a:solidFill>
                <a:schemeClr val="bg1"/>
              </a:solidFill>
              <a:effectLst>
                <a:outerShdw blurRad="38100" dist="38100" dir="2700000" algn="tl">
                  <a:srgbClr val="000000">
                    <a:alpha val="43137"/>
                  </a:srgbClr>
                </a:outerShdw>
              </a:effectLst>
              <a:latin typeface="Gibson Book" pitchFamily="50" charset="0"/>
            </a:endParaRPr>
          </a:p>
          <a:p>
            <a:r>
              <a:rPr lang="en-GB" sz="2400" dirty="0">
                <a:solidFill>
                  <a:schemeClr val="bg1"/>
                </a:solidFill>
                <a:effectLst>
                  <a:outerShdw blurRad="38100" dist="38100" dir="2700000" algn="tl">
                    <a:srgbClr val="000000">
                      <a:alpha val="43137"/>
                    </a:srgbClr>
                  </a:outerShdw>
                </a:effectLst>
                <a:latin typeface="Gibson Book" pitchFamily="50" charset="0"/>
              </a:rPr>
              <a:t>For the word of God is living and active, sharper than any two-edged sword, piercing to the division of soul and of spirit, of joints and of marrow, and discerning the thoughts and intentions of the heart. (Hebrews 4:12)</a:t>
            </a:r>
          </a:p>
          <a:p>
            <a:endParaRPr lang="en-GB" sz="2400" i="1" dirty="0">
              <a:solidFill>
                <a:schemeClr val="bg1"/>
              </a:solidFill>
              <a:effectLst>
                <a:outerShdw blurRad="38100" dist="38100" dir="2700000" algn="tl">
                  <a:srgbClr val="000000">
                    <a:alpha val="43137"/>
                  </a:srgbClr>
                </a:outerShdw>
              </a:effectLst>
              <a:latin typeface="Gibson Book" pitchFamily="50" charset="0"/>
            </a:endParaRPr>
          </a:p>
          <a:p>
            <a:r>
              <a:rPr lang="en-GB" sz="2400" dirty="0">
                <a:solidFill>
                  <a:schemeClr val="bg1"/>
                </a:solidFill>
                <a:effectLst>
                  <a:outerShdw blurRad="38100" dist="38100" dir="2700000" algn="tl">
                    <a:srgbClr val="000000">
                      <a:alpha val="43137"/>
                    </a:srgbClr>
                  </a:outerShdw>
                </a:effectLst>
                <a:latin typeface="Gibson Book" pitchFamily="50" charset="0"/>
              </a:rPr>
              <a:t>All Scripture is breathed out by God and profitable for teaching, for reproof, for correction, and for training in righteousness,</a:t>
            </a:r>
            <a:r>
              <a:rPr lang="en-GB" sz="2400" b="1" baseline="30000" dirty="0">
                <a:solidFill>
                  <a:schemeClr val="bg1"/>
                </a:solidFill>
                <a:effectLst>
                  <a:outerShdw blurRad="38100" dist="38100" dir="2700000" algn="tl">
                    <a:srgbClr val="000000">
                      <a:alpha val="43137"/>
                    </a:srgbClr>
                  </a:outerShdw>
                </a:effectLst>
                <a:latin typeface="Gibson Book" pitchFamily="50" charset="0"/>
              </a:rPr>
              <a:t> </a:t>
            </a:r>
            <a:r>
              <a:rPr lang="en-GB" sz="2400" dirty="0">
                <a:solidFill>
                  <a:schemeClr val="bg1"/>
                </a:solidFill>
                <a:effectLst>
                  <a:outerShdw blurRad="38100" dist="38100" dir="2700000" algn="tl">
                    <a:srgbClr val="000000">
                      <a:alpha val="43137"/>
                    </a:srgbClr>
                  </a:outerShdw>
                </a:effectLst>
                <a:latin typeface="Gibson Book" pitchFamily="50" charset="0"/>
              </a:rPr>
              <a:t>that the man of God may be complete, equipped for every good work. (2 Timothy 3:16-17)</a:t>
            </a:r>
            <a:endParaRPr lang="en-GB" sz="4800" i="1" dirty="0">
              <a:solidFill>
                <a:schemeClr val="bg1"/>
              </a:solidFill>
              <a:effectLst>
                <a:outerShdw blurRad="38100" dist="38100" dir="2700000" algn="tl">
                  <a:srgbClr val="000000">
                    <a:alpha val="43137"/>
                  </a:srgbClr>
                </a:outerShdw>
              </a:effectLst>
              <a:latin typeface="Gibson Book" pitchFamily="50" charset="0"/>
            </a:endParaRPr>
          </a:p>
        </p:txBody>
      </p:sp>
    </p:spTree>
    <p:extLst>
      <p:ext uri="{BB962C8B-B14F-4D97-AF65-F5344CB8AC3E}">
        <p14:creationId xmlns:p14="http://schemas.microsoft.com/office/powerpoint/2010/main" val="1224882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739922" y="365125"/>
            <a:ext cx="9815355" cy="1325563"/>
          </a:xfrm>
        </p:spPr>
        <p:txBody>
          <a:bodyPr>
            <a:normAutofit/>
          </a:bodyPr>
          <a:lstStyle/>
          <a:p>
            <a:r>
              <a:rPr lang="en-GB" sz="6600" dirty="0">
                <a:solidFill>
                  <a:srgbClr val="FFD200"/>
                </a:solidFill>
                <a:effectLst>
                  <a:outerShdw blurRad="38100" dist="38100" dir="2700000" algn="tl">
                    <a:srgbClr val="000000">
                      <a:alpha val="43137"/>
                    </a:srgbClr>
                  </a:outerShdw>
                </a:effectLst>
                <a:latin typeface="Gibson Heavy" pitchFamily="50" charset="0"/>
              </a:rPr>
              <a:t>BIBLE TRANSLATIONS</a:t>
            </a:r>
            <a:endParaRPr lang="en-CA" sz="66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1065248" y="5171588"/>
            <a:ext cx="3096988" cy="1200329"/>
          </a:xfrm>
          <a:prstGeom prst="rect">
            <a:avLst/>
          </a:prstGeom>
          <a:noFill/>
        </p:spPr>
        <p:txBody>
          <a:bodyPr wrap="square" rtlCol="0">
            <a:spAutoFit/>
          </a:bodyPr>
          <a:lstStyle/>
          <a:p>
            <a:pPr algn="ctr"/>
            <a:r>
              <a:rPr lang="en-GB" sz="2400" b="1" dirty="0">
                <a:solidFill>
                  <a:schemeClr val="bg1"/>
                </a:solidFill>
                <a:effectLst>
                  <a:outerShdw blurRad="38100" dist="38100" dir="2700000" algn="tl">
                    <a:srgbClr val="000000">
                      <a:alpha val="43137"/>
                    </a:srgbClr>
                  </a:outerShdw>
                </a:effectLst>
                <a:latin typeface="Gibson Light" panose="02000000000000000000" pitchFamily="50" charset="0"/>
              </a:rPr>
              <a:t>English Standard Version (ESV)</a:t>
            </a:r>
          </a:p>
          <a:p>
            <a:pPr algn="ctr"/>
            <a:r>
              <a:rPr lang="en-GB" sz="2400" dirty="0">
                <a:solidFill>
                  <a:schemeClr val="bg1"/>
                </a:solidFill>
                <a:effectLst>
                  <a:outerShdw blurRad="38100" dist="38100" dir="2700000" algn="tl">
                    <a:srgbClr val="000000">
                      <a:alpha val="43137"/>
                    </a:srgbClr>
                  </a:outerShdw>
                </a:effectLst>
                <a:latin typeface="Gibson Book" pitchFamily="50" charset="0"/>
              </a:rPr>
              <a:t>word-for-word</a:t>
            </a:r>
            <a:endParaRPr lang="en-CA" sz="2400" dirty="0">
              <a:solidFill>
                <a:schemeClr val="bg1"/>
              </a:solidFill>
              <a:effectLst>
                <a:outerShdw blurRad="38100" dist="38100" dir="2700000" algn="tl">
                  <a:srgbClr val="000000">
                    <a:alpha val="43137"/>
                  </a:srgbClr>
                </a:outerShdw>
              </a:effectLst>
              <a:latin typeface="Gibson Book" pitchFamily="50" charset="0"/>
            </a:endParaRPr>
          </a:p>
        </p:txBody>
      </p:sp>
      <p:pic>
        <p:nvPicPr>
          <p:cNvPr id="1026" name="Picture 2" descr="ESV Study Bible, Personal Size: Amazon.ca: Crossway: Books">
            <a:extLst>
              <a:ext uri="{FF2B5EF4-FFF2-40B4-BE49-F238E27FC236}">
                <a16:creationId xmlns:a16="http://schemas.microsoft.com/office/drawing/2014/main" id="{F1AD4F8F-5E42-4678-AA4B-8C457024A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81626">
            <a:off x="8462685" y="1880480"/>
            <a:ext cx="2041289" cy="3057686"/>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The Holy Bible: English Standard Version by Anonymous">
            <a:extLst>
              <a:ext uri="{FF2B5EF4-FFF2-40B4-BE49-F238E27FC236}">
                <a16:creationId xmlns:a16="http://schemas.microsoft.com/office/drawing/2014/main" id="{F033E468-9EDB-406F-AD31-4F845280C7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43058">
            <a:off x="1530193" y="1860549"/>
            <a:ext cx="1926803" cy="3050771"/>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Christian Standard Bible (CSB) - Olive Tree Bible Software">
            <a:extLst>
              <a:ext uri="{FF2B5EF4-FFF2-40B4-BE49-F238E27FC236}">
                <a16:creationId xmlns:a16="http://schemas.microsoft.com/office/drawing/2014/main" id="{CF40D5A1-0648-4795-9EA0-E5D77E8C35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7424" y="1923796"/>
            <a:ext cx="2038457" cy="3057686"/>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275BF88-8690-4C1D-A864-F68D24C1657B}"/>
              </a:ext>
            </a:extLst>
          </p:cNvPr>
          <p:cNvSpPr txBox="1"/>
          <p:nvPr/>
        </p:nvSpPr>
        <p:spPr>
          <a:xfrm>
            <a:off x="4367433" y="5081181"/>
            <a:ext cx="3096988" cy="1200329"/>
          </a:xfrm>
          <a:prstGeom prst="rect">
            <a:avLst/>
          </a:prstGeom>
          <a:noFill/>
        </p:spPr>
        <p:txBody>
          <a:bodyPr wrap="square" rtlCol="0">
            <a:spAutoFit/>
          </a:bodyPr>
          <a:lstStyle/>
          <a:p>
            <a:pPr algn="ctr"/>
            <a:r>
              <a:rPr lang="en-GB" sz="2400" b="1" dirty="0">
                <a:solidFill>
                  <a:schemeClr val="bg1"/>
                </a:solidFill>
                <a:effectLst>
                  <a:outerShdw blurRad="38100" dist="38100" dir="2700000" algn="tl">
                    <a:srgbClr val="000000">
                      <a:alpha val="43137"/>
                    </a:srgbClr>
                  </a:outerShdw>
                </a:effectLst>
                <a:latin typeface="Gibson Light" panose="02000000000000000000" pitchFamily="50" charset="0"/>
              </a:rPr>
              <a:t>Christian Standard Bible (CSB)</a:t>
            </a:r>
          </a:p>
          <a:p>
            <a:pPr algn="ctr"/>
            <a:r>
              <a:rPr lang="en-GB" sz="2400" dirty="0">
                <a:solidFill>
                  <a:schemeClr val="bg1"/>
                </a:solidFill>
                <a:effectLst>
                  <a:outerShdw blurRad="38100" dist="38100" dir="2700000" algn="tl">
                    <a:srgbClr val="000000">
                      <a:alpha val="43137"/>
                    </a:srgbClr>
                  </a:outerShdw>
                </a:effectLst>
                <a:latin typeface="Gibson Book" pitchFamily="50" charset="0"/>
              </a:rPr>
              <a:t>thought-for-thought</a:t>
            </a:r>
            <a:endParaRPr lang="en-CA" sz="2400" dirty="0">
              <a:solidFill>
                <a:schemeClr val="bg1"/>
              </a:solidFill>
              <a:effectLst>
                <a:outerShdw blurRad="38100" dist="38100" dir="2700000" algn="tl">
                  <a:srgbClr val="000000">
                    <a:alpha val="43137"/>
                  </a:srgbClr>
                </a:outerShdw>
              </a:effectLst>
              <a:latin typeface="Gibson Book" pitchFamily="50" charset="0"/>
            </a:endParaRPr>
          </a:p>
        </p:txBody>
      </p:sp>
      <p:sp>
        <p:nvSpPr>
          <p:cNvPr id="11" name="TextBox 10">
            <a:extLst>
              <a:ext uri="{FF2B5EF4-FFF2-40B4-BE49-F238E27FC236}">
                <a16:creationId xmlns:a16="http://schemas.microsoft.com/office/drawing/2014/main" id="{752647F9-0FAD-4FBF-94A4-6C1755C2A17C}"/>
              </a:ext>
            </a:extLst>
          </p:cNvPr>
          <p:cNvSpPr txBox="1"/>
          <p:nvPr/>
        </p:nvSpPr>
        <p:spPr>
          <a:xfrm>
            <a:off x="7934836" y="5081180"/>
            <a:ext cx="3096988" cy="1200329"/>
          </a:xfrm>
          <a:prstGeom prst="rect">
            <a:avLst/>
          </a:prstGeom>
          <a:noFill/>
        </p:spPr>
        <p:txBody>
          <a:bodyPr wrap="square" rtlCol="0">
            <a:spAutoFit/>
          </a:bodyPr>
          <a:lstStyle/>
          <a:p>
            <a:pPr algn="ctr"/>
            <a:r>
              <a:rPr lang="en-GB" sz="2400" b="1" dirty="0">
                <a:solidFill>
                  <a:schemeClr val="bg1"/>
                </a:solidFill>
                <a:effectLst>
                  <a:outerShdw blurRad="38100" dist="38100" dir="2700000" algn="tl">
                    <a:srgbClr val="000000">
                      <a:alpha val="43137"/>
                    </a:srgbClr>
                  </a:outerShdw>
                </a:effectLst>
                <a:latin typeface="Gibson Light" panose="02000000000000000000" pitchFamily="50" charset="0"/>
              </a:rPr>
              <a:t>ESV Study Bible</a:t>
            </a:r>
          </a:p>
          <a:p>
            <a:pPr algn="ctr"/>
            <a:r>
              <a:rPr lang="en-GB" sz="2400" dirty="0">
                <a:solidFill>
                  <a:schemeClr val="bg1"/>
                </a:solidFill>
                <a:effectLst>
                  <a:outerShdw blurRad="38100" dist="38100" dir="2700000" algn="tl">
                    <a:srgbClr val="000000">
                      <a:alpha val="43137"/>
                    </a:srgbClr>
                  </a:outerShdw>
                </a:effectLst>
                <a:latin typeface="Gibson Book" pitchFamily="50" charset="0"/>
              </a:rPr>
              <a:t>Excellent resource to help you understand</a:t>
            </a:r>
            <a:endParaRPr lang="en-CA" sz="2400" dirty="0">
              <a:solidFill>
                <a:schemeClr val="bg1"/>
              </a:solidFill>
              <a:effectLst>
                <a:outerShdw blurRad="38100" dist="38100" dir="2700000" algn="tl">
                  <a:srgbClr val="000000">
                    <a:alpha val="43137"/>
                  </a:srgbClr>
                </a:outerShdw>
              </a:effectLst>
              <a:latin typeface="Gibson Book" pitchFamily="50" charset="0"/>
            </a:endParaRPr>
          </a:p>
        </p:txBody>
      </p:sp>
    </p:spTree>
    <p:extLst>
      <p:ext uri="{BB962C8B-B14F-4D97-AF65-F5344CB8AC3E}">
        <p14:creationId xmlns:p14="http://schemas.microsoft.com/office/powerpoint/2010/main" val="2285095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4231039" y="723752"/>
            <a:ext cx="6736596" cy="2984715"/>
          </a:xfrm>
        </p:spPr>
        <p:txBody>
          <a:bodyPr>
            <a:noAutofit/>
          </a:bodyPr>
          <a:lstStyle/>
          <a:p>
            <a:r>
              <a:rPr lang="en-GB" sz="7200" dirty="0">
                <a:solidFill>
                  <a:srgbClr val="FFD200"/>
                </a:solidFill>
                <a:effectLst>
                  <a:outerShdw blurRad="38100" dist="38100" dir="2700000" algn="tl">
                    <a:srgbClr val="000000">
                      <a:alpha val="43137"/>
                    </a:srgbClr>
                  </a:outerShdw>
                </a:effectLst>
                <a:latin typeface="Gibson Heavy" pitchFamily="50" charset="0"/>
              </a:rPr>
              <a:t>JESUS IS </a:t>
            </a:r>
            <a:br>
              <a:rPr lang="en-GB" sz="7200" dirty="0">
                <a:solidFill>
                  <a:srgbClr val="FFD200"/>
                </a:solidFill>
                <a:effectLst>
                  <a:outerShdw blurRad="38100" dist="38100" dir="2700000" algn="tl">
                    <a:srgbClr val="000000">
                      <a:alpha val="43137"/>
                    </a:srgbClr>
                  </a:outerShdw>
                </a:effectLst>
                <a:latin typeface="Gibson Heavy" pitchFamily="50" charset="0"/>
              </a:rPr>
            </a:br>
            <a:r>
              <a:rPr lang="en-GB" sz="7200" dirty="0">
                <a:solidFill>
                  <a:srgbClr val="FFD200"/>
                </a:solidFill>
                <a:effectLst>
                  <a:outerShdw blurRad="38100" dist="38100" dir="2700000" algn="tl">
                    <a:srgbClr val="000000">
                      <a:alpha val="43137"/>
                    </a:srgbClr>
                  </a:outerShdw>
                </a:effectLst>
                <a:latin typeface="Gibson Heavy" pitchFamily="50" charset="0"/>
              </a:rPr>
              <a:t>THE POINT OF </a:t>
            </a:r>
            <a:br>
              <a:rPr lang="en-GB" sz="7200" dirty="0">
                <a:solidFill>
                  <a:srgbClr val="FFD200"/>
                </a:solidFill>
                <a:effectLst>
                  <a:outerShdw blurRad="38100" dist="38100" dir="2700000" algn="tl">
                    <a:srgbClr val="000000">
                      <a:alpha val="43137"/>
                    </a:srgbClr>
                  </a:outerShdw>
                </a:effectLst>
                <a:latin typeface="Gibson Heavy" pitchFamily="50" charset="0"/>
              </a:rPr>
            </a:br>
            <a:r>
              <a:rPr lang="en-GB" sz="7200" dirty="0">
                <a:solidFill>
                  <a:srgbClr val="FFD200"/>
                </a:solidFill>
                <a:effectLst>
                  <a:outerShdw blurRad="38100" dist="38100" dir="2700000" algn="tl">
                    <a:srgbClr val="000000">
                      <a:alpha val="43137"/>
                    </a:srgbClr>
                  </a:outerShdw>
                </a:effectLst>
                <a:latin typeface="Gibson Heavy" pitchFamily="50" charset="0"/>
              </a:rPr>
              <a:t>THE BIBLE</a:t>
            </a:r>
            <a:endParaRPr lang="en-CA" sz="72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43072" y="590228"/>
            <a:ext cx="3097520" cy="3097520"/>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943072" y="3759033"/>
            <a:ext cx="10305857" cy="707886"/>
          </a:xfrm>
          <a:prstGeom prst="rect">
            <a:avLst/>
          </a:prstGeom>
          <a:noFill/>
        </p:spPr>
        <p:txBody>
          <a:bodyPr wrap="square" rtlCol="0">
            <a:spAutoFit/>
          </a:bodyPr>
          <a:lstStyle/>
          <a:p>
            <a:pPr algn="ctr"/>
            <a:r>
              <a:rPr lang="en-GB" sz="2000" dirty="0">
                <a:solidFill>
                  <a:schemeClr val="bg1"/>
                </a:solidFill>
                <a:effectLst>
                  <a:outerShdw blurRad="38100" dist="38100" dir="2700000" algn="tl">
                    <a:srgbClr val="000000">
                      <a:alpha val="43137"/>
                    </a:srgbClr>
                  </a:outerShdw>
                </a:effectLst>
                <a:latin typeface="Gibson Book" pitchFamily="50" charset="0"/>
              </a:rPr>
              <a:t>“You search the Scriptures because you think that in them you have eternal life; and </a:t>
            </a:r>
            <a:r>
              <a:rPr lang="en-GB" sz="2000" b="1" i="1" dirty="0">
                <a:solidFill>
                  <a:srgbClr val="FFD200"/>
                </a:solidFill>
                <a:effectLst>
                  <a:outerShdw blurRad="38100" dist="38100" dir="2700000" algn="tl">
                    <a:srgbClr val="000000">
                      <a:alpha val="43137"/>
                    </a:srgbClr>
                  </a:outerShdw>
                </a:effectLst>
                <a:latin typeface="Gibson Book" pitchFamily="50" charset="0"/>
              </a:rPr>
              <a:t>it is they that bear witness about me</a:t>
            </a:r>
            <a:r>
              <a:rPr lang="en-GB" sz="2000" dirty="0">
                <a:solidFill>
                  <a:schemeClr val="bg1"/>
                </a:solidFill>
                <a:effectLst>
                  <a:outerShdw blurRad="38100" dist="38100" dir="2700000" algn="tl">
                    <a:srgbClr val="000000">
                      <a:alpha val="43137"/>
                    </a:srgbClr>
                  </a:outerShdw>
                </a:effectLst>
                <a:latin typeface="Gibson Book" pitchFamily="50" charset="0"/>
              </a:rPr>
              <a:t>, yet you refuse to come to me that you may have life.” (John 5:39-40)</a:t>
            </a:r>
            <a:endParaRPr lang="en-CA" sz="2800" dirty="0">
              <a:solidFill>
                <a:schemeClr val="bg1"/>
              </a:solidFill>
              <a:effectLst>
                <a:outerShdw blurRad="38100" dist="38100" dir="2700000" algn="tl">
                  <a:srgbClr val="000000">
                    <a:alpha val="43137"/>
                  </a:srgbClr>
                </a:outerShdw>
              </a:effectLst>
              <a:latin typeface="Gibson Book" pitchFamily="50" charset="0"/>
            </a:endParaRPr>
          </a:p>
        </p:txBody>
      </p:sp>
    </p:spTree>
    <p:extLst>
      <p:ext uri="{BB962C8B-B14F-4D97-AF65-F5344CB8AC3E}">
        <p14:creationId xmlns:p14="http://schemas.microsoft.com/office/powerpoint/2010/main" val="418518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538444" y="365125"/>
            <a:ext cx="9815355" cy="1325563"/>
          </a:xfrm>
        </p:spPr>
        <p:txBody>
          <a:bodyPr>
            <a:normAutofit/>
          </a:bodyPr>
          <a:lstStyle/>
          <a:p>
            <a:r>
              <a:rPr lang="en-GB" sz="5400" dirty="0">
                <a:solidFill>
                  <a:srgbClr val="FFD200"/>
                </a:solidFill>
                <a:effectLst>
                  <a:outerShdw blurRad="38100" dist="38100" dir="2700000" algn="tl">
                    <a:srgbClr val="000000">
                      <a:alpha val="43137"/>
                    </a:srgbClr>
                  </a:outerShdw>
                </a:effectLst>
                <a:latin typeface="Gibson Heavy" pitchFamily="50" charset="0"/>
              </a:rPr>
              <a:t>HOW TO STUDY THE BIBLE</a:t>
            </a:r>
            <a:endParaRPr lang="en-CA" sz="54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1667551" y="1285914"/>
            <a:ext cx="10006558" cy="523220"/>
          </a:xfrm>
          <a:prstGeom prst="rect">
            <a:avLst/>
          </a:prstGeom>
          <a:noFill/>
        </p:spPr>
        <p:txBody>
          <a:bodyPr wrap="square" rtlCol="0">
            <a:spAutoFit/>
          </a:bodyPr>
          <a:lstStyle/>
          <a:p>
            <a:r>
              <a:rPr lang="en-GB" sz="2800" dirty="0">
                <a:solidFill>
                  <a:schemeClr val="bg1"/>
                </a:solidFill>
                <a:effectLst>
                  <a:outerShdw blurRad="38100" dist="38100" dir="2700000" algn="tl">
                    <a:srgbClr val="000000">
                      <a:alpha val="43137"/>
                    </a:srgbClr>
                  </a:outerShdw>
                </a:effectLst>
                <a:latin typeface="Gibson Book" pitchFamily="50" charset="0"/>
              </a:rPr>
              <a:t>Today we’ll focus on 2 techniques of Bible reading</a:t>
            </a:r>
          </a:p>
        </p:txBody>
      </p:sp>
      <p:sp>
        <p:nvSpPr>
          <p:cNvPr id="12" name="TextBox 11">
            <a:extLst>
              <a:ext uri="{FF2B5EF4-FFF2-40B4-BE49-F238E27FC236}">
                <a16:creationId xmlns:a16="http://schemas.microsoft.com/office/drawing/2014/main" id="{0E0A69AF-E0B5-4AFF-8FB7-80E9C403D3CB}"/>
              </a:ext>
            </a:extLst>
          </p:cNvPr>
          <p:cNvSpPr txBox="1"/>
          <p:nvPr/>
        </p:nvSpPr>
        <p:spPr>
          <a:xfrm>
            <a:off x="753014" y="1997284"/>
            <a:ext cx="8078752" cy="4031873"/>
          </a:xfrm>
          <a:prstGeom prst="rect">
            <a:avLst/>
          </a:prstGeom>
          <a:noFill/>
        </p:spPr>
        <p:txBody>
          <a:bodyPr wrap="square" rtlCol="0">
            <a:spAutoFit/>
          </a:bodyPr>
          <a:lstStyle/>
          <a:p>
            <a:pPr marL="514350" indent="-514350">
              <a:buFont typeface="Arial" panose="020B0604020202020204" pitchFamily="34" charset="0"/>
              <a:buChar char="•"/>
            </a:pPr>
            <a:r>
              <a:rPr lang="en-GB" sz="3200" dirty="0">
                <a:solidFill>
                  <a:schemeClr val="bg1"/>
                </a:solidFill>
                <a:effectLst>
                  <a:outerShdw blurRad="38100" dist="38100" dir="2700000" algn="tl">
                    <a:srgbClr val="000000">
                      <a:alpha val="43137"/>
                    </a:srgbClr>
                  </a:outerShdw>
                </a:effectLst>
                <a:latin typeface="Gibson Medium" pitchFamily="50" charset="0"/>
              </a:rPr>
              <a:t>DEVOTIONAL</a:t>
            </a:r>
            <a:br>
              <a:rPr lang="en-GB" sz="3200" dirty="0">
                <a:solidFill>
                  <a:schemeClr val="bg1"/>
                </a:solidFill>
                <a:effectLst>
                  <a:outerShdw blurRad="38100" dist="38100" dir="2700000" algn="tl">
                    <a:srgbClr val="000000">
                      <a:alpha val="43137"/>
                    </a:srgbClr>
                  </a:outerShdw>
                </a:effectLst>
                <a:latin typeface="Gibson Medium" pitchFamily="50" charset="0"/>
              </a:rPr>
            </a:br>
            <a:r>
              <a:rPr lang="en-GB" sz="3200" dirty="0">
                <a:solidFill>
                  <a:schemeClr val="bg1"/>
                </a:solidFill>
                <a:effectLst>
                  <a:outerShdw blurRad="38100" dist="38100" dir="2700000" algn="tl">
                    <a:srgbClr val="000000">
                      <a:alpha val="43137"/>
                    </a:srgbClr>
                  </a:outerShdw>
                </a:effectLst>
                <a:latin typeface="Gibson Book" pitchFamily="50" charset="0"/>
              </a:rPr>
              <a:t>This is an example of what you can do in your morning devotions. It is meant to be responsive, brief and clear.</a:t>
            </a:r>
          </a:p>
          <a:p>
            <a:pPr marL="514350" indent="-514350">
              <a:buFont typeface="Arial" panose="020B0604020202020204" pitchFamily="34" charset="0"/>
              <a:buChar char="•"/>
            </a:pPr>
            <a:r>
              <a:rPr lang="en-GB" sz="3200" dirty="0">
                <a:solidFill>
                  <a:schemeClr val="bg1"/>
                </a:solidFill>
                <a:effectLst>
                  <a:outerShdw blurRad="38100" dist="38100" dir="2700000" algn="tl">
                    <a:srgbClr val="000000">
                      <a:alpha val="43137"/>
                    </a:srgbClr>
                  </a:outerShdw>
                </a:effectLst>
                <a:latin typeface="Gibson Medium" pitchFamily="50" charset="0"/>
              </a:rPr>
              <a:t>INDUCTIVE BIBLE STUDY</a:t>
            </a:r>
            <a:br>
              <a:rPr lang="en-CA" sz="3200" dirty="0">
                <a:solidFill>
                  <a:schemeClr val="bg1"/>
                </a:solidFill>
                <a:effectLst>
                  <a:outerShdw blurRad="38100" dist="38100" dir="2700000" algn="tl">
                    <a:srgbClr val="000000">
                      <a:alpha val="43137"/>
                    </a:srgbClr>
                  </a:outerShdw>
                </a:effectLst>
                <a:latin typeface="Gibson Medium" pitchFamily="50" charset="0"/>
              </a:rPr>
            </a:br>
            <a:r>
              <a:rPr lang="en-CA" sz="3200" dirty="0">
                <a:solidFill>
                  <a:schemeClr val="bg1"/>
                </a:solidFill>
                <a:effectLst>
                  <a:outerShdw blurRad="38100" dist="38100" dir="2700000" algn="tl">
                    <a:srgbClr val="000000">
                      <a:alpha val="43137"/>
                    </a:srgbClr>
                  </a:outerShdw>
                </a:effectLst>
                <a:latin typeface="Gibson Book" pitchFamily="50" charset="0"/>
              </a:rPr>
              <a:t>This is an example of what Bible Study can look like in your personal life or in a small group.</a:t>
            </a:r>
            <a:endParaRPr lang="en-GB" sz="3200" dirty="0">
              <a:solidFill>
                <a:schemeClr val="bg1"/>
              </a:solidFill>
              <a:effectLst>
                <a:outerShdw blurRad="38100" dist="38100" dir="2700000" algn="tl">
                  <a:srgbClr val="000000">
                    <a:alpha val="43137"/>
                  </a:srgbClr>
                </a:outerShdw>
              </a:effectLst>
              <a:latin typeface="Gibson Book" pitchFamily="50" charset="0"/>
            </a:endParaRPr>
          </a:p>
        </p:txBody>
      </p:sp>
    </p:spTree>
    <p:extLst>
      <p:ext uri="{BB962C8B-B14F-4D97-AF65-F5344CB8AC3E}">
        <p14:creationId xmlns:p14="http://schemas.microsoft.com/office/powerpoint/2010/main" val="2661702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EB3-0410-45A3-9401-E17A7CF75A22}"/>
              </a:ext>
            </a:extLst>
          </p:cNvPr>
          <p:cNvSpPr>
            <a:spLocks noGrp="1"/>
          </p:cNvSpPr>
          <p:nvPr>
            <p:ph type="title"/>
          </p:nvPr>
        </p:nvSpPr>
        <p:spPr>
          <a:xfrm>
            <a:off x="1538444" y="365125"/>
            <a:ext cx="9815355" cy="1325563"/>
          </a:xfrm>
        </p:spPr>
        <p:txBody>
          <a:bodyPr>
            <a:normAutofit/>
          </a:bodyPr>
          <a:lstStyle/>
          <a:p>
            <a:r>
              <a:rPr lang="en-GB" sz="5400" dirty="0">
                <a:solidFill>
                  <a:srgbClr val="FFD200"/>
                </a:solidFill>
                <a:effectLst>
                  <a:outerShdw blurRad="38100" dist="38100" dir="2700000" algn="tl">
                    <a:srgbClr val="000000">
                      <a:alpha val="43137"/>
                    </a:srgbClr>
                  </a:outerShdw>
                </a:effectLst>
                <a:latin typeface="Gibson Heavy" pitchFamily="50" charset="0"/>
              </a:rPr>
              <a:t>HOW TO STUDY THE BIBLE</a:t>
            </a:r>
            <a:endParaRPr lang="en-CA" sz="5400" dirty="0">
              <a:solidFill>
                <a:srgbClr val="FFD200"/>
              </a:solidFill>
              <a:effectLst>
                <a:outerShdw blurRad="38100" dist="38100" dir="2700000" algn="tl">
                  <a:srgbClr val="000000">
                    <a:alpha val="43137"/>
                  </a:srgbClr>
                </a:outerShdw>
              </a:effectLst>
              <a:latin typeface="Gibson Heavy" pitchFamily="50" charset="0"/>
            </a:endParaRPr>
          </a:p>
        </p:txBody>
      </p:sp>
      <p:pic>
        <p:nvPicPr>
          <p:cNvPr id="5" name="Content Placeholder 4" descr="Icon&#10;&#10;Description automatically generated">
            <a:extLst>
              <a:ext uri="{FF2B5EF4-FFF2-40B4-BE49-F238E27FC236}">
                <a16:creationId xmlns:a16="http://schemas.microsoft.com/office/drawing/2014/main" id="{497E9CA6-5373-4C0E-ACAA-FEDB46D62E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46" y="486083"/>
            <a:ext cx="1204605" cy="1204605"/>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A731B64-C2E9-43D5-AAA3-0044C6E2E0D9}"/>
              </a:ext>
            </a:extLst>
          </p:cNvPr>
          <p:cNvSpPr txBox="1"/>
          <p:nvPr/>
        </p:nvSpPr>
        <p:spPr>
          <a:xfrm>
            <a:off x="1667551" y="1285914"/>
            <a:ext cx="10006558" cy="523220"/>
          </a:xfrm>
          <a:prstGeom prst="rect">
            <a:avLst/>
          </a:prstGeom>
          <a:noFill/>
        </p:spPr>
        <p:txBody>
          <a:bodyPr wrap="square" rtlCol="0">
            <a:spAutoFit/>
          </a:bodyPr>
          <a:lstStyle/>
          <a:p>
            <a:r>
              <a:rPr lang="en-GB" sz="2800" dirty="0">
                <a:solidFill>
                  <a:schemeClr val="bg1"/>
                </a:solidFill>
                <a:effectLst>
                  <a:outerShdw blurRad="38100" dist="38100" dir="2700000" algn="tl">
                    <a:srgbClr val="000000">
                      <a:alpha val="43137"/>
                    </a:srgbClr>
                  </a:outerShdw>
                </a:effectLst>
                <a:latin typeface="Gibson Book" pitchFamily="50" charset="0"/>
              </a:rPr>
              <a:t>There is a proper method to studying the Bible.</a:t>
            </a:r>
          </a:p>
        </p:txBody>
      </p:sp>
      <p:sp>
        <p:nvSpPr>
          <p:cNvPr id="7" name="TextBox 6">
            <a:extLst>
              <a:ext uri="{FF2B5EF4-FFF2-40B4-BE49-F238E27FC236}">
                <a16:creationId xmlns:a16="http://schemas.microsoft.com/office/drawing/2014/main" id="{E9615C90-4554-4B73-A128-272E14B39A70}"/>
              </a:ext>
            </a:extLst>
          </p:cNvPr>
          <p:cNvSpPr txBox="1"/>
          <p:nvPr/>
        </p:nvSpPr>
        <p:spPr>
          <a:xfrm>
            <a:off x="751414" y="3525133"/>
            <a:ext cx="2869680" cy="830997"/>
          </a:xfrm>
          <a:prstGeom prst="rect">
            <a:avLst/>
          </a:prstGeom>
          <a:noFill/>
        </p:spPr>
        <p:txBody>
          <a:bodyPr wrap="square" rtlCol="0">
            <a:spAutoFit/>
          </a:bodyPr>
          <a:lstStyle/>
          <a:p>
            <a:pPr algn="ctr"/>
            <a:r>
              <a:rPr lang="en-GB" sz="4800" b="1" dirty="0">
                <a:solidFill>
                  <a:schemeClr val="bg1"/>
                </a:solidFill>
                <a:effectLst>
                  <a:outerShdw blurRad="38100" dist="38100" dir="2700000" algn="tl">
                    <a:srgbClr val="000000">
                      <a:alpha val="43137"/>
                    </a:srgbClr>
                  </a:outerShdw>
                </a:effectLst>
                <a:latin typeface="Gibson Light" panose="02000000000000000000" pitchFamily="50" charset="0"/>
              </a:rPr>
              <a:t>OBSERVE</a:t>
            </a:r>
          </a:p>
        </p:txBody>
      </p:sp>
      <p:sp>
        <p:nvSpPr>
          <p:cNvPr id="8" name="TextBox 7">
            <a:extLst>
              <a:ext uri="{FF2B5EF4-FFF2-40B4-BE49-F238E27FC236}">
                <a16:creationId xmlns:a16="http://schemas.microsoft.com/office/drawing/2014/main" id="{186DFC44-0F3F-48A1-9168-F0156A63D8C0}"/>
              </a:ext>
            </a:extLst>
          </p:cNvPr>
          <p:cNvSpPr txBox="1"/>
          <p:nvPr/>
        </p:nvSpPr>
        <p:spPr>
          <a:xfrm>
            <a:off x="4178777" y="3523044"/>
            <a:ext cx="3445789" cy="830997"/>
          </a:xfrm>
          <a:prstGeom prst="rect">
            <a:avLst/>
          </a:prstGeom>
          <a:noFill/>
        </p:spPr>
        <p:txBody>
          <a:bodyPr wrap="square" rtlCol="0">
            <a:spAutoFit/>
          </a:bodyPr>
          <a:lstStyle/>
          <a:p>
            <a:pPr algn="ctr"/>
            <a:r>
              <a:rPr lang="en-GB" sz="4800" b="1" dirty="0">
                <a:solidFill>
                  <a:schemeClr val="bg1"/>
                </a:solidFill>
                <a:effectLst>
                  <a:outerShdw blurRad="38100" dist="38100" dir="2700000" algn="tl">
                    <a:srgbClr val="000000">
                      <a:alpha val="43137"/>
                    </a:srgbClr>
                  </a:outerShdw>
                </a:effectLst>
                <a:latin typeface="Gibson Light" panose="02000000000000000000" pitchFamily="50" charset="0"/>
              </a:rPr>
              <a:t>INTERPRET</a:t>
            </a:r>
          </a:p>
        </p:txBody>
      </p:sp>
      <p:sp>
        <p:nvSpPr>
          <p:cNvPr id="9" name="TextBox 8">
            <a:extLst>
              <a:ext uri="{FF2B5EF4-FFF2-40B4-BE49-F238E27FC236}">
                <a16:creationId xmlns:a16="http://schemas.microsoft.com/office/drawing/2014/main" id="{F38794FB-76F2-416A-A474-927683778BD5}"/>
              </a:ext>
            </a:extLst>
          </p:cNvPr>
          <p:cNvSpPr txBox="1"/>
          <p:nvPr/>
        </p:nvSpPr>
        <p:spPr>
          <a:xfrm>
            <a:off x="8128861" y="3523044"/>
            <a:ext cx="2425486" cy="830997"/>
          </a:xfrm>
          <a:prstGeom prst="rect">
            <a:avLst/>
          </a:prstGeom>
          <a:noFill/>
        </p:spPr>
        <p:txBody>
          <a:bodyPr wrap="square" rtlCol="0">
            <a:spAutoFit/>
          </a:bodyPr>
          <a:lstStyle/>
          <a:p>
            <a:pPr algn="ctr"/>
            <a:r>
              <a:rPr lang="en-GB" sz="4800" b="1" dirty="0">
                <a:solidFill>
                  <a:schemeClr val="bg1"/>
                </a:solidFill>
                <a:effectLst>
                  <a:outerShdw blurRad="38100" dist="38100" dir="2700000" algn="tl">
                    <a:srgbClr val="000000">
                      <a:alpha val="43137"/>
                    </a:srgbClr>
                  </a:outerShdw>
                </a:effectLst>
                <a:latin typeface="Gibson Light" panose="02000000000000000000" pitchFamily="50" charset="0"/>
              </a:rPr>
              <a:t>APPLY</a:t>
            </a:r>
          </a:p>
        </p:txBody>
      </p:sp>
      <p:sp>
        <p:nvSpPr>
          <p:cNvPr id="3" name="Arrow: Curved Down 2">
            <a:extLst>
              <a:ext uri="{FF2B5EF4-FFF2-40B4-BE49-F238E27FC236}">
                <a16:creationId xmlns:a16="http://schemas.microsoft.com/office/drawing/2014/main" id="{C953E22C-63A5-4EEE-B377-2FBCFE9B12C9}"/>
              </a:ext>
            </a:extLst>
          </p:cNvPr>
          <p:cNvSpPr/>
          <p:nvPr/>
        </p:nvSpPr>
        <p:spPr>
          <a:xfrm>
            <a:off x="5734373" y="2216258"/>
            <a:ext cx="3766087" cy="1317370"/>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tx1"/>
              </a:solidFill>
            </a:endParaRPr>
          </a:p>
        </p:txBody>
      </p:sp>
      <p:sp>
        <p:nvSpPr>
          <p:cNvPr id="4" name="Arrow: Curved Up 3">
            <a:extLst>
              <a:ext uri="{FF2B5EF4-FFF2-40B4-BE49-F238E27FC236}">
                <a16:creationId xmlns:a16="http://schemas.microsoft.com/office/drawing/2014/main" id="{59A155C9-8E6D-43FA-88C2-F2E57A46D203}"/>
              </a:ext>
            </a:extLst>
          </p:cNvPr>
          <p:cNvSpPr/>
          <p:nvPr/>
        </p:nvSpPr>
        <p:spPr>
          <a:xfrm>
            <a:off x="2102002" y="4370179"/>
            <a:ext cx="3993998" cy="1357375"/>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tx1"/>
              </a:solidFill>
            </a:endParaRPr>
          </a:p>
        </p:txBody>
      </p:sp>
      <p:sp>
        <p:nvSpPr>
          <p:cNvPr id="10" name="Arrow: Chevron 9">
            <a:extLst>
              <a:ext uri="{FF2B5EF4-FFF2-40B4-BE49-F238E27FC236}">
                <a16:creationId xmlns:a16="http://schemas.microsoft.com/office/drawing/2014/main" id="{4644D6B4-2EB3-43CA-B511-C7E046ED2626}"/>
              </a:ext>
            </a:extLst>
          </p:cNvPr>
          <p:cNvSpPr/>
          <p:nvPr/>
        </p:nvSpPr>
        <p:spPr>
          <a:xfrm>
            <a:off x="3653727" y="3708650"/>
            <a:ext cx="459783" cy="459783"/>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tx1"/>
              </a:solidFill>
            </a:endParaRPr>
          </a:p>
        </p:txBody>
      </p:sp>
      <p:sp>
        <p:nvSpPr>
          <p:cNvPr id="11" name="Arrow: Chevron 10">
            <a:extLst>
              <a:ext uri="{FF2B5EF4-FFF2-40B4-BE49-F238E27FC236}">
                <a16:creationId xmlns:a16="http://schemas.microsoft.com/office/drawing/2014/main" id="{0ECACE79-11BB-47F0-BA29-6A7B203B524D}"/>
              </a:ext>
            </a:extLst>
          </p:cNvPr>
          <p:cNvSpPr/>
          <p:nvPr/>
        </p:nvSpPr>
        <p:spPr>
          <a:xfrm>
            <a:off x="7751736" y="3729441"/>
            <a:ext cx="459783" cy="459783"/>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tx1"/>
              </a:solidFill>
            </a:endParaRPr>
          </a:p>
        </p:txBody>
      </p:sp>
      <p:sp>
        <p:nvSpPr>
          <p:cNvPr id="12" name="TextBox 11">
            <a:extLst>
              <a:ext uri="{FF2B5EF4-FFF2-40B4-BE49-F238E27FC236}">
                <a16:creationId xmlns:a16="http://schemas.microsoft.com/office/drawing/2014/main" id="{0E0A69AF-E0B5-4AFF-8FB7-80E9C403D3CB}"/>
              </a:ext>
            </a:extLst>
          </p:cNvPr>
          <p:cNvSpPr txBox="1"/>
          <p:nvPr/>
        </p:nvSpPr>
        <p:spPr>
          <a:xfrm>
            <a:off x="873070" y="1935450"/>
            <a:ext cx="4670157" cy="461665"/>
          </a:xfrm>
          <a:prstGeom prst="rect">
            <a:avLst/>
          </a:prstGeom>
          <a:noFill/>
        </p:spPr>
        <p:txBody>
          <a:bodyPr wrap="square" rtlCol="0">
            <a:spAutoFit/>
          </a:bodyPr>
          <a:lstStyle/>
          <a:p>
            <a:r>
              <a:rPr lang="en-GB" sz="2400" dirty="0">
                <a:solidFill>
                  <a:srgbClr val="FFD200"/>
                </a:solidFill>
                <a:effectLst>
                  <a:outerShdw blurRad="38100" dist="38100" dir="2700000" algn="tl">
                    <a:srgbClr val="000000">
                      <a:alpha val="43137"/>
                    </a:srgbClr>
                  </a:outerShdw>
                </a:effectLst>
                <a:latin typeface="Gibson Medium" pitchFamily="50" charset="0"/>
              </a:rPr>
              <a:t>ALWAYS START WITH PRAYER!</a:t>
            </a:r>
            <a:endParaRPr lang="en-CA" sz="2400" dirty="0">
              <a:solidFill>
                <a:srgbClr val="FFD200"/>
              </a:solidFill>
              <a:effectLst>
                <a:outerShdw blurRad="38100" dist="38100" dir="2700000" algn="tl">
                  <a:srgbClr val="000000">
                    <a:alpha val="43137"/>
                  </a:srgbClr>
                </a:outerShdw>
              </a:effectLst>
              <a:latin typeface="Gibson Medium" pitchFamily="50" charset="0"/>
            </a:endParaRPr>
          </a:p>
        </p:txBody>
      </p:sp>
    </p:spTree>
    <p:extLst>
      <p:ext uri="{BB962C8B-B14F-4D97-AF65-F5344CB8AC3E}">
        <p14:creationId xmlns:p14="http://schemas.microsoft.com/office/powerpoint/2010/main" val="4100273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3" grpId="0" animBg="1"/>
      <p:bldP spid="4" grpId="0" animBg="1"/>
      <p:bldP spid="10" grpId="0" animBg="1"/>
      <p:bldP spid="11"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2403</Words>
  <Application>Microsoft Office PowerPoint</Application>
  <PresentationFormat>Widescreen</PresentationFormat>
  <Paragraphs>200</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Gibson Book</vt:lpstr>
      <vt:lpstr>Gibson Heavy</vt:lpstr>
      <vt:lpstr>Gibson Light</vt:lpstr>
      <vt:lpstr>Gibson Medium</vt:lpstr>
      <vt:lpstr>Roboto</vt:lpstr>
      <vt:lpstr>system-ui</vt:lpstr>
      <vt:lpstr>Office Theme</vt:lpstr>
      <vt:lpstr>PowerPoint Presentation</vt:lpstr>
      <vt:lpstr>TWO MYTHS</vt:lpstr>
      <vt:lpstr>TWO MYTHS</vt:lpstr>
      <vt:lpstr>TWO MYTHS</vt:lpstr>
      <vt:lpstr>LET’S PRAY</vt:lpstr>
      <vt:lpstr>BIBLE TRANSLATIONS</vt:lpstr>
      <vt:lpstr>JESUS IS  THE POINT OF  THE BIBLE</vt:lpstr>
      <vt:lpstr>HOW TO STUDY THE BIBLE</vt:lpstr>
      <vt:lpstr>HOW TO STUDY THE BIBLE</vt:lpstr>
      <vt:lpstr>1. OBSERVE</vt:lpstr>
      <vt:lpstr>2. INTERPRET</vt:lpstr>
      <vt:lpstr>3. APPLY</vt:lpstr>
      <vt:lpstr>3. APPLY</vt:lpstr>
      <vt:lpstr>HOW TO STUDY THE BIBLE</vt:lpstr>
      <vt:lpstr>LET’S STUDY TOGETHER!</vt:lpstr>
      <vt:lpstr>ANY QUESTIONS?</vt:lpstr>
      <vt:lpstr>FURTHER RESOURCES</vt:lpstr>
      <vt:lpstr>FURTHER RESOURCES</vt:lpstr>
      <vt:lpstr>FURTHER RESOURCES</vt:lpstr>
      <vt:lpstr>UPCOMING CLASSES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&amp; Discipleship</dc:creator>
  <cp:lastModifiedBy>Media &amp; Discipleship</cp:lastModifiedBy>
  <cp:revision>51</cp:revision>
  <dcterms:created xsi:type="dcterms:W3CDTF">2021-01-29T17:03:50Z</dcterms:created>
  <dcterms:modified xsi:type="dcterms:W3CDTF">2021-01-29T23:22:44Z</dcterms:modified>
</cp:coreProperties>
</file>