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257" r:id="rId2"/>
    <p:sldId id="340" r:id="rId3"/>
    <p:sldId id="258" r:id="rId4"/>
    <p:sldId id="365" r:id="rId5"/>
    <p:sldId id="360" r:id="rId6"/>
    <p:sldId id="350" r:id="rId7"/>
    <p:sldId id="361" r:id="rId8"/>
    <p:sldId id="364" r:id="rId9"/>
    <p:sldId id="362" r:id="rId10"/>
    <p:sldId id="363" r:id="rId11"/>
    <p:sldId id="366" r:id="rId12"/>
    <p:sldId id="342" r:id="rId13"/>
    <p:sldId id="367" r:id="rId14"/>
    <p:sldId id="259" r:id="rId15"/>
    <p:sldId id="260" r:id="rId16"/>
    <p:sldId id="261" r:id="rId17"/>
    <p:sldId id="262" r:id="rId18"/>
    <p:sldId id="263" r:id="rId19"/>
    <p:sldId id="264" r:id="rId20"/>
    <p:sldId id="265" r:id="rId21"/>
    <p:sldId id="266" r:id="rId22"/>
    <p:sldId id="267" r:id="rId23"/>
    <p:sldId id="268" r:id="rId24"/>
    <p:sldId id="270" r:id="rId25"/>
    <p:sldId id="349" r:id="rId26"/>
    <p:sldId id="269" r:id="rId27"/>
    <p:sldId id="271" r:id="rId28"/>
    <p:sldId id="273" r:id="rId29"/>
    <p:sldId id="274" r:id="rId30"/>
    <p:sldId id="276" r:id="rId31"/>
    <p:sldId id="277" r:id="rId32"/>
    <p:sldId id="278" r:id="rId33"/>
    <p:sldId id="279" r:id="rId34"/>
    <p:sldId id="280" r:id="rId35"/>
    <p:sldId id="281" r:id="rId36"/>
    <p:sldId id="337" r:id="rId37"/>
    <p:sldId id="282" r:id="rId38"/>
    <p:sldId id="283" r:id="rId39"/>
    <p:sldId id="284" r:id="rId40"/>
    <p:sldId id="285" r:id="rId41"/>
    <p:sldId id="286" r:id="rId42"/>
    <p:sldId id="287" r:id="rId43"/>
    <p:sldId id="338" r:id="rId44"/>
    <p:sldId id="288" r:id="rId45"/>
    <p:sldId id="289" r:id="rId46"/>
    <p:sldId id="290" r:id="rId47"/>
    <p:sldId id="291" r:id="rId48"/>
    <p:sldId id="294" r:id="rId49"/>
    <p:sldId id="292" r:id="rId50"/>
    <p:sldId id="297" r:id="rId51"/>
    <p:sldId id="295" r:id="rId52"/>
    <p:sldId id="296" r:id="rId53"/>
    <p:sldId id="298" r:id="rId54"/>
    <p:sldId id="308" r:id="rId55"/>
    <p:sldId id="346" r:id="rId56"/>
    <p:sldId id="310" r:id="rId57"/>
    <p:sldId id="299" r:id="rId58"/>
    <p:sldId id="300" r:id="rId59"/>
    <p:sldId id="301" r:id="rId60"/>
    <p:sldId id="302" r:id="rId61"/>
    <p:sldId id="303" r:id="rId62"/>
    <p:sldId id="304" r:id="rId63"/>
    <p:sldId id="305" r:id="rId64"/>
    <p:sldId id="306" r:id="rId65"/>
    <p:sldId id="307" r:id="rId66"/>
    <p:sldId id="309" r:id="rId67"/>
    <p:sldId id="311" r:id="rId68"/>
    <p:sldId id="312" r:id="rId69"/>
    <p:sldId id="314" r:id="rId70"/>
    <p:sldId id="315" r:id="rId71"/>
    <p:sldId id="316" r:id="rId72"/>
    <p:sldId id="356" r:id="rId73"/>
    <p:sldId id="343" r:id="rId74"/>
    <p:sldId id="358" r:id="rId75"/>
    <p:sldId id="317" r:id="rId76"/>
    <p:sldId id="318" r:id="rId77"/>
    <p:sldId id="319" r:id="rId78"/>
    <p:sldId id="320" r:id="rId79"/>
    <p:sldId id="321" r:id="rId80"/>
    <p:sldId id="322" r:id="rId81"/>
    <p:sldId id="323" r:id="rId82"/>
    <p:sldId id="324" r:id="rId83"/>
    <p:sldId id="325" r:id="rId84"/>
    <p:sldId id="326" r:id="rId85"/>
    <p:sldId id="328" r:id="rId86"/>
    <p:sldId id="347" r:id="rId87"/>
    <p:sldId id="329" r:id="rId88"/>
    <p:sldId id="348" r:id="rId89"/>
    <p:sldId id="354" r:id="rId90"/>
    <p:sldId id="330" r:id="rId91"/>
    <p:sldId id="327" r:id="rId92"/>
    <p:sldId id="357" r:id="rId93"/>
    <p:sldId id="331" r:id="rId94"/>
    <p:sldId id="352" r:id="rId95"/>
    <p:sldId id="355" r:id="rId96"/>
    <p:sldId id="332" r:id="rId97"/>
    <p:sldId id="339" r:id="rId98"/>
    <p:sldId id="333" r:id="rId99"/>
    <p:sldId id="353" r:id="rId100"/>
    <p:sldId id="341" r:id="rId101"/>
    <p:sldId id="334" r:id="rId102"/>
    <p:sldId id="335" r:id="rId103"/>
    <p:sldId id="359" r:id="rId104"/>
    <p:sldId id="336"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54" autoAdjust="0"/>
    <p:restoredTop sz="94660"/>
  </p:normalViewPr>
  <p:slideViewPr>
    <p:cSldViewPr snapToGrid="0">
      <p:cViewPr varScale="1">
        <p:scale>
          <a:sx n="153" d="100"/>
          <a:sy n="153" d="100"/>
        </p:scale>
        <p:origin x="432" y="176"/>
      </p:cViewPr>
      <p:guideLst/>
    </p:cSldViewPr>
  </p:slideViewPr>
  <p:notesTextViewPr>
    <p:cViewPr>
      <p:scale>
        <a:sx n="3" d="2"/>
        <a:sy n="3" d="2"/>
      </p:scale>
      <p:origin x="0" y="0"/>
    </p:cViewPr>
  </p:notesTextViewPr>
  <p:notesViewPr>
    <p:cSldViewPr snapToGrid="0">
      <p:cViewPr varScale="1">
        <p:scale>
          <a:sx n="119" d="100"/>
          <a:sy n="119" d="100"/>
        </p:scale>
        <p:origin x="512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CE213C-DCE3-47F3-A4B4-487B45812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B6041C3-C9BC-45E0-956D-309E0E0D5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E3B4DB-99A3-45D6-9F3B-4F0EBCC6BAA9}" type="datetimeFigureOut">
              <a:rPr lang="en-CA" smtClean="0"/>
              <a:t>2020-02-06</a:t>
            </a:fld>
            <a:endParaRPr lang="en-CA"/>
          </a:p>
        </p:txBody>
      </p:sp>
      <p:sp>
        <p:nvSpPr>
          <p:cNvPr id="4" name="Footer Placeholder 3">
            <a:extLst>
              <a:ext uri="{FF2B5EF4-FFF2-40B4-BE49-F238E27FC236}">
                <a16:creationId xmlns:a16="http://schemas.microsoft.com/office/drawing/2014/main" id="{25C983E4-3F82-41FC-88AF-1CB824E44E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580FBFF8-57E7-402D-AA57-D0C80FAC9F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D83A74-5AEC-469F-B462-5E21CD55620A}" type="slidenum">
              <a:rPr lang="en-CA" smtClean="0"/>
              <a:t>‹#›</a:t>
            </a:fld>
            <a:endParaRPr lang="en-CA"/>
          </a:p>
        </p:txBody>
      </p:sp>
    </p:spTree>
    <p:extLst>
      <p:ext uri="{BB962C8B-B14F-4D97-AF65-F5344CB8AC3E}">
        <p14:creationId xmlns:p14="http://schemas.microsoft.com/office/powerpoint/2010/main" val="130277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DF4F6-9EBD-4425-802A-52916315BBC3}" type="datetimeFigureOut">
              <a:rPr lang="en-TT" smtClean="0"/>
              <a:t>06/02/2020</a:t>
            </a:fld>
            <a:endParaRPr lang="en-T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DA60E-ED00-44D1-A885-EA58F3133888}" type="slidenum">
              <a:rPr lang="en-TT" smtClean="0"/>
              <a:t>‹#›</a:t>
            </a:fld>
            <a:endParaRPr lang="en-TT"/>
          </a:p>
        </p:txBody>
      </p:sp>
    </p:spTree>
    <p:extLst>
      <p:ext uri="{BB962C8B-B14F-4D97-AF65-F5344CB8AC3E}">
        <p14:creationId xmlns:p14="http://schemas.microsoft.com/office/powerpoint/2010/main" val="86915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a:t>
            </a:fld>
            <a:endParaRPr lang="en-TT"/>
          </a:p>
        </p:txBody>
      </p:sp>
    </p:spTree>
    <p:extLst>
      <p:ext uri="{BB962C8B-B14F-4D97-AF65-F5344CB8AC3E}">
        <p14:creationId xmlns:p14="http://schemas.microsoft.com/office/powerpoint/2010/main" val="160139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10</a:t>
            </a:fld>
            <a:endParaRPr lang="en-TT"/>
          </a:p>
        </p:txBody>
      </p:sp>
    </p:spTree>
    <p:extLst>
      <p:ext uri="{BB962C8B-B14F-4D97-AF65-F5344CB8AC3E}">
        <p14:creationId xmlns:p14="http://schemas.microsoft.com/office/powerpoint/2010/main" val="12545793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102</a:t>
            </a:fld>
            <a:endParaRPr lang="en-TT"/>
          </a:p>
        </p:txBody>
      </p:sp>
    </p:spTree>
    <p:extLst>
      <p:ext uri="{BB962C8B-B14F-4D97-AF65-F5344CB8AC3E}">
        <p14:creationId xmlns:p14="http://schemas.microsoft.com/office/powerpoint/2010/main" val="9749000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103</a:t>
            </a:fld>
            <a:endParaRPr lang="en-TT"/>
          </a:p>
        </p:txBody>
      </p:sp>
    </p:spTree>
    <p:extLst>
      <p:ext uri="{BB962C8B-B14F-4D97-AF65-F5344CB8AC3E}">
        <p14:creationId xmlns:p14="http://schemas.microsoft.com/office/powerpoint/2010/main" val="21294329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104</a:t>
            </a:fld>
            <a:endParaRPr lang="en-TT"/>
          </a:p>
        </p:txBody>
      </p:sp>
    </p:spTree>
    <p:extLst>
      <p:ext uri="{BB962C8B-B14F-4D97-AF65-F5344CB8AC3E}">
        <p14:creationId xmlns:p14="http://schemas.microsoft.com/office/powerpoint/2010/main" val="783924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11</a:t>
            </a:fld>
            <a:endParaRPr lang="en-TT"/>
          </a:p>
        </p:txBody>
      </p:sp>
    </p:spTree>
    <p:extLst>
      <p:ext uri="{BB962C8B-B14F-4D97-AF65-F5344CB8AC3E}">
        <p14:creationId xmlns:p14="http://schemas.microsoft.com/office/powerpoint/2010/main" val="2333902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12</a:t>
            </a:fld>
            <a:endParaRPr lang="en-TT"/>
          </a:p>
        </p:txBody>
      </p:sp>
    </p:spTree>
    <p:extLst>
      <p:ext uri="{BB962C8B-B14F-4D97-AF65-F5344CB8AC3E}">
        <p14:creationId xmlns:p14="http://schemas.microsoft.com/office/powerpoint/2010/main" val="2934933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14</a:t>
            </a:fld>
            <a:endParaRPr lang="en-TT"/>
          </a:p>
        </p:txBody>
      </p:sp>
    </p:spTree>
    <p:extLst>
      <p:ext uri="{BB962C8B-B14F-4D97-AF65-F5344CB8AC3E}">
        <p14:creationId xmlns:p14="http://schemas.microsoft.com/office/powerpoint/2010/main" val="3686128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15</a:t>
            </a:fld>
            <a:endParaRPr lang="en-TT"/>
          </a:p>
        </p:txBody>
      </p:sp>
    </p:spTree>
    <p:extLst>
      <p:ext uri="{BB962C8B-B14F-4D97-AF65-F5344CB8AC3E}">
        <p14:creationId xmlns:p14="http://schemas.microsoft.com/office/powerpoint/2010/main" val="64168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16</a:t>
            </a:fld>
            <a:endParaRPr lang="en-TT"/>
          </a:p>
        </p:txBody>
      </p:sp>
    </p:spTree>
    <p:extLst>
      <p:ext uri="{BB962C8B-B14F-4D97-AF65-F5344CB8AC3E}">
        <p14:creationId xmlns:p14="http://schemas.microsoft.com/office/powerpoint/2010/main" val="232006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17</a:t>
            </a:fld>
            <a:endParaRPr lang="en-TT"/>
          </a:p>
        </p:txBody>
      </p:sp>
    </p:spTree>
    <p:extLst>
      <p:ext uri="{BB962C8B-B14F-4D97-AF65-F5344CB8AC3E}">
        <p14:creationId xmlns:p14="http://schemas.microsoft.com/office/powerpoint/2010/main" val="366902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18</a:t>
            </a:fld>
            <a:endParaRPr lang="en-TT"/>
          </a:p>
        </p:txBody>
      </p:sp>
    </p:spTree>
    <p:extLst>
      <p:ext uri="{BB962C8B-B14F-4D97-AF65-F5344CB8AC3E}">
        <p14:creationId xmlns:p14="http://schemas.microsoft.com/office/powerpoint/2010/main" val="702684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19</a:t>
            </a:fld>
            <a:endParaRPr lang="en-TT"/>
          </a:p>
        </p:txBody>
      </p:sp>
    </p:spTree>
    <p:extLst>
      <p:ext uri="{BB962C8B-B14F-4D97-AF65-F5344CB8AC3E}">
        <p14:creationId xmlns:p14="http://schemas.microsoft.com/office/powerpoint/2010/main" val="4289626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20</a:t>
            </a:fld>
            <a:endParaRPr lang="en-TT"/>
          </a:p>
        </p:txBody>
      </p:sp>
    </p:spTree>
    <p:extLst>
      <p:ext uri="{BB962C8B-B14F-4D97-AF65-F5344CB8AC3E}">
        <p14:creationId xmlns:p14="http://schemas.microsoft.com/office/powerpoint/2010/main" val="77674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a:t>
            </a:fld>
            <a:endParaRPr lang="en-TT"/>
          </a:p>
        </p:txBody>
      </p:sp>
    </p:spTree>
    <p:extLst>
      <p:ext uri="{BB962C8B-B14F-4D97-AF65-F5344CB8AC3E}">
        <p14:creationId xmlns:p14="http://schemas.microsoft.com/office/powerpoint/2010/main" val="2836510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21</a:t>
            </a:fld>
            <a:endParaRPr lang="en-TT"/>
          </a:p>
        </p:txBody>
      </p:sp>
    </p:spTree>
    <p:extLst>
      <p:ext uri="{BB962C8B-B14F-4D97-AF65-F5344CB8AC3E}">
        <p14:creationId xmlns:p14="http://schemas.microsoft.com/office/powerpoint/2010/main" val="799586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22</a:t>
            </a:fld>
            <a:endParaRPr lang="en-TT"/>
          </a:p>
        </p:txBody>
      </p:sp>
    </p:spTree>
    <p:extLst>
      <p:ext uri="{BB962C8B-B14F-4D97-AF65-F5344CB8AC3E}">
        <p14:creationId xmlns:p14="http://schemas.microsoft.com/office/powerpoint/2010/main" val="3513643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23</a:t>
            </a:fld>
            <a:endParaRPr lang="en-TT"/>
          </a:p>
        </p:txBody>
      </p:sp>
    </p:spTree>
    <p:extLst>
      <p:ext uri="{BB962C8B-B14F-4D97-AF65-F5344CB8AC3E}">
        <p14:creationId xmlns:p14="http://schemas.microsoft.com/office/powerpoint/2010/main" val="1003866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24</a:t>
            </a:fld>
            <a:endParaRPr lang="en-TT"/>
          </a:p>
        </p:txBody>
      </p:sp>
    </p:spTree>
    <p:extLst>
      <p:ext uri="{BB962C8B-B14F-4D97-AF65-F5344CB8AC3E}">
        <p14:creationId xmlns:p14="http://schemas.microsoft.com/office/powerpoint/2010/main" val="1853936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25</a:t>
            </a:fld>
            <a:endParaRPr lang="en-TT"/>
          </a:p>
        </p:txBody>
      </p:sp>
    </p:spTree>
    <p:extLst>
      <p:ext uri="{BB962C8B-B14F-4D97-AF65-F5344CB8AC3E}">
        <p14:creationId xmlns:p14="http://schemas.microsoft.com/office/powerpoint/2010/main" val="1045570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26</a:t>
            </a:fld>
            <a:endParaRPr lang="en-TT"/>
          </a:p>
        </p:txBody>
      </p:sp>
    </p:spTree>
    <p:extLst>
      <p:ext uri="{BB962C8B-B14F-4D97-AF65-F5344CB8AC3E}">
        <p14:creationId xmlns:p14="http://schemas.microsoft.com/office/powerpoint/2010/main" val="269458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27</a:t>
            </a:fld>
            <a:endParaRPr lang="en-TT"/>
          </a:p>
        </p:txBody>
      </p:sp>
    </p:spTree>
    <p:extLst>
      <p:ext uri="{BB962C8B-B14F-4D97-AF65-F5344CB8AC3E}">
        <p14:creationId xmlns:p14="http://schemas.microsoft.com/office/powerpoint/2010/main" val="2857083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28</a:t>
            </a:fld>
            <a:endParaRPr lang="en-TT"/>
          </a:p>
        </p:txBody>
      </p:sp>
    </p:spTree>
    <p:extLst>
      <p:ext uri="{BB962C8B-B14F-4D97-AF65-F5344CB8AC3E}">
        <p14:creationId xmlns:p14="http://schemas.microsoft.com/office/powerpoint/2010/main" val="135880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29</a:t>
            </a:fld>
            <a:endParaRPr lang="en-TT"/>
          </a:p>
        </p:txBody>
      </p:sp>
    </p:spTree>
    <p:extLst>
      <p:ext uri="{BB962C8B-B14F-4D97-AF65-F5344CB8AC3E}">
        <p14:creationId xmlns:p14="http://schemas.microsoft.com/office/powerpoint/2010/main" val="1574792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30</a:t>
            </a:fld>
            <a:endParaRPr lang="en-TT"/>
          </a:p>
        </p:txBody>
      </p:sp>
    </p:spTree>
    <p:extLst>
      <p:ext uri="{BB962C8B-B14F-4D97-AF65-F5344CB8AC3E}">
        <p14:creationId xmlns:p14="http://schemas.microsoft.com/office/powerpoint/2010/main" val="266975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a:t>
            </a:fld>
            <a:endParaRPr lang="en-TT"/>
          </a:p>
        </p:txBody>
      </p:sp>
    </p:spTree>
    <p:extLst>
      <p:ext uri="{BB962C8B-B14F-4D97-AF65-F5344CB8AC3E}">
        <p14:creationId xmlns:p14="http://schemas.microsoft.com/office/powerpoint/2010/main" val="4037237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31</a:t>
            </a:fld>
            <a:endParaRPr lang="en-TT"/>
          </a:p>
        </p:txBody>
      </p:sp>
    </p:spTree>
    <p:extLst>
      <p:ext uri="{BB962C8B-B14F-4D97-AF65-F5344CB8AC3E}">
        <p14:creationId xmlns:p14="http://schemas.microsoft.com/office/powerpoint/2010/main" val="1807461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32</a:t>
            </a:fld>
            <a:endParaRPr lang="en-TT"/>
          </a:p>
        </p:txBody>
      </p:sp>
    </p:spTree>
    <p:extLst>
      <p:ext uri="{BB962C8B-B14F-4D97-AF65-F5344CB8AC3E}">
        <p14:creationId xmlns:p14="http://schemas.microsoft.com/office/powerpoint/2010/main" val="3713724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33</a:t>
            </a:fld>
            <a:endParaRPr lang="en-TT"/>
          </a:p>
        </p:txBody>
      </p:sp>
    </p:spTree>
    <p:extLst>
      <p:ext uri="{BB962C8B-B14F-4D97-AF65-F5344CB8AC3E}">
        <p14:creationId xmlns:p14="http://schemas.microsoft.com/office/powerpoint/2010/main" val="3884644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34</a:t>
            </a:fld>
            <a:endParaRPr lang="en-TT"/>
          </a:p>
        </p:txBody>
      </p:sp>
    </p:spTree>
    <p:extLst>
      <p:ext uri="{BB962C8B-B14F-4D97-AF65-F5344CB8AC3E}">
        <p14:creationId xmlns:p14="http://schemas.microsoft.com/office/powerpoint/2010/main" val="3065078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This is a story of translation.</a:t>
            </a:r>
          </a:p>
        </p:txBody>
      </p:sp>
      <p:sp>
        <p:nvSpPr>
          <p:cNvPr id="4" name="Slide Number Placeholder 3"/>
          <p:cNvSpPr>
            <a:spLocks noGrp="1"/>
          </p:cNvSpPr>
          <p:nvPr>
            <p:ph type="sldNum" sz="quarter" idx="5"/>
          </p:nvPr>
        </p:nvSpPr>
        <p:spPr/>
        <p:txBody>
          <a:bodyPr/>
          <a:lstStyle/>
          <a:p>
            <a:fld id="{771DA60E-ED00-44D1-A885-EA58F3133888}" type="slidenum">
              <a:rPr lang="en-TT" smtClean="0"/>
              <a:t>35</a:t>
            </a:fld>
            <a:endParaRPr lang="en-TT"/>
          </a:p>
        </p:txBody>
      </p:sp>
    </p:spTree>
    <p:extLst>
      <p:ext uri="{BB962C8B-B14F-4D97-AF65-F5344CB8AC3E}">
        <p14:creationId xmlns:p14="http://schemas.microsoft.com/office/powerpoint/2010/main" val="3759167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b="1" dirty="0"/>
              <a:t>The Jews Lived in Turbulent Times During This Period: Their Writings Reflected Hope for Something Better</a:t>
            </a:r>
          </a:p>
          <a:p>
            <a:endParaRPr lang="en-TT" b="1" dirty="0"/>
          </a:p>
          <a:p>
            <a:r>
              <a:rPr lang="en-TT" dirty="0"/>
              <a:t>The period between the two testaments was a turbulent one for the Jews. They were under the authority of a number of different… Much of their literature that was written during this period reflected their struggle. With evil all around them, and many religious and political struggles, there were hopes for better days when the promised Messiah would come and bring them into a new golden age of peace.</a:t>
            </a:r>
          </a:p>
          <a:p>
            <a:endParaRPr lang="en-TT" dirty="0"/>
          </a:p>
          <a:p>
            <a:r>
              <a:rPr lang="en-TT" dirty="0"/>
              <a:t>In addition, they filled the gaps of Jewish history with stories of heroism during difficult times. Since there was not much literature produced by the Jews during this time in their history, the people cherished whatever written works they possessed.</a:t>
            </a:r>
          </a:p>
        </p:txBody>
      </p:sp>
      <p:sp>
        <p:nvSpPr>
          <p:cNvPr id="4" name="Slide Number Placeholder 3"/>
          <p:cNvSpPr>
            <a:spLocks noGrp="1"/>
          </p:cNvSpPr>
          <p:nvPr>
            <p:ph type="sldNum" sz="quarter" idx="5"/>
          </p:nvPr>
        </p:nvSpPr>
        <p:spPr/>
        <p:txBody>
          <a:bodyPr/>
          <a:lstStyle/>
          <a:p>
            <a:fld id="{771DA60E-ED00-44D1-A885-EA58F3133888}" type="slidenum">
              <a:rPr lang="en-TT" smtClean="0"/>
              <a:t>36</a:t>
            </a:fld>
            <a:endParaRPr lang="en-TT"/>
          </a:p>
        </p:txBody>
      </p:sp>
    </p:spTree>
    <p:extLst>
      <p:ext uri="{BB962C8B-B14F-4D97-AF65-F5344CB8AC3E}">
        <p14:creationId xmlns:p14="http://schemas.microsoft.com/office/powerpoint/2010/main" val="2605454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37</a:t>
            </a:fld>
            <a:endParaRPr lang="en-TT"/>
          </a:p>
        </p:txBody>
      </p:sp>
    </p:spTree>
    <p:extLst>
      <p:ext uri="{BB962C8B-B14F-4D97-AF65-F5344CB8AC3E}">
        <p14:creationId xmlns:p14="http://schemas.microsoft.com/office/powerpoint/2010/main" val="3944103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38</a:t>
            </a:fld>
            <a:endParaRPr lang="en-TT"/>
          </a:p>
        </p:txBody>
      </p:sp>
    </p:spTree>
    <p:extLst>
      <p:ext uri="{BB962C8B-B14F-4D97-AF65-F5344CB8AC3E}">
        <p14:creationId xmlns:p14="http://schemas.microsoft.com/office/powerpoint/2010/main" val="553924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39</a:t>
            </a:fld>
            <a:endParaRPr lang="en-TT"/>
          </a:p>
        </p:txBody>
      </p:sp>
    </p:spTree>
    <p:extLst>
      <p:ext uri="{BB962C8B-B14F-4D97-AF65-F5344CB8AC3E}">
        <p14:creationId xmlns:p14="http://schemas.microsoft.com/office/powerpoint/2010/main" val="1727658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40</a:t>
            </a:fld>
            <a:endParaRPr lang="en-TT"/>
          </a:p>
        </p:txBody>
      </p:sp>
    </p:spTree>
    <p:extLst>
      <p:ext uri="{BB962C8B-B14F-4D97-AF65-F5344CB8AC3E}">
        <p14:creationId xmlns:p14="http://schemas.microsoft.com/office/powerpoint/2010/main" val="69775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a:t>
            </a:fld>
            <a:endParaRPr lang="en-TT"/>
          </a:p>
        </p:txBody>
      </p:sp>
    </p:spTree>
    <p:extLst>
      <p:ext uri="{BB962C8B-B14F-4D97-AF65-F5344CB8AC3E}">
        <p14:creationId xmlns:p14="http://schemas.microsoft.com/office/powerpoint/2010/main" val="1090214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41</a:t>
            </a:fld>
            <a:endParaRPr lang="en-TT"/>
          </a:p>
        </p:txBody>
      </p:sp>
    </p:spTree>
    <p:extLst>
      <p:ext uri="{BB962C8B-B14F-4D97-AF65-F5344CB8AC3E}">
        <p14:creationId xmlns:p14="http://schemas.microsoft.com/office/powerpoint/2010/main" val="1619756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42</a:t>
            </a:fld>
            <a:endParaRPr lang="en-TT"/>
          </a:p>
        </p:txBody>
      </p:sp>
    </p:spTree>
    <p:extLst>
      <p:ext uri="{BB962C8B-B14F-4D97-AF65-F5344CB8AC3E}">
        <p14:creationId xmlns:p14="http://schemas.microsoft.com/office/powerpoint/2010/main" val="257559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43</a:t>
            </a:fld>
            <a:endParaRPr lang="en-TT"/>
          </a:p>
        </p:txBody>
      </p:sp>
    </p:spTree>
    <p:extLst>
      <p:ext uri="{BB962C8B-B14F-4D97-AF65-F5344CB8AC3E}">
        <p14:creationId xmlns:p14="http://schemas.microsoft.com/office/powerpoint/2010/main" val="3593632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44</a:t>
            </a:fld>
            <a:endParaRPr lang="en-TT"/>
          </a:p>
        </p:txBody>
      </p:sp>
    </p:spTree>
    <p:extLst>
      <p:ext uri="{BB962C8B-B14F-4D97-AF65-F5344CB8AC3E}">
        <p14:creationId xmlns:p14="http://schemas.microsoft.com/office/powerpoint/2010/main" val="3994454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45</a:t>
            </a:fld>
            <a:endParaRPr lang="en-TT"/>
          </a:p>
        </p:txBody>
      </p:sp>
    </p:spTree>
    <p:extLst>
      <p:ext uri="{BB962C8B-B14F-4D97-AF65-F5344CB8AC3E}">
        <p14:creationId xmlns:p14="http://schemas.microsoft.com/office/powerpoint/2010/main" val="2385650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46</a:t>
            </a:fld>
            <a:endParaRPr lang="en-TT"/>
          </a:p>
        </p:txBody>
      </p:sp>
    </p:spTree>
    <p:extLst>
      <p:ext uri="{BB962C8B-B14F-4D97-AF65-F5344CB8AC3E}">
        <p14:creationId xmlns:p14="http://schemas.microsoft.com/office/powerpoint/2010/main" val="2247121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47</a:t>
            </a:fld>
            <a:endParaRPr lang="en-TT"/>
          </a:p>
        </p:txBody>
      </p:sp>
    </p:spTree>
    <p:extLst>
      <p:ext uri="{BB962C8B-B14F-4D97-AF65-F5344CB8AC3E}">
        <p14:creationId xmlns:p14="http://schemas.microsoft.com/office/powerpoint/2010/main" val="1675453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Bad translation of the Greek </a:t>
            </a:r>
            <a:r>
              <a:rPr lang="el-GR" dirty="0"/>
              <a:t>μετάνοια</a:t>
            </a:r>
            <a:endParaRPr lang="en-TT" dirty="0"/>
          </a:p>
        </p:txBody>
      </p:sp>
      <p:sp>
        <p:nvSpPr>
          <p:cNvPr id="4" name="Slide Number Placeholder 3"/>
          <p:cNvSpPr>
            <a:spLocks noGrp="1"/>
          </p:cNvSpPr>
          <p:nvPr>
            <p:ph type="sldNum" sz="quarter" idx="5"/>
          </p:nvPr>
        </p:nvSpPr>
        <p:spPr/>
        <p:txBody>
          <a:bodyPr/>
          <a:lstStyle/>
          <a:p>
            <a:fld id="{771DA60E-ED00-44D1-A885-EA58F3133888}" type="slidenum">
              <a:rPr lang="en-TT" smtClean="0"/>
              <a:t>48</a:t>
            </a:fld>
            <a:endParaRPr lang="en-TT"/>
          </a:p>
        </p:txBody>
      </p:sp>
    </p:spTree>
    <p:extLst>
      <p:ext uri="{BB962C8B-B14F-4D97-AF65-F5344CB8AC3E}">
        <p14:creationId xmlns:p14="http://schemas.microsoft.com/office/powerpoint/2010/main" val="3919708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49</a:t>
            </a:fld>
            <a:endParaRPr lang="en-TT"/>
          </a:p>
        </p:txBody>
      </p:sp>
    </p:spTree>
    <p:extLst>
      <p:ext uri="{BB962C8B-B14F-4D97-AF65-F5344CB8AC3E}">
        <p14:creationId xmlns:p14="http://schemas.microsoft.com/office/powerpoint/2010/main" val="4012217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50</a:t>
            </a:fld>
            <a:endParaRPr lang="en-TT"/>
          </a:p>
        </p:txBody>
      </p:sp>
    </p:spTree>
    <p:extLst>
      <p:ext uri="{BB962C8B-B14F-4D97-AF65-F5344CB8AC3E}">
        <p14:creationId xmlns:p14="http://schemas.microsoft.com/office/powerpoint/2010/main" val="266488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a:t>
            </a:fld>
            <a:endParaRPr lang="en-TT"/>
          </a:p>
        </p:txBody>
      </p:sp>
    </p:spTree>
    <p:extLst>
      <p:ext uri="{BB962C8B-B14F-4D97-AF65-F5344CB8AC3E}">
        <p14:creationId xmlns:p14="http://schemas.microsoft.com/office/powerpoint/2010/main" val="3955679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51</a:t>
            </a:fld>
            <a:endParaRPr lang="en-TT"/>
          </a:p>
        </p:txBody>
      </p:sp>
    </p:spTree>
    <p:extLst>
      <p:ext uri="{BB962C8B-B14F-4D97-AF65-F5344CB8AC3E}">
        <p14:creationId xmlns:p14="http://schemas.microsoft.com/office/powerpoint/2010/main" val="106410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52</a:t>
            </a:fld>
            <a:endParaRPr lang="en-TT"/>
          </a:p>
        </p:txBody>
      </p:sp>
    </p:spTree>
    <p:extLst>
      <p:ext uri="{BB962C8B-B14F-4D97-AF65-F5344CB8AC3E}">
        <p14:creationId xmlns:p14="http://schemas.microsoft.com/office/powerpoint/2010/main" val="3664093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However, the books of the Apocrypha are not evil in themselves. They are simply not canonical – that is, not to be considered as scripture. They do have some value to us as works of history to help us gain insight into the culture of the day. They also give us some beautiful examples of Jewish piety and religious devotion.</a:t>
            </a:r>
          </a:p>
          <a:p>
            <a:endParaRPr lang="en-TT" dirty="0"/>
          </a:p>
          <a:p>
            <a:r>
              <a:rPr lang="en-TT" dirty="0"/>
              <a:t>In fact – the Christmas hymn, “It came upon a midnight clear” takes inspiration from a book from the Apocrypha called the Wisdom of Solomon. And there are other Christian hymns which also borrow language from parts of the Apocrypha.</a:t>
            </a:r>
          </a:p>
          <a:p>
            <a:endParaRPr lang="en-TT" dirty="0"/>
          </a:p>
          <a:p>
            <a:r>
              <a:rPr lang="en-TT" dirty="0"/>
              <a:t>The books of the Apocrypha then are to be viewed simply as Jewish writings of that time – not scriptural – just as we would view books by Christian authors of our day. We don’t think of them as scripture, but rather judge their value and validity by scripture.</a:t>
            </a:r>
          </a:p>
        </p:txBody>
      </p:sp>
      <p:sp>
        <p:nvSpPr>
          <p:cNvPr id="4" name="Slide Number Placeholder 3"/>
          <p:cNvSpPr>
            <a:spLocks noGrp="1"/>
          </p:cNvSpPr>
          <p:nvPr>
            <p:ph type="sldNum" sz="quarter" idx="5"/>
          </p:nvPr>
        </p:nvSpPr>
        <p:spPr/>
        <p:txBody>
          <a:bodyPr/>
          <a:lstStyle/>
          <a:p>
            <a:fld id="{771DA60E-ED00-44D1-A885-EA58F3133888}" type="slidenum">
              <a:rPr lang="en-TT" smtClean="0"/>
              <a:t>53</a:t>
            </a:fld>
            <a:endParaRPr lang="en-TT"/>
          </a:p>
        </p:txBody>
      </p:sp>
    </p:spTree>
    <p:extLst>
      <p:ext uri="{BB962C8B-B14F-4D97-AF65-F5344CB8AC3E}">
        <p14:creationId xmlns:p14="http://schemas.microsoft.com/office/powerpoint/2010/main" val="32479093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54</a:t>
            </a:fld>
            <a:endParaRPr lang="en-TT"/>
          </a:p>
        </p:txBody>
      </p:sp>
    </p:spTree>
    <p:extLst>
      <p:ext uri="{BB962C8B-B14F-4D97-AF65-F5344CB8AC3E}">
        <p14:creationId xmlns:p14="http://schemas.microsoft.com/office/powerpoint/2010/main" val="316728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55</a:t>
            </a:fld>
            <a:endParaRPr lang="en-TT"/>
          </a:p>
        </p:txBody>
      </p:sp>
    </p:spTree>
    <p:extLst>
      <p:ext uri="{BB962C8B-B14F-4D97-AF65-F5344CB8AC3E}">
        <p14:creationId xmlns:p14="http://schemas.microsoft.com/office/powerpoint/2010/main" val="3907007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56</a:t>
            </a:fld>
            <a:endParaRPr lang="en-TT"/>
          </a:p>
        </p:txBody>
      </p:sp>
    </p:spTree>
    <p:extLst>
      <p:ext uri="{BB962C8B-B14F-4D97-AF65-F5344CB8AC3E}">
        <p14:creationId xmlns:p14="http://schemas.microsoft.com/office/powerpoint/2010/main" val="1006417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57</a:t>
            </a:fld>
            <a:endParaRPr lang="en-TT"/>
          </a:p>
        </p:txBody>
      </p:sp>
    </p:spTree>
    <p:extLst>
      <p:ext uri="{BB962C8B-B14F-4D97-AF65-F5344CB8AC3E}">
        <p14:creationId xmlns:p14="http://schemas.microsoft.com/office/powerpoint/2010/main" val="7754721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58</a:t>
            </a:fld>
            <a:endParaRPr lang="en-TT"/>
          </a:p>
        </p:txBody>
      </p:sp>
    </p:spTree>
    <p:extLst>
      <p:ext uri="{BB962C8B-B14F-4D97-AF65-F5344CB8AC3E}">
        <p14:creationId xmlns:p14="http://schemas.microsoft.com/office/powerpoint/2010/main" val="2739253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59</a:t>
            </a:fld>
            <a:endParaRPr lang="en-TT"/>
          </a:p>
        </p:txBody>
      </p:sp>
    </p:spTree>
    <p:extLst>
      <p:ext uri="{BB962C8B-B14F-4D97-AF65-F5344CB8AC3E}">
        <p14:creationId xmlns:p14="http://schemas.microsoft.com/office/powerpoint/2010/main" val="91511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60</a:t>
            </a:fld>
            <a:endParaRPr lang="en-TT"/>
          </a:p>
        </p:txBody>
      </p:sp>
    </p:spTree>
    <p:extLst>
      <p:ext uri="{BB962C8B-B14F-4D97-AF65-F5344CB8AC3E}">
        <p14:creationId xmlns:p14="http://schemas.microsoft.com/office/powerpoint/2010/main" val="169266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a:t>
            </a:fld>
            <a:endParaRPr lang="en-TT"/>
          </a:p>
        </p:txBody>
      </p:sp>
    </p:spTree>
    <p:extLst>
      <p:ext uri="{BB962C8B-B14F-4D97-AF65-F5344CB8AC3E}">
        <p14:creationId xmlns:p14="http://schemas.microsoft.com/office/powerpoint/2010/main" val="39158275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62</a:t>
            </a:fld>
            <a:endParaRPr lang="en-TT"/>
          </a:p>
        </p:txBody>
      </p:sp>
    </p:spTree>
    <p:extLst>
      <p:ext uri="{BB962C8B-B14F-4D97-AF65-F5344CB8AC3E}">
        <p14:creationId xmlns:p14="http://schemas.microsoft.com/office/powerpoint/2010/main" val="3622595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63</a:t>
            </a:fld>
            <a:endParaRPr lang="en-TT"/>
          </a:p>
        </p:txBody>
      </p:sp>
    </p:spTree>
    <p:extLst>
      <p:ext uri="{BB962C8B-B14F-4D97-AF65-F5344CB8AC3E}">
        <p14:creationId xmlns:p14="http://schemas.microsoft.com/office/powerpoint/2010/main" val="34954334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64</a:t>
            </a:fld>
            <a:endParaRPr lang="en-TT"/>
          </a:p>
        </p:txBody>
      </p:sp>
    </p:spTree>
    <p:extLst>
      <p:ext uri="{BB962C8B-B14F-4D97-AF65-F5344CB8AC3E}">
        <p14:creationId xmlns:p14="http://schemas.microsoft.com/office/powerpoint/2010/main" val="2059116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65</a:t>
            </a:fld>
            <a:endParaRPr lang="en-TT"/>
          </a:p>
        </p:txBody>
      </p:sp>
    </p:spTree>
    <p:extLst>
      <p:ext uri="{BB962C8B-B14F-4D97-AF65-F5344CB8AC3E}">
        <p14:creationId xmlns:p14="http://schemas.microsoft.com/office/powerpoint/2010/main" val="3748859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66</a:t>
            </a:fld>
            <a:endParaRPr lang="en-TT"/>
          </a:p>
        </p:txBody>
      </p:sp>
    </p:spTree>
    <p:extLst>
      <p:ext uri="{BB962C8B-B14F-4D97-AF65-F5344CB8AC3E}">
        <p14:creationId xmlns:p14="http://schemas.microsoft.com/office/powerpoint/2010/main" val="3017659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This type of model makes it impossible to reform the church by His Word, because if the church determines what His word is, then it cannot be reformed by that which it gets to define.</a:t>
            </a:r>
          </a:p>
          <a:p>
            <a:endParaRPr lang="en-TT" dirty="0"/>
          </a:p>
        </p:txBody>
      </p:sp>
      <p:sp>
        <p:nvSpPr>
          <p:cNvPr id="4" name="Slide Number Placeholder 3"/>
          <p:cNvSpPr>
            <a:spLocks noGrp="1"/>
          </p:cNvSpPr>
          <p:nvPr>
            <p:ph type="sldNum" sz="quarter" idx="5"/>
          </p:nvPr>
        </p:nvSpPr>
        <p:spPr/>
        <p:txBody>
          <a:bodyPr/>
          <a:lstStyle/>
          <a:p>
            <a:fld id="{771DA60E-ED00-44D1-A885-EA58F3133888}" type="slidenum">
              <a:rPr lang="en-TT" smtClean="0"/>
              <a:t>67</a:t>
            </a:fld>
            <a:endParaRPr lang="en-TT"/>
          </a:p>
        </p:txBody>
      </p:sp>
    </p:spTree>
    <p:extLst>
      <p:ext uri="{BB962C8B-B14F-4D97-AF65-F5344CB8AC3E}">
        <p14:creationId xmlns:p14="http://schemas.microsoft.com/office/powerpoint/2010/main" val="2643263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68</a:t>
            </a:fld>
            <a:endParaRPr lang="en-TT"/>
          </a:p>
        </p:txBody>
      </p:sp>
    </p:spTree>
    <p:extLst>
      <p:ext uri="{BB962C8B-B14F-4D97-AF65-F5344CB8AC3E}">
        <p14:creationId xmlns:p14="http://schemas.microsoft.com/office/powerpoint/2010/main" val="8447537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69</a:t>
            </a:fld>
            <a:endParaRPr lang="en-TT"/>
          </a:p>
        </p:txBody>
      </p:sp>
    </p:spTree>
    <p:extLst>
      <p:ext uri="{BB962C8B-B14F-4D97-AF65-F5344CB8AC3E}">
        <p14:creationId xmlns:p14="http://schemas.microsoft.com/office/powerpoint/2010/main" val="1307101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70</a:t>
            </a:fld>
            <a:endParaRPr lang="en-TT"/>
          </a:p>
        </p:txBody>
      </p:sp>
    </p:spTree>
    <p:extLst>
      <p:ext uri="{BB962C8B-B14F-4D97-AF65-F5344CB8AC3E}">
        <p14:creationId xmlns:p14="http://schemas.microsoft.com/office/powerpoint/2010/main" val="33650231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71</a:t>
            </a:fld>
            <a:endParaRPr lang="en-TT"/>
          </a:p>
        </p:txBody>
      </p:sp>
    </p:spTree>
    <p:extLst>
      <p:ext uri="{BB962C8B-B14F-4D97-AF65-F5344CB8AC3E}">
        <p14:creationId xmlns:p14="http://schemas.microsoft.com/office/powerpoint/2010/main" val="275333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a:t>
            </a:fld>
            <a:endParaRPr lang="en-TT"/>
          </a:p>
        </p:txBody>
      </p:sp>
    </p:spTree>
    <p:extLst>
      <p:ext uri="{BB962C8B-B14F-4D97-AF65-F5344CB8AC3E}">
        <p14:creationId xmlns:p14="http://schemas.microsoft.com/office/powerpoint/2010/main" val="14960642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72</a:t>
            </a:fld>
            <a:endParaRPr lang="en-TT"/>
          </a:p>
        </p:txBody>
      </p:sp>
    </p:spTree>
    <p:extLst>
      <p:ext uri="{BB962C8B-B14F-4D97-AF65-F5344CB8AC3E}">
        <p14:creationId xmlns:p14="http://schemas.microsoft.com/office/powerpoint/2010/main" val="18441942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Found in 1947 by some Bedouin shepherds. Contains exactly the Messianic prophecy about Jesus in Isaiah 53. The scroll was dated between 100 to 350 years before Christ’s birth – conclusively proving that Isaiah did indeed write this prophecy before Jesus’ time.</a:t>
            </a:r>
          </a:p>
        </p:txBody>
      </p:sp>
      <p:sp>
        <p:nvSpPr>
          <p:cNvPr id="4" name="Slide Number Placeholder 3"/>
          <p:cNvSpPr>
            <a:spLocks noGrp="1"/>
          </p:cNvSpPr>
          <p:nvPr>
            <p:ph type="sldNum" sz="quarter" idx="5"/>
          </p:nvPr>
        </p:nvSpPr>
        <p:spPr/>
        <p:txBody>
          <a:bodyPr/>
          <a:lstStyle/>
          <a:p>
            <a:fld id="{771DA60E-ED00-44D1-A885-EA58F3133888}" type="slidenum">
              <a:rPr lang="en-TT" smtClean="0"/>
              <a:t>73</a:t>
            </a:fld>
            <a:endParaRPr lang="en-TT"/>
          </a:p>
        </p:txBody>
      </p:sp>
    </p:spTree>
    <p:extLst>
      <p:ext uri="{BB962C8B-B14F-4D97-AF65-F5344CB8AC3E}">
        <p14:creationId xmlns:p14="http://schemas.microsoft.com/office/powerpoint/2010/main" val="811415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74</a:t>
            </a:fld>
            <a:endParaRPr lang="en-TT"/>
          </a:p>
        </p:txBody>
      </p:sp>
    </p:spTree>
    <p:extLst>
      <p:ext uri="{BB962C8B-B14F-4D97-AF65-F5344CB8AC3E}">
        <p14:creationId xmlns:p14="http://schemas.microsoft.com/office/powerpoint/2010/main" val="23200942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75</a:t>
            </a:fld>
            <a:endParaRPr lang="en-TT"/>
          </a:p>
        </p:txBody>
      </p:sp>
    </p:spTree>
    <p:extLst>
      <p:ext uri="{BB962C8B-B14F-4D97-AF65-F5344CB8AC3E}">
        <p14:creationId xmlns:p14="http://schemas.microsoft.com/office/powerpoint/2010/main" val="39097403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These 3 features – Prophecy, Majesty and Power – made Jonathan Edwards say this of scripture’s divine qualities as self-attesting to their truth:</a:t>
            </a:r>
          </a:p>
        </p:txBody>
      </p:sp>
      <p:sp>
        <p:nvSpPr>
          <p:cNvPr id="4" name="Slide Number Placeholder 3"/>
          <p:cNvSpPr>
            <a:spLocks noGrp="1"/>
          </p:cNvSpPr>
          <p:nvPr>
            <p:ph type="sldNum" sz="quarter" idx="5"/>
          </p:nvPr>
        </p:nvSpPr>
        <p:spPr/>
        <p:txBody>
          <a:bodyPr/>
          <a:lstStyle/>
          <a:p>
            <a:fld id="{771DA60E-ED00-44D1-A885-EA58F3133888}" type="slidenum">
              <a:rPr lang="en-TT" smtClean="0"/>
              <a:t>76</a:t>
            </a:fld>
            <a:endParaRPr lang="en-TT"/>
          </a:p>
        </p:txBody>
      </p:sp>
    </p:spTree>
    <p:extLst>
      <p:ext uri="{BB962C8B-B14F-4D97-AF65-F5344CB8AC3E}">
        <p14:creationId xmlns:p14="http://schemas.microsoft.com/office/powerpoint/2010/main" val="10243243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77</a:t>
            </a:fld>
            <a:endParaRPr lang="en-TT"/>
          </a:p>
        </p:txBody>
      </p:sp>
    </p:spTree>
    <p:extLst>
      <p:ext uri="{BB962C8B-B14F-4D97-AF65-F5344CB8AC3E}">
        <p14:creationId xmlns:p14="http://schemas.microsoft.com/office/powerpoint/2010/main" val="1744284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78</a:t>
            </a:fld>
            <a:endParaRPr lang="en-TT"/>
          </a:p>
        </p:txBody>
      </p:sp>
    </p:spTree>
    <p:extLst>
      <p:ext uri="{BB962C8B-B14F-4D97-AF65-F5344CB8AC3E}">
        <p14:creationId xmlns:p14="http://schemas.microsoft.com/office/powerpoint/2010/main" val="1366338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79</a:t>
            </a:fld>
            <a:endParaRPr lang="en-TT"/>
          </a:p>
        </p:txBody>
      </p:sp>
    </p:spTree>
    <p:extLst>
      <p:ext uri="{BB962C8B-B14F-4D97-AF65-F5344CB8AC3E}">
        <p14:creationId xmlns:p14="http://schemas.microsoft.com/office/powerpoint/2010/main" val="8723635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80</a:t>
            </a:fld>
            <a:endParaRPr lang="en-TT"/>
          </a:p>
        </p:txBody>
      </p:sp>
    </p:spTree>
    <p:extLst>
      <p:ext uri="{BB962C8B-B14F-4D97-AF65-F5344CB8AC3E}">
        <p14:creationId xmlns:p14="http://schemas.microsoft.com/office/powerpoint/2010/main" val="8564621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81</a:t>
            </a:fld>
            <a:endParaRPr lang="en-TT"/>
          </a:p>
        </p:txBody>
      </p:sp>
    </p:spTree>
    <p:extLst>
      <p:ext uri="{BB962C8B-B14F-4D97-AF65-F5344CB8AC3E}">
        <p14:creationId xmlns:p14="http://schemas.microsoft.com/office/powerpoint/2010/main" val="378482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a:t>
            </a:fld>
            <a:endParaRPr lang="en-TT"/>
          </a:p>
        </p:txBody>
      </p:sp>
    </p:spTree>
    <p:extLst>
      <p:ext uri="{BB962C8B-B14F-4D97-AF65-F5344CB8AC3E}">
        <p14:creationId xmlns:p14="http://schemas.microsoft.com/office/powerpoint/2010/main" val="15937518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82</a:t>
            </a:fld>
            <a:endParaRPr lang="en-TT"/>
          </a:p>
        </p:txBody>
      </p:sp>
    </p:spTree>
    <p:extLst>
      <p:ext uri="{BB962C8B-B14F-4D97-AF65-F5344CB8AC3E}">
        <p14:creationId xmlns:p14="http://schemas.microsoft.com/office/powerpoint/2010/main" val="18838500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83</a:t>
            </a:fld>
            <a:endParaRPr lang="en-TT"/>
          </a:p>
        </p:txBody>
      </p:sp>
    </p:spTree>
    <p:extLst>
      <p:ext uri="{BB962C8B-B14F-4D97-AF65-F5344CB8AC3E}">
        <p14:creationId xmlns:p14="http://schemas.microsoft.com/office/powerpoint/2010/main" val="27289571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84</a:t>
            </a:fld>
            <a:endParaRPr lang="en-TT"/>
          </a:p>
        </p:txBody>
      </p:sp>
    </p:spTree>
    <p:extLst>
      <p:ext uri="{BB962C8B-B14F-4D97-AF65-F5344CB8AC3E}">
        <p14:creationId xmlns:p14="http://schemas.microsoft.com/office/powerpoint/2010/main" val="835096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85</a:t>
            </a:fld>
            <a:endParaRPr lang="en-TT"/>
          </a:p>
        </p:txBody>
      </p:sp>
    </p:spTree>
    <p:extLst>
      <p:ext uri="{BB962C8B-B14F-4D97-AF65-F5344CB8AC3E}">
        <p14:creationId xmlns:p14="http://schemas.microsoft.com/office/powerpoint/2010/main" val="25880436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Clearly with a canon like this – one can get the major essentials of the Christian faith and Gospel!</a:t>
            </a:r>
          </a:p>
        </p:txBody>
      </p:sp>
      <p:sp>
        <p:nvSpPr>
          <p:cNvPr id="4" name="Slide Number Placeholder 3"/>
          <p:cNvSpPr>
            <a:spLocks noGrp="1"/>
          </p:cNvSpPr>
          <p:nvPr>
            <p:ph type="sldNum" sz="quarter" idx="5"/>
          </p:nvPr>
        </p:nvSpPr>
        <p:spPr/>
        <p:txBody>
          <a:bodyPr/>
          <a:lstStyle/>
          <a:p>
            <a:fld id="{771DA60E-ED00-44D1-A885-EA58F3133888}" type="slidenum">
              <a:rPr lang="en-TT" smtClean="0"/>
              <a:t>86</a:t>
            </a:fld>
            <a:endParaRPr lang="en-TT"/>
          </a:p>
        </p:txBody>
      </p:sp>
    </p:spTree>
    <p:extLst>
      <p:ext uri="{BB962C8B-B14F-4D97-AF65-F5344CB8AC3E}">
        <p14:creationId xmlns:p14="http://schemas.microsoft.com/office/powerpoint/2010/main" val="9220359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87</a:t>
            </a:fld>
            <a:endParaRPr lang="en-TT"/>
          </a:p>
        </p:txBody>
      </p:sp>
    </p:spTree>
    <p:extLst>
      <p:ext uri="{BB962C8B-B14F-4D97-AF65-F5344CB8AC3E}">
        <p14:creationId xmlns:p14="http://schemas.microsoft.com/office/powerpoint/2010/main" val="1720926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By the fourth century – the NT canon was universally settled as the books we have today.</a:t>
            </a:r>
          </a:p>
        </p:txBody>
      </p:sp>
      <p:sp>
        <p:nvSpPr>
          <p:cNvPr id="4" name="Slide Number Placeholder 3"/>
          <p:cNvSpPr>
            <a:spLocks noGrp="1"/>
          </p:cNvSpPr>
          <p:nvPr>
            <p:ph type="sldNum" sz="quarter" idx="5"/>
          </p:nvPr>
        </p:nvSpPr>
        <p:spPr/>
        <p:txBody>
          <a:bodyPr/>
          <a:lstStyle/>
          <a:p>
            <a:fld id="{771DA60E-ED00-44D1-A885-EA58F3133888}" type="slidenum">
              <a:rPr lang="en-TT" smtClean="0"/>
              <a:t>88</a:t>
            </a:fld>
            <a:endParaRPr lang="en-TT"/>
          </a:p>
        </p:txBody>
      </p:sp>
    </p:spTree>
    <p:extLst>
      <p:ext uri="{BB962C8B-B14F-4D97-AF65-F5344CB8AC3E}">
        <p14:creationId xmlns:p14="http://schemas.microsoft.com/office/powerpoint/2010/main" val="1160716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We can see here that a majority of the books of the NT enjoyed continuous use and acceptance.</a:t>
            </a:r>
          </a:p>
          <a:p>
            <a:endParaRPr lang="en-TT" dirty="0"/>
          </a:p>
          <a:p>
            <a:r>
              <a:rPr lang="en-TT" dirty="0"/>
              <a:t>The ones which struggled for a little bit are mainly the shorter, personal letters – such as 1, 2 &amp; 3 John… which makes sense… and Hebrews because its authorship was unknown. But eventually it did gain widespread acceptance.</a:t>
            </a:r>
          </a:p>
          <a:p>
            <a:endParaRPr lang="en-TT" dirty="0"/>
          </a:p>
          <a:p>
            <a:r>
              <a:rPr lang="en-TT" dirty="0"/>
              <a:t>This reluctance though shows us that the early church was trying to be discerning in what they received as scripture.</a:t>
            </a:r>
          </a:p>
        </p:txBody>
      </p:sp>
      <p:sp>
        <p:nvSpPr>
          <p:cNvPr id="4" name="Slide Number Placeholder 3"/>
          <p:cNvSpPr>
            <a:spLocks noGrp="1"/>
          </p:cNvSpPr>
          <p:nvPr>
            <p:ph type="sldNum" sz="quarter" idx="5"/>
          </p:nvPr>
        </p:nvSpPr>
        <p:spPr/>
        <p:txBody>
          <a:bodyPr/>
          <a:lstStyle/>
          <a:p>
            <a:fld id="{771DA60E-ED00-44D1-A885-EA58F3133888}" type="slidenum">
              <a:rPr lang="en-TT" smtClean="0"/>
              <a:t>89</a:t>
            </a:fld>
            <a:endParaRPr lang="en-TT"/>
          </a:p>
        </p:txBody>
      </p:sp>
    </p:spTree>
    <p:extLst>
      <p:ext uri="{BB962C8B-B14F-4D97-AF65-F5344CB8AC3E}">
        <p14:creationId xmlns:p14="http://schemas.microsoft.com/office/powerpoint/2010/main" val="10424512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90</a:t>
            </a:fld>
            <a:endParaRPr lang="en-TT"/>
          </a:p>
        </p:txBody>
      </p:sp>
    </p:spTree>
    <p:extLst>
      <p:ext uri="{BB962C8B-B14F-4D97-AF65-F5344CB8AC3E}">
        <p14:creationId xmlns:p14="http://schemas.microsoft.com/office/powerpoint/2010/main" val="4643615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91</a:t>
            </a:fld>
            <a:endParaRPr lang="en-TT"/>
          </a:p>
        </p:txBody>
      </p:sp>
    </p:spTree>
    <p:extLst>
      <p:ext uri="{BB962C8B-B14F-4D97-AF65-F5344CB8AC3E}">
        <p14:creationId xmlns:p14="http://schemas.microsoft.com/office/powerpoint/2010/main" val="174215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a:t>
            </a:fld>
            <a:endParaRPr lang="en-TT"/>
          </a:p>
        </p:txBody>
      </p:sp>
    </p:spTree>
    <p:extLst>
      <p:ext uri="{BB962C8B-B14F-4D97-AF65-F5344CB8AC3E}">
        <p14:creationId xmlns:p14="http://schemas.microsoft.com/office/powerpoint/2010/main" val="14017827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92</a:t>
            </a:fld>
            <a:endParaRPr lang="en-TT"/>
          </a:p>
        </p:txBody>
      </p:sp>
    </p:spTree>
    <p:extLst>
      <p:ext uri="{BB962C8B-B14F-4D97-AF65-F5344CB8AC3E}">
        <p14:creationId xmlns:p14="http://schemas.microsoft.com/office/powerpoint/2010/main" val="26076982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93</a:t>
            </a:fld>
            <a:endParaRPr lang="en-TT"/>
          </a:p>
        </p:txBody>
      </p:sp>
    </p:spTree>
    <p:extLst>
      <p:ext uri="{BB962C8B-B14F-4D97-AF65-F5344CB8AC3E}">
        <p14:creationId xmlns:p14="http://schemas.microsoft.com/office/powerpoint/2010/main" val="25513078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94</a:t>
            </a:fld>
            <a:endParaRPr lang="en-TT"/>
          </a:p>
        </p:txBody>
      </p:sp>
    </p:spTree>
    <p:extLst>
      <p:ext uri="{BB962C8B-B14F-4D97-AF65-F5344CB8AC3E}">
        <p14:creationId xmlns:p14="http://schemas.microsoft.com/office/powerpoint/2010/main" val="25036254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a:t>By contrast we see that these ‘extra Gospels’ and apocryphal works after the close of the NT never gained widespread use and acceptance by the early church.</a:t>
            </a:r>
          </a:p>
        </p:txBody>
      </p:sp>
      <p:sp>
        <p:nvSpPr>
          <p:cNvPr id="4" name="Slide Number Placeholder 3"/>
          <p:cNvSpPr>
            <a:spLocks noGrp="1"/>
          </p:cNvSpPr>
          <p:nvPr>
            <p:ph type="sldNum" sz="quarter" idx="5"/>
          </p:nvPr>
        </p:nvSpPr>
        <p:spPr/>
        <p:txBody>
          <a:bodyPr/>
          <a:lstStyle/>
          <a:p>
            <a:fld id="{771DA60E-ED00-44D1-A885-EA58F3133888}" type="slidenum">
              <a:rPr lang="en-TT" smtClean="0"/>
              <a:t>95</a:t>
            </a:fld>
            <a:endParaRPr lang="en-TT"/>
          </a:p>
        </p:txBody>
      </p:sp>
    </p:spTree>
    <p:extLst>
      <p:ext uri="{BB962C8B-B14F-4D97-AF65-F5344CB8AC3E}">
        <p14:creationId xmlns:p14="http://schemas.microsoft.com/office/powerpoint/2010/main" val="25507113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96</a:t>
            </a:fld>
            <a:endParaRPr lang="en-TT"/>
          </a:p>
        </p:txBody>
      </p:sp>
    </p:spTree>
    <p:extLst>
      <p:ext uri="{BB962C8B-B14F-4D97-AF65-F5344CB8AC3E}">
        <p14:creationId xmlns:p14="http://schemas.microsoft.com/office/powerpoint/2010/main" val="25704150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97</a:t>
            </a:fld>
            <a:endParaRPr lang="en-TT"/>
          </a:p>
        </p:txBody>
      </p:sp>
    </p:spTree>
    <p:extLst>
      <p:ext uri="{BB962C8B-B14F-4D97-AF65-F5344CB8AC3E}">
        <p14:creationId xmlns:p14="http://schemas.microsoft.com/office/powerpoint/2010/main" val="24986319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98</a:t>
            </a:fld>
            <a:endParaRPr lang="en-TT"/>
          </a:p>
        </p:txBody>
      </p:sp>
    </p:spTree>
    <p:extLst>
      <p:ext uri="{BB962C8B-B14F-4D97-AF65-F5344CB8AC3E}">
        <p14:creationId xmlns:p14="http://schemas.microsoft.com/office/powerpoint/2010/main" val="37746434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99</a:t>
            </a:fld>
            <a:endParaRPr lang="en-TT"/>
          </a:p>
        </p:txBody>
      </p:sp>
    </p:spTree>
    <p:extLst>
      <p:ext uri="{BB962C8B-B14F-4D97-AF65-F5344CB8AC3E}">
        <p14:creationId xmlns:p14="http://schemas.microsoft.com/office/powerpoint/2010/main" val="16983416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100</a:t>
            </a:fld>
            <a:endParaRPr lang="en-TT"/>
          </a:p>
        </p:txBody>
      </p:sp>
    </p:spTree>
    <p:extLst>
      <p:ext uri="{BB962C8B-B14F-4D97-AF65-F5344CB8AC3E}">
        <p14:creationId xmlns:p14="http://schemas.microsoft.com/office/powerpoint/2010/main" val="26130001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101</a:t>
            </a:fld>
            <a:endParaRPr lang="en-TT"/>
          </a:p>
        </p:txBody>
      </p:sp>
    </p:spTree>
    <p:extLst>
      <p:ext uri="{BB962C8B-B14F-4D97-AF65-F5344CB8AC3E}">
        <p14:creationId xmlns:p14="http://schemas.microsoft.com/office/powerpoint/2010/main" val="1336754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ASS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6ED39-DB15-4274-B461-1AABE400298F}"/>
              </a:ext>
            </a:extLst>
          </p:cNvPr>
          <p:cNvSpPr>
            <a:spLocks noGrp="1"/>
          </p:cNvSpPr>
          <p:nvPr>
            <p:ph type="body" sz="quarter" idx="10" hasCustomPrompt="1"/>
          </p:nvPr>
        </p:nvSpPr>
        <p:spPr>
          <a:xfrm>
            <a:off x="6300952" y="4987158"/>
            <a:ext cx="4083269" cy="499242"/>
          </a:xfrm>
          <a:prstGeom prst="rect">
            <a:avLst/>
          </a:prstGeom>
        </p:spPr>
        <p:txBody>
          <a:bodyPr/>
          <a:lstStyle>
            <a:lvl1pPr marL="0" indent="0" algn="ctr">
              <a:buNone/>
              <a:defRPr sz="3200" b="1">
                <a:effectLst>
                  <a:outerShdw blurRad="50800" dist="38100" dir="2700000" algn="tl" rotWithShape="0">
                    <a:prstClr val="black">
                      <a:alpha val="40000"/>
                    </a:prstClr>
                  </a:outerShdw>
                </a:effectLst>
              </a:defRPr>
            </a:lvl1pPr>
            <a:lvl2pPr marL="457200" indent="0" algn="ctr">
              <a:buNone/>
              <a:defRPr sz="4400" b="1"/>
            </a:lvl2pPr>
            <a:lvl3pPr marL="914400" indent="0" algn="ctr">
              <a:buNone/>
              <a:defRPr sz="4400" b="1"/>
            </a:lvl3pPr>
            <a:lvl4pPr marL="1371600" indent="0" algn="ctr">
              <a:buNone/>
              <a:defRPr sz="4400" b="1"/>
            </a:lvl4pPr>
            <a:lvl5pPr marL="1828800" indent="0" algn="ctr">
              <a:buNone/>
              <a:defRPr sz="4400" b="1"/>
            </a:lvl5pPr>
          </a:lstStyle>
          <a:p>
            <a:pPr lvl="0"/>
            <a:r>
              <a:rPr lang="en-US" dirty="0"/>
              <a:t>SESSION 1</a:t>
            </a:r>
          </a:p>
          <a:p>
            <a:pPr lvl="0"/>
            <a:endParaRPr lang="en-CA" dirty="0"/>
          </a:p>
        </p:txBody>
      </p:sp>
    </p:spTree>
    <p:extLst>
      <p:ext uri="{BB962C8B-B14F-4D97-AF65-F5344CB8AC3E}">
        <p14:creationId xmlns:p14="http://schemas.microsoft.com/office/powerpoint/2010/main" val="400379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u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2650332" y="454025"/>
            <a:ext cx="8392318"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DISCUSS IN YOUR GROUPS</a:t>
            </a:r>
            <a:endParaRPr lang="en-CA" dirty="0"/>
          </a:p>
        </p:txBody>
      </p:sp>
      <p:pic>
        <p:nvPicPr>
          <p:cNvPr id="4" name="Graphic 3" descr="Customer review">
            <a:extLst>
              <a:ext uri="{FF2B5EF4-FFF2-40B4-BE49-F238E27FC236}">
                <a16:creationId xmlns:a16="http://schemas.microsoft.com/office/drawing/2014/main" id="{DFB16C53-E075-45BB-AA5C-188AE09782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541" y="376895"/>
            <a:ext cx="1402693" cy="1402693"/>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432050"/>
            <a:ext cx="9937750" cy="37592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discussion cues</a:t>
            </a:r>
            <a:endParaRPr lang="en-CA" dirty="0"/>
          </a:p>
        </p:txBody>
      </p:sp>
    </p:spTree>
    <p:extLst>
      <p:ext uri="{BB962C8B-B14F-4D97-AF65-F5344CB8AC3E}">
        <p14:creationId xmlns:p14="http://schemas.microsoft.com/office/powerpoint/2010/main" val="41316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899841" y="5194799"/>
            <a:ext cx="8392318" cy="633275"/>
          </a:xfrm>
          <a:prstGeom prst="rect">
            <a:avLst/>
          </a:prstGeom>
        </p:spPr>
        <p:txBody>
          <a:bodyPr/>
          <a:lstStyle>
            <a:lvl1pPr algn="ctr">
              <a:defRPr sz="4000" baseline="0">
                <a:solidFill>
                  <a:schemeClr val="tx2"/>
                </a:solidFill>
                <a:effectLst>
                  <a:outerShdw blurRad="50800" dist="38100" dir="2700000" algn="tl" rotWithShape="0">
                    <a:prstClr val="black">
                      <a:alpha val="40000"/>
                    </a:prstClr>
                  </a:outerShdw>
                </a:effectLst>
                <a:latin typeface="+mn-lt"/>
              </a:defRPr>
            </a:lvl1pPr>
          </a:lstStyle>
          <a:p>
            <a:r>
              <a:rPr lang="en-US" dirty="0"/>
              <a:t>2 Scripture 2:31</a:t>
            </a:r>
            <a:endParaRPr lang="en-CA" dirty="0"/>
          </a:p>
        </p:txBody>
      </p:sp>
      <p:pic>
        <p:nvPicPr>
          <p:cNvPr id="5" name="Picture 4" descr="A close up of a logo&#10;&#10;Description automatically generated">
            <a:extLst>
              <a:ext uri="{FF2B5EF4-FFF2-40B4-BE49-F238E27FC236}">
                <a16:creationId xmlns:a16="http://schemas.microsoft.com/office/drawing/2014/main" id="{A329B850-3992-4035-8D0F-810E7A036D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052" y="967905"/>
            <a:ext cx="2809896" cy="2809896"/>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B3FACD73-5010-4D23-A667-08BBDAF264EB}"/>
              </a:ext>
            </a:extLst>
          </p:cNvPr>
          <p:cNvSpPr txBox="1">
            <a:spLocks/>
          </p:cNvSpPr>
          <p:nvPr userDrawn="1"/>
        </p:nvSpPr>
        <p:spPr>
          <a:xfrm>
            <a:off x="1899841" y="4030145"/>
            <a:ext cx="8392318" cy="1389994"/>
          </a:xfrm>
          <a:prstGeom prst="rect">
            <a:avLst/>
          </a:prstGeom>
        </p:spPr>
        <p:txBody>
          <a:bodyPr/>
          <a:lstStyle>
            <a:lvl1pPr algn="ctr" defTabSz="914400" rtl="0" eaLnBrk="1" latinLnBrk="0" hangingPunct="1">
              <a:lnSpc>
                <a:spcPct val="90000"/>
              </a:lnSpc>
              <a:spcBef>
                <a:spcPct val="0"/>
              </a:spcBef>
              <a:buNone/>
              <a:defRPr sz="9600" b="1" kern="1200">
                <a:solidFill>
                  <a:schemeClr val="tx2"/>
                </a:solidFill>
                <a:effectLst>
                  <a:outerShdw blurRad="50800" dist="38100" dir="2700000" algn="tl" rotWithShape="0">
                    <a:prstClr val="black">
                      <a:alpha val="40000"/>
                    </a:prstClr>
                  </a:outerShdw>
                </a:effectLst>
                <a:latin typeface="+mj-lt"/>
                <a:ea typeface="+mj-ea"/>
                <a:cs typeface="+mj-cs"/>
              </a:defRPr>
            </a:lvl1pPr>
          </a:lstStyle>
          <a:p>
            <a:r>
              <a:rPr lang="en-US" sz="9600" dirty="0"/>
              <a:t>STOP &amp; PRAY</a:t>
            </a:r>
            <a:endParaRPr lang="en-CA" sz="9600" spc="300" dirty="0">
              <a:latin typeface="+mn-lt"/>
            </a:endParaRPr>
          </a:p>
        </p:txBody>
      </p:sp>
    </p:spTree>
    <p:extLst>
      <p:ext uri="{BB962C8B-B14F-4D97-AF65-F5344CB8AC3E}">
        <p14:creationId xmlns:p14="http://schemas.microsoft.com/office/powerpoint/2010/main" val="20427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2238374" y="454025"/>
            <a:ext cx="8804276"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Question title</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012950"/>
            <a:ext cx="9937750" cy="41783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Question points</a:t>
            </a:r>
            <a:endParaRPr lang="en-CA" dirty="0"/>
          </a:p>
        </p:txBody>
      </p:sp>
      <p:pic>
        <p:nvPicPr>
          <p:cNvPr id="5" name="Graphic 4" descr="Help">
            <a:extLst>
              <a:ext uri="{FF2B5EF4-FFF2-40B4-BE49-F238E27FC236}">
                <a16:creationId xmlns:a16="http://schemas.microsoft.com/office/drawing/2014/main" id="{4BB408C7-F8BA-476A-9F2F-0CDA259104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799" y="454025"/>
            <a:ext cx="1425575" cy="14255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755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rnin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FB4C04CD-27BD-4E9A-926A-EAEB74860C81}"/>
              </a:ext>
            </a:extLst>
          </p:cNvPr>
          <p:cNvSpPr/>
          <p:nvPr userDrawn="1"/>
        </p:nvSpPr>
        <p:spPr>
          <a:xfrm rot="179471">
            <a:off x="-839166" y="-349327"/>
            <a:ext cx="13234365" cy="2988110"/>
          </a:xfrm>
          <a:custGeom>
            <a:avLst/>
            <a:gdLst>
              <a:gd name="connsiteX0" fmla="*/ 4817111 w 13089118"/>
              <a:gd name="connsiteY0" fmla="*/ 2467477 h 2988110"/>
              <a:gd name="connsiteX1" fmla="*/ 4841891 w 13089118"/>
              <a:gd name="connsiteY1" fmla="*/ 2475811 h 2988110"/>
              <a:gd name="connsiteX2" fmla="*/ 4853520 w 13089118"/>
              <a:gd name="connsiteY2" fmla="*/ 2499226 h 2988110"/>
              <a:gd name="connsiteX3" fmla="*/ 4821769 w 13089118"/>
              <a:gd name="connsiteY3" fmla="*/ 2535637 h 2988110"/>
              <a:gd name="connsiteX4" fmla="*/ 1177211 w 13089118"/>
              <a:gd name="connsiteY4" fmla="*/ 2784909 h 2988110"/>
              <a:gd name="connsiteX5" fmla="*/ 1178021 w 13089118"/>
              <a:gd name="connsiteY5" fmla="*/ 2785900 h 2988110"/>
              <a:gd name="connsiteX6" fmla="*/ 1189379 w 13089118"/>
              <a:gd name="connsiteY6" fmla="*/ 2827344 h 2988110"/>
              <a:gd name="connsiteX7" fmla="*/ 1088803 w 13089118"/>
              <a:gd name="connsiteY7" fmla="*/ 2942689 h 2988110"/>
              <a:gd name="connsiteX8" fmla="*/ 424695 w 13089118"/>
              <a:gd name="connsiteY8" fmla="*/ 2988110 h 2988110"/>
              <a:gd name="connsiteX9" fmla="*/ 442649 w 13089118"/>
              <a:gd name="connsiteY9" fmla="*/ 2835151 h 2988110"/>
              <a:gd name="connsiteX10" fmla="*/ 208380 w 13089118"/>
              <a:gd name="connsiteY10" fmla="*/ 2851173 h 2988110"/>
              <a:gd name="connsiteX11" fmla="*/ 216482 w 13089118"/>
              <a:gd name="connsiteY11" fmla="*/ 2782139 h 2988110"/>
              <a:gd name="connsiteX12" fmla="*/ 8013696 w 13089118"/>
              <a:gd name="connsiteY12" fmla="*/ 2062503 h 2988110"/>
              <a:gd name="connsiteX13" fmla="*/ 8007197 w 13089118"/>
              <a:gd name="connsiteY13" fmla="*/ 2117867 h 2988110"/>
              <a:gd name="connsiteX14" fmla="*/ 0 w 13089118"/>
              <a:gd name="connsiteY14" fmla="*/ 2665524 h 2988110"/>
              <a:gd name="connsiteX15" fmla="*/ 6498 w 13089118"/>
              <a:gd name="connsiteY15" fmla="*/ 2610159 h 2988110"/>
              <a:gd name="connsiteX16" fmla="*/ 9400705 w 13089118"/>
              <a:gd name="connsiteY16" fmla="*/ 2027591 h 2988110"/>
              <a:gd name="connsiteX17" fmla="*/ 9425846 w 13089118"/>
              <a:gd name="connsiteY17" fmla="*/ 2029652 h 2988110"/>
              <a:gd name="connsiteX18" fmla="*/ 9481306 w 13089118"/>
              <a:gd name="connsiteY18" fmla="*/ 2073427 h 2988110"/>
              <a:gd name="connsiteX19" fmla="*/ 9490110 w 13089118"/>
              <a:gd name="connsiteY19" fmla="*/ 2105548 h 2988110"/>
              <a:gd name="connsiteX20" fmla="*/ 9412151 w 13089118"/>
              <a:gd name="connsiteY20" fmla="*/ 2194952 h 2988110"/>
              <a:gd name="connsiteX21" fmla="*/ 8262047 w 13089118"/>
              <a:gd name="connsiteY21" fmla="*/ 2273612 h 2988110"/>
              <a:gd name="connsiteX22" fmla="*/ 8172642 w 13089118"/>
              <a:gd name="connsiteY22" fmla="*/ 2195654 h 2988110"/>
              <a:gd name="connsiteX23" fmla="*/ 8172646 w 13089118"/>
              <a:gd name="connsiteY23" fmla="*/ 2195657 h 2988110"/>
              <a:gd name="connsiteX24" fmla="*/ 8250601 w 13089118"/>
              <a:gd name="connsiteY24" fmla="*/ 2106252 h 2988110"/>
              <a:gd name="connsiteX25" fmla="*/ 13089118 w 13089118"/>
              <a:gd name="connsiteY25" fmla="*/ 1769577 h 2988110"/>
              <a:gd name="connsiteX26" fmla="*/ 13064073 w 13089118"/>
              <a:gd name="connsiteY26" fmla="*/ 1982951 h 2988110"/>
              <a:gd name="connsiteX27" fmla="*/ 10944886 w 13089118"/>
              <a:gd name="connsiteY27" fmla="*/ 2127894 h 2988110"/>
              <a:gd name="connsiteX28" fmla="*/ 10917682 w 13089118"/>
              <a:gd name="connsiteY28" fmla="*/ 2104173 h 2988110"/>
              <a:gd name="connsiteX29" fmla="*/ 10917683 w 13089118"/>
              <a:gd name="connsiteY29" fmla="*/ 2104174 h 2988110"/>
              <a:gd name="connsiteX30" fmla="*/ 10941402 w 13089118"/>
              <a:gd name="connsiteY30" fmla="*/ 2076971 h 2988110"/>
              <a:gd name="connsiteX31" fmla="*/ 12064464 w 13089118"/>
              <a:gd name="connsiteY31" fmla="*/ 2000159 h 2988110"/>
              <a:gd name="connsiteX32" fmla="*/ 12049788 w 13089118"/>
              <a:gd name="connsiteY32" fmla="*/ 1981310 h 2988110"/>
              <a:gd name="connsiteX33" fmla="*/ 12039185 w 13089118"/>
              <a:gd name="connsiteY33" fmla="*/ 1942626 h 2988110"/>
              <a:gd name="connsiteX34" fmla="*/ 12039187 w 13089118"/>
              <a:gd name="connsiteY34" fmla="*/ 1942627 h 2988110"/>
              <a:gd name="connsiteX35" fmla="*/ 12133065 w 13089118"/>
              <a:gd name="connsiteY35" fmla="*/ 1834967 h 2988110"/>
              <a:gd name="connsiteX36" fmla="*/ 6785774 w 13089118"/>
              <a:gd name="connsiteY36" fmla="*/ 0 h 2988110"/>
              <a:gd name="connsiteX37" fmla="*/ 12993064 w 13089118"/>
              <a:gd name="connsiteY37" fmla="*/ 0 h 2988110"/>
              <a:gd name="connsiteX38" fmla="*/ 12993064 w 13089118"/>
              <a:gd name="connsiteY38" fmla="*/ 728580 h 2988110"/>
              <a:gd name="connsiteX39" fmla="*/ 12993065 w 13089118"/>
              <a:gd name="connsiteY39" fmla="*/ 728580 h 2988110"/>
              <a:gd name="connsiteX40" fmla="*/ 13012051 w 13089118"/>
              <a:gd name="connsiteY40" fmla="*/ 730808 h 2988110"/>
              <a:gd name="connsiteX41" fmla="*/ 12978803 w 13089118"/>
              <a:gd name="connsiteY41" fmla="*/ 1014074 h 2988110"/>
              <a:gd name="connsiteX42" fmla="*/ 11601935 w 13089118"/>
              <a:gd name="connsiteY42" fmla="*/ 1108245 h 2988110"/>
              <a:gd name="connsiteX43" fmla="*/ 11473080 w 13089118"/>
              <a:gd name="connsiteY43" fmla="*/ 1256018 h 2988110"/>
              <a:gd name="connsiteX44" fmla="*/ 11473078 w 13089118"/>
              <a:gd name="connsiteY44" fmla="*/ 1256018 h 2988110"/>
              <a:gd name="connsiteX45" fmla="*/ 11496407 w 13089118"/>
              <a:gd name="connsiteY45" fmla="*/ 1302988 h 2988110"/>
              <a:gd name="connsiteX46" fmla="*/ 7202424 w 13089118"/>
              <a:gd name="connsiteY46" fmla="*/ 1596681 h 2988110"/>
              <a:gd name="connsiteX47" fmla="*/ 7138085 w 13089118"/>
              <a:gd name="connsiteY47" fmla="*/ 1670469 h 2988110"/>
              <a:gd name="connsiteX48" fmla="*/ 7138079 w 13089118"/>
              <a:gd name="connsiteY48" fmla="*/ 1670463 h 2988110"/>
              <a:gd name="connsiteX49" fmla="*/ 7211869 w 13089118"/>
              <a:gd name="connsiteY49" fmla="*/ 1734804 h 2988110"/>
              <a:gd name="connsiteX50" fmla="*/ 12940194 w 13089118"/>
              <a:gd name="connsiteY50" fmla="*/ 1343012 h 2988110"/>
              <a:gd name="connsiteX51" fmla="*/ 12904788 w 13089118"/>
              <a:gd name="connsiteY51" fmla="*/ 1644662 h 2988110"/>
              <a:gd name="connsiteX52" fmla="*/ 482658 w 13089118"/>
              <a:gd name="connsiteY52" fmla="*/ 2494281 h 2988110"/>
              <a:gd name="connsiteX53" fmla="*/ 581253 w 13089118"/>
              <a:gd name="connsiteY53" fmla="*/ 1654277 h 2988110"/>
              <a:gd name="connsiteX54" fmla="*/ 408783 w 13089118"/>
              <a:gd name="connsiteY54" fmla="*/ 1634033 h 2988110"/>
              <a:gd name="connsiteX55" fmla="*/ 503685 w 13089118"/>
              <a:gd name="connsiteY55" fmla="*/ 825500 h 2988110"/>
              <a:gd name="connsiteX56" fmla="*/ 588664 w 13089118"/>
              <a:gd name="connsiteY56" fmla="*/ 101504 h 2988110"/>
              <a:gd name="connsiteX57" fmla="*/ 761134 w 13089118"/>
              <a:gd name="connsiteY57" fmla="*/ 121747 h 2988110"/>
              <a:gd name="connsiteX58" fmla="*/ 775424 w 13089118"/>
              <a:gd name="connsiteY58" fmla="*/ 0 h 2988110"/>
              <a:gd name="connsiteX59" fmla="*/ 6785775 w 13089118"/>
              <a:gd name="connsiteY59" fmla="*/ 0 h 298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089118" h="2988110">
                <a:moveTo>
                  <a:pt x="4817111" y="2467477"/>
                </a:moveTo>
                <a:cubicBezTo>
                  <a:pt x="4826519" y="2466833"/>
                  <a:pt x="4835302" y="2470065"/>
                  <a:pt x="4841891" y="2475811"/>
                </a:cubicBezTo>
                <a:cubicBezTo>
                  <a:pt x="4848479" y="2481556"/>
                  <a:pt x="4852877" y="2489816"/>
                  <a:pt x="4853520" y="2499226"/>
                </a:cubicBezTo>
                <a:cubicBezTo>
                  <a:pt x="4854808" y="2518047"/>
                  <a:pt x="4840592" y="2534349"/>
                  <a:pt x="4821769" y="2535637"/>
                </a:cubicBezTo>
                <a:lnTo>
                  <a:pt x="1177211" y="2784909"/>
                </a:lnTo>
                <a:lnTo>
                  <a:pt x="1178021" y="2785900"/>
                </a:lnTo>
                <a:cubicBezTo>
                  <a:pt x="1184369" y="2798445"/>
                  <a:pt x="1188360" y="2812438"/>
                  <a:pt x="1189379" y="2827344"/>
                </a:cubicBezTo>
                <a:cubicBezTo>
                  <a:pt x="1193457" y="2886969"/>
                  <a:pt x="1148428" y="2938611"/>
                  <a:pt x="1088803" y="2942689"/>
                </a:cubicBezTo>
                <a:lnTo>
                  <a:pt x="424695" y="2988110"/>
                </a:lnTo>
                <a:lnTo>
                  <a:pt x="442649" y="2835151"/>
                </a:lnTo>
                <a:lnTo>
                  <a:pt x="208380" y="2851173"/>
                </a:lnTo>
                <a:lnTo>
                  <a:pt x="216482" y="2782139"/>
                </a:lnTo>
                <a:close/>
                <a:moveTo>
                  <a:pt x="8013696" y="2062503"/>
                </a:moveTo>
                <a:lnTo>
                  <a:pt x="8007197" y="2117867"/>
                </a:lnTo>
                <a:lnTo>
                  <a:pt x="0" y="2665524"/>
                </a:lnTo>
                <a:lnTo>
                  <a:pt x="6498" y="2610159"/>
                </a:lnTo>
                <a:close/>
                <a:moveTo>
                  <a:pt x="9400705" y="2027591"/>
                </a:moveTo>
                <a:cubicBezTo>
                  <a:pt x="9409370" y="2026998"/>
                  <a:pt x="9417818" y="2027744"/>
                  <a:pt x="9425846" y="2029652"/>
                </a:cubicBezTo>
                <a:cubicBezTo>
                  <a:pt x="9449930" y="2035373"/>
                  <a:pt x="9470238" y="2051553"/>
                  <a:pt x="9481306" y="2073427"/>
                </a:cubicBezTo>
                <a:cubicBezTo>
                  <a:pt x="9486224" y="2083147"/>
                  <a:pt x="9489319" y="2093996"/>
                  <a:pt x="9490110" y="2105548"/>
                </a:cubicBezTo>
                <a:cubicBezTo>
                  <a:pt x="9493271" y="2151763"/>
                  <a:pt x="9458366" y="2191793"/>
                  <a:pt x="9412151" y="2194952"/>
                </a:cubicBezTo>
                <a:cubicBezTo>
                  <a:pt x="9028784" y="2221172"/>
                  <a:pt x="8645415" y="2247392"/>
                  <a:pt x="8262047" y="2273612"/>
                </a:cubicBezTo>
                <a:cubicBezTo>
                  <a:pt x="8215832" y="2276774"/>
                  <a:pt x="8175804" y="2241869"/>
                  <a:pt x="8172642" y="2195654"/>
                </a:cubicBezTo>
                <a:lnTo>
                  <a:pt x="8172646" y="2195657"/>
                </a:lnTo>
                <a:cubicBezTo>
                  <a:pt x="8169484" y="2149441"/>
                  <a:pt x="8204387" y="2109414"/>
                  <a:pt x="8250601" y="2106252"/>
                </a:cubicBezTo>
                <a:close/>
                <a:moveTo>
                  <a:pt x="13089118" y="1769577"/>
                </a:moveTo>
                <a:lnTo>
                  <a:pt x="13064073" y="1982951"/>
                </a:lnTo>
                <a:lnTo>
                  <a:pt x="10944886" y="2127894"/>
                </a:lnTo>
                <a:cubicBezTo>
                  <a:pt x="10930825" y="2128856"/>
                  <a:pt x="10918643" y="2118235"/>
                  <a:pt x="10917682" y="2104173"/>
                </a:cubicBezTo>
                <a:lnTo>
                  <a:pt x="10917683" y="2104174"/>
                </a:lnTo>
                <a:cubicBezTo>
                  <a:pt x="10916721" y="2090112"/>
                  <a:pt x="10927342" y="2077932"/>
                  <a:pt x="10941402" y="2076971"/>
                </a:cubicBezTo>
                <a:lnTo>
                  <a:pt x="12064464" y="2000159"/>
                </a:lnTo>
                <a:lnTo>
                  <a:pt x="12049788" y="1981310"/>
                </a:lnTo>
                <a:cubicBezTo>
                  <a:pt x="12043864" y="1969603"/>
                  <a:pt x="12040138" y="1956540"/>
                  <a:pt x="12039185" y="1942626"/>
                </a:cubicBezTo>
                <a:lnTo>
                  <a:pt x="12039187" y="1942627"/>
                </a:lnTo>
                <a:cubicBezTo>
                  <a:pt x="12035380" y="1886974"/>
                  <a:pt x="12077410" y="1838773"/>
                  <a:pt x="12133065" y="1834967"/>
                </a:cubicBezTo>
                <a:close/>
                <a:moveTo>
                  <a:pt x="6785774" y="0"/>
                </a:moveTo>
                <a:lnTo>
                  <a:pt x="12993064" y="0"/>
                </a:lnTo>
                <a:lnTo>
                  <a:pt x="12993064" y="728580"/>
                </a:lnTo>
                <a:lnTo>
                  <a:pt x="12993065" y="728580"/>
                </a:lnTo>
                <a:lnTo>
                  <a:pt x="13012051" y="730808"/>
                </a:lnTo>
                <a:lnTo>
                  <a:pt x="12978803" y="1014074"/>
                </a:lnTo>
                <a:lnTo>
                  <a:pt x="11601935" y="1108245"/>
                </a:lnTo>
                <a:cubicBezTo>
                  <a:pt x="11525544" y="1113469"/>
                  <a:pt x="11467856" y="1179628"/>
                  <a:pt x="11473080" y="1256018"/>
                </a:cubicBezTo>
                <a:lnTo>
                  <a:pt x="11473078" y="1256018"/>
                </a:lnTo>
                <a:lnTo>
                  <a:pt x="11496407" y="1302988"/>
                </a:lnTo>
                <a:lnTo>
                  <a:pt x="7202424" y="1596681"/>
                </a:lnTo>
                <a:cubicBezTo>
                  <a:pt x="7164283" y="1599287"/>
                  <a:pt x="7135475" y="1632328"/>
                  <a:pt x="7138085" y="1670469"/>
                </a:cubicBezTo>
                <a:lnTo>
                  <a:pt x="7138079" y="1670463"/>
                </a:lnTo>
                <a:cubicBezTo>
                  <a:pt x="7140689" y="1708610"/>
                  <a:pt x="7173726" y="1737412"/>
                  <a:pt x="7211869" y="1734804"/>
                </a:cubicBezTo>
                <a:lnTo>
                  <a:pt x="12940194" y="1343012"/>
                </a:lnTo>
                <a:lnTo>
                  <a:pt x="12904788" y="1644662"/>
                </a:lnTo>
                <a:lnTo>
                  <a:pt x="482658" y="2494281"/>
                </a:lnTo>
                <a:lnTo>
                  <a:pt x="581253" y="1654277"/>
                </a:lnTo>
                <a:lnTo>
                  <a:pt x="408783" y="1634033"/>
                </a:lnTo>
                <a:lnTo>
                  <a:pt x="503685" y="825500"/>
                </a:lnTo>
                <a:lnTo>
                  <a:pt x="588664" y="101504"/>
                </a:lnTo>
                <a:lnTo>
                  <a:pt x="761134" y="121747"/>
                </a:lnTo>
                <a:lnTo>
                  <a:pt x="775424" y="0"/>
                </a:lnTo>
                <a:lnTo>
                  <a:pt x="6785775"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FB788B3-9F88-4E97-82BA-1917B7F19A2C}"/>
              </a:ext>
            </a:extLst>
          </p:cNvPr>
          <p:cNvSpPr>
            <a:spLocks noGrp="1"/>
          </p:cNvSpPr>
          <p:nvPr>
            <p:ph type="title" hasCustomPrompt="1"/>
          </p:nvPr>
        </p:nvSpPr>
        <p:spPr>
          <a:xfrm>
            <a:off x="1530350" y="381002"/>
            <a:ext cx="9182100" cy="825500"/>
          </a:xfrm>
          <a:prstGeom prst="rect">
            <a:avLst/>
          </a:prstGeom>
        </p:spPr>
        <p:txBody>
          <a:bodyPr/>
          <a:lstStyle>
            <a:lvl1pPr>
              <a:defRPr sz="5400">
                <a:solidFill>
                  <a:schemeClr val="bg2"/>
                </a:solidFill>
                <a:effectLst>
                  <a:innerShdw blurRad="114300">
                    <a:prstClr val="black"/>
                  </a:innerShdw>
                </a:effectLst>
              </a:defRPr>
            </a:lvl1pPr>
          </a:lstStyle>
          <a:p>
            <a:r>
              <a:rPr lang="en-US" dirty="0"/>
              <a:t>WARNING TITLE</a:t>
            </a:r>
            <a:endParaRPr lang="en-CA" dirty="0"/>
          </a:p>
        </p:txBody>
      </p:sp>
      <p:pic>
        <p:nvPicPr>
          <p:cNvPr id="32" name="Graphic 31" descr="Warning">
            <a:extLst>
              <a:ext uri="{FF2B5EF4-FFF2-40B4-BE49-F238E27FC236}">
                <a16:creationId xmlns:a16="http://schemas.microsoft.com/office/drawing/2014/main" id="{858EEDE1-D456-48A5-B159-D990F3F394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750" y="355605"/>
            <a:ext cx="736600" cy="736600"/>
          </a:xfrm>
          <a:prstGeom prst="rect">
            <a:avLst/>
          </a:prstGeom>
          <a:effectLst>
            <a:innerShdw blurRad="114300">
              <a:prstClr val="black">
                <a:alpha val="67000"/>
              </a:prstClr>
            </a:innerShdw>
          </a:effectLst>
        </p:spPr>
      </p:pic>
      <p:sp>
        <p:nvSpPr>
          <p:cNvPr id="34" name="Text Placeholder 33">
            <a:extLst>
              <a:ext uri="{FF2B5EF4-FFF2-40B4-BE49-F238E27FC236}">
                <a16:creationId xmlns:a16="http://schemas.microsoft.com/office/drawing/2014/main" id="{6CF919C0-5CE3-43F1-AEAD-709D0B5A9750}"/>
              </a:ext>
            </a:extLst>
          </p:cNvPr>
          <p:cNvSpPr>
            <a:spLocks noGrp="1"/>
          </p:cNvSpPr>
          <p:nvPr>
            <p:ph type="body" sz="quarter" idx="10" hasCustomPrompt="1"/>
          </p:nvPr>
        </p:nvSpPr>
        <p:spPr>
          <a:xfrm>
            <a:off x="793750" y="2280096"/>
            <a:ext cx="10604500" cy="4241351"/>
          </a:xfrm>
          <a:prstGeom prst="rect">
            <a:avLst/>
          </a:prstGeom>
        </p:spPr>
        <p:txBody>
          <a:bodyPr/>
          <a:lstStyle>
            <a:lvl1pPr marL="0" indent="0">
              <a:buNone/>
              <a:defRPr>
                <a:effectLst>
                  <a:outerShdw blurRad="50800" dist="38100" dir="2700000" algn="tl" rotWithShape="0">
                    <a:prstClr val="black">
                      <a:alpha val="4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endParaRPr lang="en-CA" dirty="0"/>
          </a:p>
        </p:txBody>
      </p:sp>
      <p:sp>
        <p:nvSpPr>
          <p:cNvPr id="4" name="Text Placeholder 3">
            <a:extLst>
              <a:ext uri="{FF2B5EF4-FFF2-40B4-BE49-F238E27FC236}">
                <a16:creationId xmlns:a16="http://schemas.microsoft.com/office/drawing/2014/main" id="{A7FFFDD0-66AA-4A7E-860F-BDE684B90B8F}"/>
              </a:ext>
            </a:extLst>
          </p:cNvPr>
          <p:cNvSpPr>
            <a:spLocks noGrp="1"/>
          </p:cNvSpPr>
          <p:nvPr>
            <p:ph type="body" sz="quarter" idx="11" hasCustomPrompt="1"/>
          </p:nvPr>
        </p:nvSpPr>
        <p:spPr>
          <a:xfrm>
            <a:off x="793750" y="1073375"/>
            <a:ext cx="5402263" cy="463550"/>
          </a:xfrm>
          <a:prstGeom prst="rect">
            <a:avLst/>
          </a:prstGeom>
        </p:spPr>
        <p:txBody>
          <a:bodyPr/>
          <a:lstStyle>
            <a:lvl1pPr marL="0" indent="0">
              <a:buNone/>
              <a:defRPr b="1">
                <a:solidFill>
                  <a:schemeClr val="bg2"/>
                </a:solidFill>
                <a:effectLst>
                  <a:innerShdw blurRad="114300">
                    <a:prstClr val="black"/>
                  </a:innerShdw>
                </a:effectLst>
              </a:defRPr>
            </a:lvl1pPr>
            <a:lvl2pPr marL="457200" indent="0">
              <a:buNone/>
              <a:defRPr b="1">
                <a:solidFill>
                  <a:schemeClr val="bg2"/>
                </a:solidFill>
              </a:defRPr>
            </a:lvl2pPr>
            <a:lvl3pPr marL="914400" indent="0">
              <a:buNone/>
              <a:defRPr b="1">
                <a:solidFill>
                  <a:schemeClr val="bg2"/>
                </a:solidFill>
              </a:defRPr>
            </a:lvl3pPr>
            <a:lvl4pPr marL="1371600" indent="0">
              <a:buNone/>
              <a:defRPr b="1">
                <a:solidFill>
                  <a:schemeClr val="bg2"/>
                </a:solidFill>
              </a:defRPr>
            </a:lvl4pPr>
            <a:lvl5pPr marL="1828800" indent="0">
              <a:buNone/>
              <a:defRPr b="1">
                <a:solidFill>
                  <a:schemeClr val="bg2"/>
                </a:solidFill>
              </a:defRPr>
            </a:lvl5pPr>
          </a:lstStyle>
          <a:p>
            <a:pPr lvl="0"/>
            <a:r>
              <a:rPr lang="en-US" dirty="0"/>
              <a:t>Subtitle Text</a:t>
            </a:r>
            <a:endParaRPr lang="en-CA" dirty="0"/>
          </a:p>
        </p:txBody>
      </p:sp>
    </p:spTree>
    <p:extLst>
      <p:ext uri="{BB962C8B-B14F-4D97-AF65-F5344CB8AC3E}">
        <p14:creationId xmlns:p14="http://schemas.microsoft.com/office/powerpoint/2010/main" val="23838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Graphic 3" descr="Books">
            <a:extLst>
              <a:ext uri="{FF2B5EF4-FFF2-40B4-BE49-F238E27FC236}">
                <a16:creationId xmlns:a16="http://schemas.microsoft.com/office/drawing/2014/main" id="{84459FD3-F23F-4CCC-9059-7FFDE7F39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863" y="239110"/>
            <a:ext cx="1975945" cy="1975945"/>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2D4BC35E-4B3B-4D5E-AB56-0635585BC952}"/>
              </a:ext>
            </a:extLst>
          </p:cNvPr>
          <p:cNvSpPr>
            <a:spLocks noGrp="1"/>
          </p:cNvSpPr>
          <p:nvPr>
            <p:ph type="body" sz="quarter" idx="10"/>
          </p:nvPr>
        </p:nvSpPr>
        <p:spPr>
          <a:xfrm>
            <a:off x="740979" y="2359025"/>
            <a:ext cx="10809671" cy="3905250"/>
          </a:xfrm>
          <a:prstGeom prst="rect">
            <a:avLst/>
          </a:prstGeom>
        </p:spPr>
        <p:txBody>
          <a:bodyPr/>
          <a:lstStyle>
            <a:lvl1pPr marL="457200" indent="-457200">
              <a:buFont typeface="Arial" panose="020B0604020202020204" pitchFamily="34" charset="0"/>
              <a:buChar char="•"/>
              <a:defRPr sz="32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sp>
        <p:nvSpPr>
          <p:cNvPr id="7" name="TextBox 6">
            <a:extLst>
              <a:ext uri="{FF2B5EF4-FFF2-40B4-BE49-F238E27FC236}">
                <a16:creationId xmlns:a16="http://schemas.microsoft.com/office/drawing/2014/main" id="{3BE76DBB-56B2-40F2-AB98-3B962CFF2A94}"/>
              </a:ext>
            </a:extLst>
          </p:cNvPr>
          <p:cNvSpPr txBox="1"/>
          <p:nvPr userDrawn="1"/>
        </p:nvSpPr>
        <p:spPr>
          <a:xfrm>
            <a:off x="2506718" y="431479"/>
            <a:ext cx="8860220" cy="1591205"/>
          </a:xfrm>
          <a:prstGeom prst="rect">
            <a:avLst/>
          </a:prstGeom>
          <a:noFill/>
        </p:spPr>
        <p:txBody>
          <a:bodyPr wrap="square" rtlCol="0">
            <a:spAutoFit/>
          </a:bodyPr>
          <a:lstStyle/>
          <a:p>
            <a:r>
              <a:rPr lang="en-US" sz="4800" b="1" dirty="0">
                <a:solidFill>
                  <a:schemeClr val="tx2"/>
                </a:solidFill>
                <a:effectLst>
                  <a:outerShdw blurRad="38100" dist="38100" dir="2700000" algn="tl">
                    <a:srgbClr val="000000">
                      <a:alpha val="43137"/>
                    </a:srgbClr>
                  </a:outerShdw>
                </a:effectLst>
                <a:latin typeface="+mj-lt"/>
              </a:rPr>
              <a:t>RECOMMENDED FURTHER RESOURCES</a:t>
            </a:r>
            <a:endParaRPr lang="en-CA" sz="4800" b="1" dirty="0">
              <a:solidFill>
                <a:schemeClr val="tx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5498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down">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34E97C-11DE-47A7-B281-788F7365FE49}"/>
              </a:ext>
            </a:extLst>
          </p:cNvPr>
          <p:cNvSpPr/>
          <p:nvPr userDrawn="1"/>
        </p:nvSpPr>
        <p:spPr>
          <a:xfrm>
            <a:off x="-37212" y="-37214"/>
            <a:ext cx="12229212" cy="6943061"/>
          </a:xfrm>
          <a:custGeom>
            <a:avLst/>
            <a:gdLst>
              <a:gd name="connsiteX0" fmla="*/ 11607332 w 12229212"/>
              <a:gd name="connsiteY0" fmla="*/ 6384554 h 6943061"/>
              <a:gd name="connsiteX1" fmla="*/ 11627446 w 12229212"/>
              <a:gd name="connsiteY1" fmla="*/ 6390148 h 6943061"/>
              <a:gd name="connsiteX2" fmla="*/ 11650474 w 12229212"/>
              <a:gd name="connsiteY2" fmla="*/ 6460841 h 6943061"/>
              <a:gd name="connsiteX3" fmla="*/ 11405224 w 12229212"/>
              <a:gd name="connsiteY3" fmla="*/ 6943061 h 6943061"/>
              <a:gd name="connsiteX4" fmla="*/ 11295114 w 12229212"/>
              <a:gd name="connsiteY4" fmla="*/ 6943061 h 6943061"/>
              <a:gd name="connsiteX5" fmla="*/ 11294486 w 12229212"/>
              <a:gd name="connsiteY5" fmla="*/ 6937970 h 6943061"/>
              <a:gd name="connsiteX6" fmla="*/ 11300080 w 12229212"/>
              <a:gd name="connsiteY6" fmla="*/ 6917857 h 6943061"/>
              <a:gd name="connsiteX7" fmla="*/ 11556752 w 12229212"/>
              <a:gd name="connsiteY7" fmla="*/ 6413176 h 6943061"/>
              <a:gd name="connsiteX8" fmla="*/ 11607332 w 12229212"/>
              <a:gd name="connsiteY8" fmla="*/ 6384554 h 6943061"/>
              <a:gd name="connsiteX9" fmla="*/ 5455022 w 12229212"/>
              <a:gd name="connsiteY9" fmla="*/ 5896013 h 6943061"/>
              <a:gd name="connsiteX10" fmla="*/ 5505980 w 12229212"/>
              <a:gd name="connsiteY10" fmla="*/ 5910186 h 6943061"/>
              <a:gd name="connsiteX11" fmla="*/ 5564324 w 12229212"/>
              <a:gd name="connsiteY11" fmla="*/ 6089292 h 6943061"/>
              <a:gd name="connsiteX12" fmla="*/ 5130111 w 12229212"/>
              <a:gd name="connsiteY12" fmla="*/ 6943061 h 6943061"/>
              <a:gd name="connsiteX13" fmla="*/ 4831244 w 12229212"/>
              <a:gd name="connsiteY13" fmla="*/ 6943061 h 6943061"/>
              <a:gd name="connsiteX14" fmla="*/ 5326875 w 12229212"/>
              <a:gd name="connsiteY14" fmla="*/ 5968530 h 6943061"/>
              <a:gd name="connsiteX15" fmla="*/ 5455022 w 12229212"/>
              <a:gd name="connsiteY15" fmla="*/ 5896013 h 6943061"/>
              <a:gd name="connsiteX16" fmla="*/ 11480085 w 12229212"/>
              <a:gd name="connsiteY16" fmla="*/ 5380640 h 6943061"/>
              <a:gd name="connsiteX17" fmla="*/ 11521747 w 12229212"/>
              <a:gd name="connsiteY17" fmla="*/ 5392228 h 6943061"/>
              <a:gd name="connsiteX18" fmla="*/ 11569448 w 12229212"/>
              <a:gd name="connsiteY18" fmla="*/ 5538661 h 6943061"/>
              <a:gd name="connsiteX19" fmla="*/ 10855195 w 12229212"/>
              <a:gd name="connsiteY19" fmla="*/ 6943061 h 6943061"/>
              <a:gd name="connsiteX20" fmla="*/ 10610847 w 12229212"/>
              <a:gd name="connsiteY20" fmla="*/ 6943061 h 6943061"/>
              <a:gd name="connsiteX21" fmla="*/ 11375314 w 12229212"/>
              <a:gd name="connsiteY21" fmla="*/ 5439928 h 6943061"/>
              <a:gd name="connsiteX22" fmla="*/ 11480085 w 12229212"/>
              <a:gd name="connsiteY22" fmla="*/ 5380640 h 6943061"/>
              <a:gd name="connsiteX23" fmla="*/ 11857040 w 12229212"/>
              <a:gd name="connsiteY23" fmla="*/ 5221975 h 6943061"/>
              <a:gd name="connsiteX24" fmla="*/ 11877154 w 12229212"/>
              <a:gd name="connsiteY24" fmla="*/ 5227569 h 6943061"/>
              <a:gd name="connsiteX25" fmla="*/ 11900182 w 12229212"/>
              <a:gd name="connsiteY25" fmla="*/ 5298262 h 6943061"/>
              <a:gd name="connsiteX26" fmla="*/ 11643508 w 12229212"/>
              <a:gd name="connsiteY26" fmla="*/ 5802944 h 6943061"/>
              <a:gd name="connsiteX27" fmla="*/ 11572815 w 12229212"/>
              <a:gd name="connsiteY27" fmla="*/ 5825972 h 6943061"/>
              <a:gd name="connsiteX28" fmla="*/ 11572816 w 12229212"/>
              <a:gd name="connsiteY28" fmla="*/ 5825971 h 6943061"/>
              <a:gd name="connsiteX29" fmla="*/ 11549788 w 12229212"/>
              <a:gd name="connsiteY29" fmla="*/ 5755278 h 6943061"/>
              <a:gd name="connsiteX30" fmla="*/ 11806460 w 12229212"/>
              <a:gd name="connsiteY30" fmla="*/ 5250597 h 6943061"/>
              <a:gd name="connsiteX31" fmla="*/ 11857040 w 12229212"/>
              <a:gd name="connsiteY31" fmla="*/ 5221975 h 6943061"/>
              <a:gd name="connsiteX32" fmla="*/ 12229212 w 12229212"/>
              <a:gd name="connsiteY32" fmla="*/ 4756626 h 6943061"/>
              <a:gd name="connsiteX33" fmla="*/ 12229212 w 12229212"/>
              <a:gd name="connsiteY33" fmla="*/ 4857480 h 6943061"/>
              <a:gd name="connsiteX34" fmla="*/ 11168521 w 12229212"/>
              <a:gd name="connsiteY34" fmla="*/ 6943061 h 6943061"/>
              <a:gd name="connsiteX35" fmla="*/ 11117228 w 12229212"/>
              <a:gd name="connsiteY35" fmla="*/ 6943061 h 6943061"/>
              <a:gd name="connsiteX36" fmla="*/ 6520766 w 12229212"/>
              <a:gd name="connsiteY36" fmla="*/ 3206860 h 6943061"/>
              <a:gd name="connsiteX37" fmla="*/ 6541771 w 12229212"/>
              <a:gd name="connsiteY37" fmla="*/ 3208498 h 6943061"/>
              <a:gd name="connsiteX38" fmla="*/ 6553829 w 12229212"/>
              <a:gd name="connsiteY38" fmla="*/ 3245515 h 6943061"/>
              <a:gd name="connsiteX39" fmla="*/ 4673322 w 12229212"/>
              <a:gd name="connsiteY39" fmla="*/ 6943061 h 6943061"/>
              <a:gd name="connsiteX40" fmla="*/ 4611553 w 12229212"/>
              <a:gd name="connsiteY40" fmla="*/ 6943061 h 6943061"/>
              <a:gd name="connsiteX41" fmla="*/ 6504755 w 12229212"/>
              <a:gd name="connsiteY41" fmla="*/ 3220555 h 6943061"/>
              <a:gd name="connsiteX42" fmla="*/ 6520766 w 12229212"/>
              <a:gd name="connsiteY42" fmla="*/ 3206860 h 6943061"/>
              <a:gd name="connsiteX43" fmla="*/ 7149086 w 12229212"/>
              <a:gd name="connsiteY43" fmla="*/ 2037020 h 6943061"/>
              <a:gd name="connsiteX44" fmla="*/ 7166345 w 12229212"/>
              <a:gd name="connsiteY44" fmla="*/ 2041820 h 6943061"/>
              <a:gd name="connsiteX45" fmla="*/ 7186105 w 12229212"/>
              <a:gd name="connsiteY45" fmla="*/ 2102483 h 6943061"/>
              <a:gd name="connsiteX46" fmla="*/ 6905030 w 12229212"/>
              <a:gd name="connsiteY46" fmla="*/ 2655143 h 6943061"/>
              <a:gd name="connsiteX47" fmla="*/ 6844368 w 12229212"/>
              <a:gd name="connsiteY47" fmla="*/ 2674904 h 6943061"/>
              <a:gd name="connsiteX48" fmla="*/ 6844370 w 12229212"/>
              <a:gd name="connsiteY48" fmla="*/ 2674903 h 6943061"/>
              <a:gd name="connsiteX49" fmla="*/ 6824609 w 12229212"/>
              <a:gd name="connsiteY49" fmla="*/ 2614242 h 6943061"/>
              <a:gd name="connsiteX50" fmla="*/ 7105683 w 12229212"/>
              <a:gd name="connsiteY50" fmla="*/ 2061581 h 6943061"/>
              <a:gd name="connsiteX51" fmla="*/ 7149086 w 12229212"/>
              <a:gd name="connsiteY51" fmla="*/ 2037020 h 6943061"/>
              <a:gd name="connsiteX52" fmla="*/ 8218796 w 12229212"/>
              <a:gd name="connsiteY52" fmla="*/ 0 h 6943061"/>
              <a:gd name="connsiteX53" fmla="*/ 8430994 w 12229212"/>
              <a:gd name="connsiteY53" fmla="*/ 0 h 6943061"/>
              <a:gd name="connsiteX54" fmla="*/ 7200755 w 12229212"/>
              <a:gd name="connsiteY54" fmla="*/ 2418955 h 6943061"/>
              <a:gd name="connsiteX55" fmla="*/ 7170016 w 12229212"/>
              <a:gd name="connsiteY55" fmla="*/ 2428968 h 6943061"/>
              <a:gd name="connsiteX56" fmla="*/ 7170017 w 12229212"/>
              <a:gd name="connsiteY56" fmla="*/ 2428968 h 6943061"/>
              <a:gd name="connsiteX57" fmla="*/ 7160004 w 12229212"/>
              <a:gd name="connsiteY57" fmla="*/ 2398230 h 6943061"/>
              <a:gd name="connsiteX58" fmla="*/ 7617075 w 12229212"/>
              <a:gd name="connsiteY58" fmla="*/ 1499515 h 6943061"/>
              <a:gd name="connsiteX59" fmla="*/ 7595840 w 12229212"/>
              <a:gd name="connsiteY59" fmla="*/ 1502135 h 6943061"/>
              <a:gd name="connsiteX60" fmla="*/ 7561228 w 12229212"/>
              <a:gd name="connsiteY60" fmla="*/ 1492509 h 6943061"/>
              <a:gd name="connsiteX61" fmla="*/ 7561229 w 12229212"/>
              <a:gd name="connsiteY61" fmla="*/ 1492508 h 6943061"/>
              <a:gd name="connsiteX62" fmla="*/ 7521602 w 12229212"/>
              <a:gd name="connsiteY62" fmla="*/ 1370857 h 6943061"/>
              <a:gd name="connsiteX63" fmla="*/ 7991614 w 12229212"/>
              <a:gd name="connsiteY63" fmla="*/ 0 h 6943061"/>
              <a:gd name="connsiteX64" fmla="*/ 8042906 w 12229212"/>
              <a:gd name="connsiteY64" fmla="*/ 0 h 6943061"/>
              <a:gd name="connsiteX65" fmla="*/ 4511785 w 12229212"/>
              <a:gd name="connsiteY65" fmla="*/ 6943061 h 6943061"/>
              <a:gd name="connsiteX66" fmla="*/ 4460493 w 12229212"/>
              <a:gd name="connsiteY66" fmla="*/ 6943061 h 6943061"/>
              <a:gd name="connsiteX67" fmla="*/ 0 w 12229212"/>
              <a:gd name="connsiteY67" fmla="*/ 0 h 6943061"/>
              <a:gd name="connsiteX68" fmla="*/ 919510 w 12229212"/>
              <a:gd name="connsiteY68" fmla="*/ 0 h 6943061"/>
              <a:gd name="connsiteX69" fmla="*/ 633187 w 12229212"/>
              <a:gd name="connsiteY69" fmla="*/ 562984 h 6943061"/>
              <a:gd name="connsiteX70" fmla="*/ 666239 w 12229212"/>
              <a:gd name="connsiteY70" fmla="*/ 664448 h 6943061"/>
              <a:gd name="connsiteX71" fmla="*/ 695720 w 12229212"/>
              <a:gd name="connsiteY71" fmla="*/ 666747 h 6943061"/>
              <a:gd name="connsiteX72" fmla="*/ 84431 w 12229212"/>
              <a:gd name="connsiteY72" fmla="*/ 1868694 h 6943061"/>
              <a:gd name="connsiteX73" fmla="*/ 95151 w 12229212"/>
              <a:gd name="connsiteY73" fmla="*/ 1901602 h 6943061"/>
              <a:gd name="connsiteX74" fmla="*/ 95149 w 12229212"/>
              <a:gd name="connsiteY74" fmla="*/ 1901602 h 6943061"/>
              <a:gd name="connsiteX75" fmla="*/ 128057 w 12229212"/>
              <a:gd name="connsiteY75" fmla="*/ 1890883 h 6943061"/>
              <a:gd name="connsiteX76" fmla="*/ 1089728 w 12229212"/>
              <a:gd name="connsiteY76" fmla="*/ 0 h 6943061"/>
              <a:gd name="connsiteX77" fmla="*/ 1197096 w 12229212"/>
              <a:gd name="connsiteY77" fmla="*/ 0 h 6943061"/>
              <a:gd name="connsiteX78" fmla="*/ 617988 w 12229212"/>
              <a:gd name="connsiteY78" fmla="*/ 1138672 h 6943061"/>
              <a:gd name="connsiteX79" fmla="*/ 636355 w 12229212"/>
              <a:gd name="connsiteY79" fmla="*/ 1195057 h 6943061"/>
              <a:gd name="connsiteX80" fmla="*/ 692740 w 12229212"/>
              <a:gd name="connsiteY80" fmla="*/ 1176689 h 6943061"/>
              <a:gd name="connsiteX81" fmla="*/ 1291183 w 12229212"/>
              <a:gd name="connsiteY81" fmla="*/ 0 h 6943061"/>
              <a:gd name="connsiteX82" fmla="*/ 7493138 w 12229212"/>
              <a:gd name="connsiteY82" fmla="*/ 0 h 6943061"/>
              <a:gd name="connsiteX83" fmla="*/ 7052589 w 12229212"/>
              <a:gd name="connsiteY83" fmla="*/ 866230 h 6943061"/>
              <a:gd name="connsiteX84" fmla="*/ 7085250 w 12229212"/>
              <a:gd name="connsiteY84" fmla="*/ 966497 h 6943061"/>
              <a:gd name="connsiteX85" fmla="*/ 7085249 w 12229212"/>
              <a:gd name="connsiteY85" fmla="*/ 966498 h 6943061"/>
              <a:gd name="connsiteX86" fmla="*/ 7113371 w 12229212"/>
              <a:gd name="connsiteY86" fmla="*/ 968690 h 6943061"/>
              <a:gd name="connsiteX87" fmla="*/ 6063967 w 12229212"/>
              <a:gd name="connsiteY87" fmla="*/ 3032083 h 6943061"/>
              <a:gd name="connsiteX88" fmla="*/ 6080276 w 12229212"/>
              <a:gd name="connsiteY88" fmla="*/ 3082149 h 6943061"/>
              <a:gd name="connsiteX89" fmla="*/ 6080272 w 12229212"/>
              <a:gd name="connsiteY89" fmla="*/ 3082150 h 6943061"/>
              <a:gd name="connsiteX90" fmla="*/ 6130339 w 12229212"/>
              <a:gd name="connsiteY90" fmla="*/ 3065840 h 6943061"/>
              <a:gd name="connsiteX91" fmla="*/ 7689573 w 12229212"/>
              <a:gd name="connsiteY91" fmla="*/ 0 h 6943061"/>
              <a:gd name="connsiteX92" fmla="*/ 7869710 w 12229212"/>
              <a:gd name="connsiteY92" fmla="*/ 0 h 6943061"/>
              <a:gd name="connsiteX93" fmla="*/ 4338590 w 12229212"/>
              <a:gd name="connsiteY93" fmla="*/ 6943061 h 6943061"/>
              <a:gd name="connsiteX94" fmla="*/ 3739777 w 12229212"/>
              <a:gd name="connsiteY94" fmla="*/ 6943061 h 6943061"/>
              <a:gd name="connsiteX95" fmla="*/ 4984014 w 12229212"/>
              <a:gd name="connsiteY95" fmla="*/ 4496582 h 6943061"/>
              <a:gd name="connsiteX96" fmla="*/ 4955762 w 12229212"/>
              <a:gd name="connsiteY96" fmla="*/ 4409855 h 6943061"/>
              <a:gd name="connsiteX97" fmla="*/ 4931088 w 12229212"/>
              <a:gd name="connsiteY97" fmla="*/ 4402992 h 6943061"/>
              <a:gd name="connsiteX98" fmla="*/ 4906550 w 12229212"/>
              <a:gd name="connsiteY98" fmla="*/ 4406019 h 6943061"/>
              <a:gd name="connsiteX99" fmla="*/ 4869035 w 12229212"/>
              <a:gd name="connsiteY99" fmla="*/ 4438106 h 6943061"/>
              <a:gd name="connsiteX100" fmla="*/ 3595059 w 12229212"/>
              <a:gd name="connsiteY100" fmla="*/ 6943061 h 6943061"/>
              <a:gd name="connsiteX101" fmla="*/ 3496410 w 12229212"/>
              <a:gd name="connsiteY101" fmla="*/ 6943061 h 6943061"/>
              <a:gd name="connsiteX102" fmla="*/ 4489557 w 12229212"/>
              <a:gd name="connsiteY102" fmla="*/ 4990284 h 6943061"/>
              <a:gd name="connsiteX103" fmla="*/ 4473249 w 12229212"/>
              <a:gd name="connsiteY103" fmla="*/ 4940218 h 6943061"/>
              <a:gd name="connsiteX104" fmla="*/ 4444838 w 12229212"/>
              <a:gd name="connsiteY104" fmla="*/ 4938004 h 6943061"/>
              <a:gd name="connsiteX105" fmla="*/ 4423182 w 12229212"/>
              <a:gd name="connsiteY105" fmla="*/ 4956527 h 6943061"/>
              <a:gd name="connsiteX106" fmla="*/ 3412866 w 12229212"/>
              <a:gd name="connsiteY106" fmla="*/ 6943061 h 6943061"/>
              <a:gd name="connsiteX107" fmla="*/ 471113 w 12229212"/>
              <a:gd name="connsiteY107" fmla="*/ 6943061 h 6943061"/>
              <a:gd name="connsiteX108" fmla="*/ 884235 w 12229212"/>
              <a:gd name="connsiteY108" fmla="*/ 6130761 h 6943061"/>
              <a:gd name="connsiteX109" fmla="*/ 864066 w 12229212"/>
              <a:gd name="connsiteY109" fmla="*/ 6068846 h 6943061"/>
              <a:gd name="connsiteX110" fmla="*/ 846450 w 12229212"/>
              <a:gd name="connsiteY110" fmla="*/ 6063947 h 6943061"/>
              <a:gd name="connsiteX111" fmla="*/ 802151 w 12229212"/>
              <a:gd name="connsiteY111" fmla="*/ 6089015 h 6943061"/>
              <a:gd name="connsiteX112" fmla="*/ 367798 w 12229212"/>
              <a:gd name="connsiteY112" fmla="*/ 6943061 h 6943061"/>
              <a:gd name="connsiteX113" fmla="*/ 224488 w 12229212"/>
              <a:gd name="connsiteY113" fmla="*/ 6943061 h 6943061"/>
              <a:gd name="connsiteX114" fmla="*/ 1058213 w 12229212"/>
              <a:gd name="connsiteY114" fmla="*/ 5303751 h 6943061"/>
              <a:gd name="connsiteX115" fmla="*/ 1048200 w 12229212"/>
              <a:gd name="connsiteY115" fmla="*/ 5273012 h 6943061"/>
              <a:gd name="connsiteX116" fmla="*/ 1030757 w 12229212"/>
              <a:gd name="connsiteY116" fmla="*/ 5271652 h 6943061"/>
              <a:gd name="connsiteX117" fmla="*/ 1017461 w 12229212"/>
              <a:gd name="connsiteY117" fmla="*/ 5283025 h 6943061"/>
              <a:gd name="connsiteX118" fmla="*/ 173195 w 12229212"/>
              <a:gd name="connsiteY118" fmla="*/ 6943061 h 6943061"/>
              <a:gd name="connsiteX119" fmla="*/ 132204 w 12229212"/>
              <a:gd name="connsiteY119" fmla="*/ 6943061 h 6943061"/>
              <a:gd name="connsiteX120" fmla="*/ 800458 w 12229212"/>
              <a:gd name="connsiteY120" fmla="*/ 5629107 h 6943061"/>
              <a:gd name="connsiteX121" fmla="*/ 786246 w 12229212"/>
              <a:gd name="connsiteY121" fmla="*/ 5585479 h 6943061"/>
              <a:gd name="connsiteX122" fmla="*/ 761489 w 12229212"/>
              <a:gd name="connsiteY122" fmla="*/ 5583549 h 6943061"/>
              <a:gd name="connsiteX123" fmla="*/ 742618 w 12229212"/>
              <a:gd name="connsiteY123" fmla="*/ 5599691 h 6943061"/>
              <a:gd name="connsiteX124" fmla="*/ 59403 w 12229212"/>
              <a:gd name="connsiteY124" fmla="*/ 6943061 h 6943061"/>
              <a:gd name="connsiteX125" fmla="*/ 22057 w 12229212"/>
              <a:gd name="connsiteY125" fmla="*/ 6943061 h 6943061"/>
              <a:gd name="connsiteX126" fmla="*/ 1014532 w 12229212"/>
              <a:gd name="connsiteY126" fmla="*/ 4991609 h 6943061"/>
              <a:gd name="connsiteX127" fmla="*/ 986282 w 12229212"/>
              <a:gd name="connsiteY127" fmla="*/ 4904881 h 6943061"/>
              <a:gd name="connsiteX128" fmla="*/ 961607 w 12229212"/>
              <a:gd name="connsiteY128" fmla="*/ 4898019 h 6943061"/>
              <a:gd name="connsiteX129" fmla="*/ 899554 w 12229212"/>
              <a:gd name="connsiteY129" fmla="*/ 4933133 h 6943061"/>
              <a:gd name="connsiteX130" fmla="*/ 0 w 12229212"/>
              <a:gd name="connsiteY130" fmla="*/ 6701881 h 694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2229212" h="6943061">
                <a:moveTo>
                  <a:pt x="11607332" y="6384554"/>
                </a:moveTo>
                <a:cubicBezTo>
                  <a:pt x="11614145" y="6385034"/>
                  <a:pt x="11620976" y="6386857"/>
                  <a:pt x="11627446" y="6390148"/>
                </a:cubicBezTo>
                <a:cubicBezTo>
                  <a:pt x="11653326" y="6403310"/>
                  <a:pt x="11663636" y="6434961"/>
                  <a:pt x="11650474" y="6460841"/>
                </a:cubicBezTo>
                <a:lnTo>
                  <a:pt x="11405224" y="6943061"/>
                </a:lnTo>
                <a:lnTo>
                  <a:pt x="11295114" y="6943061"/>
                </a:lnTo>
                <a:lnTo>
                  <a:pt x="11294486" y="6937970"/>
                </a:lnTo>
                <a:cubicBezTo>
                  <a:pt x="11294966" y="6931158"/>
                  <a:pt x="11296790" y="6924327"/>
                  <a:pt x="11300080" y="6917857"/>
                </a:cubicBezTo>
                <a:lnTo>
                  <a:pt x="11556752" y="6413176"/>
                </a:lnTo>
                <a:cubicBezTo>
                  <a:pt x="11566624" y="6393766"/>
                  <a:pt x="11586895" y="6383114"/>
                  <a:pt x="11607332" y="6384554"/>
                </a:cubicBezTo>
                <a:close/>
                <a:moveTo>
                  <a:pt x="5455022" y="5896013"/>
                </a:moveTo>
                <a:cubicBezTo>
                  <a:pt x="5472283" y="5897229"/>
                  <a:pt x="5489588" y="5901849"/>
                  <a:pt x="5505980" y="5910186"/>
                </a:cubicBezTo>
                <a:cubicBezTo>
                  <a:pt x="5571550" y="5943534"/>
                  <a:pt x="5597671" y="6023722"/>
                  <a:pt x="5564324" y="6089292"/>
                </a:cubicBezTo>
                <a:lnTo>
                  <a:pt x="5130111" y="6943061"/>
                </a:lnTo>
                <a:lnTo>
                  <a:pt x="4831244" y="6943061"/>
                </a:lnTo>
                <a:lnTo>
                  <a:pt x="5326875" y="5968530"/>
                </a:lnTo>
                <a:cubicBezTo>
                  <a:pt x="5351886" y="5919352"/>
                  <a:pt x="5403245" y="5892364"/>
                  <a:pt x="5455022" y="5896013"/>
                </a:cubicBezTo>
                <a:close/>
                <a:moveTo>
                  <a:pt x="11480085" y="5380640"/>
                </a:moveTo>
                <a:cubicBezTo>
                  <a:pt x="11494196" y="5381635"/>
                  <a:pt x="11508345" y="5385412"/>
                  <a:pt x="11521747" y="5392228"/>
                </a:cubicBezTo>
                <a:cubicBezTo>
                  <a:pt x="11575356" y="5419492"/>
                  <a:pt x="11596712" y="5485052"/>
                  <a:pt x="11569448" y="5538661"/>
                </a:cubicBezTo>
                <a:lnTo>
                  <a:pt x="10855195" y="6943061"/>
                </a:lnTo>
                <a:lnTo>
                  <a:pt x="10610847" y="6943061"/>
                </a:lnTo>
                <a:lnTo>
                  <a:pt x="11375314" y="5439928"/>
                </a:lnTo>
                <a:cubicBezTo>
                  <a:pt x="11395763" y="5399722"/>
                  <a:pt x="11437752" y="5377657"/>
                  <a:pt x="11480085" y="5380640"/>
                </a:cubicBezTo>
                <a:close/>
                <a:moveTo>
                  <a:pt x="11857040" y="5221975"/>
                </a:moveTo>
                <a:cubicBezTo>
                  <a:pt x="11863853" y="5222455"/>
                  <a:pt x="11870684" y="5224278"/>
                  <a:pt x="11877154" y="5227569"/>
                </a:cubicBezTo>
                <a:cubicBezTo>
                  <a:pt x="11903034" y="5240731"/>
                  <a:pt x="11913344" y="5272382"/>
                  <a:pt x="11900182" y="5298262"/>
                </a:cubicBezTo>
                <a:cubicBezTo>
                  <a:pt x="11814624" y="5466489"/>
                  <a:pt x="11729066" y="5634716"/>
                  <a:pt x="11643508" y="5802944"/>
                </a:cubicBezTo>
                <a:cubicBezTo>
                  <a:pt x="11630346" y="5828824"/>
                  <a:pt x="11598695" y="5839134"/>
                  <a:pt x="11572815" y="5825972"/>
                </a:cubicBezTo>
                <a:lnTo>
                  <a:pt x="11572816" y="5825971"/>
                </a:lnTo>
                <a:cubicBezTo>
                  <a:pt x="11546936" y="5812809"/>
                  <a:pt x="11536626" y="5781158"/>
                  <a:pt x="11549788" y="5755278"/>
                </a:cubicBezTo>
                <a:lnTo>
                  <a:pt x="11806460" y="5250597"/>
                </a:lnTo>
                <a:cubicBezTo>
                  <a:pt x="11816331" y="5231187"/>
                  <a:pt x="11836603" y="5220535"/>
                  <a:pt x="11857040" y="5221975"/>
                </a:cubicBezTo>
                <a:close/>
                <a:moveTo>
                  <a:pt x="12229212" y="4756626"/>
                </a:moveTo>
                <a:lnTo>
                  <a:pt x="12229212" y="4857480"/>
                </a:lnTo>
                <a:lnTo>
                  <a:pt x="11168521" y="6943061"/>
                </a:lnTo>
                <a:lnTo>
                  <a:pt x="11117228" y="6943061"/>
                </a:lnTo>
                <a:close/>
                <a:moveTo>
                  <a:pt x="6520766" y="3206860"/>
                </a:moveTo>
                <a:cubicBezTo>
                  <a:pt x="6527464" y="3204679"/>
                  <a:pt x="6534996" y="3205052"/>
                  <a:pt x="6541771" y="3208498"/>
                </a:cubicBezTo>
                <a:cubicBezTo>
                  <a:pt x="6555322" y="3215389"/>
                  <a:pt x="6560720" y="3231962"/>
                  <a:pt x="6553829" y="3245515"/>
                </a:cubicBezTo>
                <a:lnTo>
                  <a:pt x="4673322" y="6943061"/>
                </a:lnTo>
                <a:lnTo>
                  <a:pt x="4611553" y="6943061"/>
                </a:lnTo>
                <a:lnTo>
                  <a:pt x="6504755" y="3220555"/>
                </a:lnTo>
                <a:cubicBezTo>
                  <a:pt x="6508201" y="3213780"/>
                  <a:pt x="6514067" y="3209042"/>
                  <a:pt x="6520766" y="3206860"/>
                </a:cubicBezTo>
                <a:close/>
                <a:moveTo>
                  <a:pt x="7149086" y="2037020"/>
                </a:moveTo>
                <a:cubicBezTo>
                  <a:pt x="7154931" y="2037432"/>
                  <a:pt x="7160793" y="2038997"/>
                  <a:pt x="7166345" y="2041820"/>
                </a:cubicBezTo>
                <a:cubicBezTo>
                  <a:pt x="7188553" y="2053115"/>
                  <a:pt x="7197400" y="2080275"/>
                  <a:pt x="7186105" y="2102483"/>
                </a:cubicBezTo>
                <a:cubicBezTo>
                  <a:pt x="7092414" y="2286703"/>
                  <a:pt x="6998722" y="2470923"/>
                  <a:pt x="6905030" y="2655143"/>
                </a:cubicBezTo>
                <a:cubicBezTo>
                  <a:pt x="6893736" y="2677351"/>
                  <a:pt x="6866576" y="2686198"/>
                  <a:pt x="6844368" y="2674904"/>
                </a:cubicBezTo>
                <a:lnTo>
                  <a:pt x="6844370" y="2674903"/>
                </a:lnTo>
                <a:cubicBezTo>
                  <a:pt x="6822162" y="2663609"/>
                  <a:pt x="6813315" y="2636449"/>
                  <a:pt x="6824609" y="2614242"/>
                </a:cubicBezTo>
                <a:lnTo>
                  <a:pt x="7105683" y="2061581"/>
                </a:lnTo>
                <a:cubicBezTo>
                  <a:pt x="7114154" y="2044925"/>
                  <a:pt x="7131549" y="2035785"/>
                  <a:pt x="7149086" y="2037020"/>
                </a:cubicBezTo>
                <a:close/>
                <a:moveTo>
                  <a:pt x="8218796" y="0"/>
                </a:moveTo>
                <a:lnTo>
                  <a:pt x="8430994" y="0"/>
                </a:lnTo>
                <a:lnTo>
                  <a:pt x="7200755" y="2418955"/>
                </a:lnTo>
                <a:cubicBezTo>
                  <a:pt x="7195032" y="2430208"/>
                  <a:pt x="7181269" y="2434692"/>
                  <a:pt x="7170016" y="2428968"/>
                </a:cubicBezTo>
                <a:lnTo>
                  <a:pt x="7170017" y="2428968"/>
                </a:lnTo>
                <a:cubicBezTo>
                  <a:pt x="7158764" y="2423245"/>
                  <a:pt x="7154281" y="2409482"/>
                  <a:pt x="7160004" y="2398230"/>
                </a:cubicBezTo>
                <a:lnTo>
                  <a:pt x="7617075" y="1499515"/>
                </a:lnTo>
                <a:lnTo>
                  <a:pt x="7595840" y="1502135"/>
                </a:lnTo>
                <a:cubicBezTo>
                  <a:pt x="7584117" y="1501309"/>
                  <a:pt x="7572362" y="1498171"/>
                  <a:pt x="7561228" y="1492509"/>
                </a:cubicBezTo>
                <a:lnTo>
                  <a:pt x="7561229" y="1492508"/>
                </a:lnTo>
                <a:cubicBezTo>
                  <a:pt x="7516693" y="1469858"/>
                  <a:pt x="7498952" y="1415393"/>
                  <a:pt x="7521602" y="1370857"/>
                </a:cubicBezTo>
                <a:close/>
                <a:moveTo>
                  <a:pt x="7991614" y="0"/>
                </a:moveTo>
                <a:lnTo>
                  <a:pt x="8042906" y="0"/>
                </a:lnTo>
                <a:lnTo>
                  <a:pt x="4511785" y="6943061"/>
                </a:lnTo>
                <a:lnTo>
                  <a:pt x="4460493" y="6943061"/>
                </a:lnTo>
                <a:close/>
                <a:moveTo>
                  <a:pt x="0" y="0"/>
                </a:moveTo>
                <a:lnTo>
                  <a:pt x="919510" y="0"/>
                </a:lnTo>
                <a:lnTo>
                  <a:pt x="633187" y="562984"/>
                </a:lnTo>
                <a:cubicBezTo>
                  <a:pt x="614295" y="600129"/>
                  <a:pt x="629093" y="645557"/>
                  <a:pt x="666239" y="664448"/>
                </a:cubicBezTo>
                <a:lnTo>
                  <a:pt x="695720" y="666747"/>
                </a:lnTo>
                <a:lnTo>
                  <a:pt x="84431" y="1868694"/>
                </a:lnTo>
                <a:cubicBezTo>
                  <a:pt x="78304" y="1880741"/>
                  <a:pt x="83103" y="1895475"/>
                  <a:pt x="95151" y="1901602"/>
                </a:cubicBezTo>
                <a:lnTo>
                  <a:pt x="95149" y="1901602"/>
                </a:lnTo>
                <a:cubicBezTo>
                  <a:pt x="107197" y="1907729"/>
                  <a:pt x="121930" y="1902930"/>
                  <a:pt x="128057" y="1890883"/>
                </a:cubicBezTo>
                <a:lnTo>
                  <a:pt x="1089728" y="0"/>
                </a:lnTo>
                <a:lnTo>
                  <a:pt x="1197096" y="0"/>
                </a:lnTo>
                <a:lnTo>
                  <a:pt x="617988" y="1138672"/>
                </a:lnTo>
                <a:cubicBezTo>
                  <a:pt x="607490" y="1159314"/>
                  <a:pt x="615713" y="1184558"/>
                  <a:pt x="636355" y="1195057"/>
                </a:cubicBezTo>
                <a:cubicBezTo>
                  <a:pt x="656997" y="1205555"/>
                  <a:pt x="682242" y="1197331"/>
                  <a:pt x="692740" y="1176689"/>
                </a:cubicBezTo>
                <a:lnTo>
                  <a:pt x="1291183" y="0"/>
                </a:lnTo>
                <a:lnTo>
                  <a:pt x="7493138" y="0"/>
                </a:lnTo>
                <a:lnTo>
                  <a:pt x="7052589" y="866230"/>
                </a:lnTo>
                <a:cubicBezTo>
                  <a:pt x="7033919" y="902938"/>
                  <a:pt x="7048542" y="947828"/>
                  <a:pt x="7085250" y="966497"/>
                </a:cubicBezTo>
                <a:lnTo>
                  <a:pt x="7085249" y="966498"/>
                </a:lnTo>
                <a:lnTo>
                  <a:pt x="7113371" y="968690"/>
                </a:lnTo>
                <a:lnTo>
                  <a:pt x="6063967" y="3032083"/>
                </a:lnTo>
                <a:cubicBezTo>
                  <a:pt x="6054644" y="3050411"/>
                  <a:pt x="6061948" y="3072828"/>
                  <a:pt x="6080276" y="3082149"/>
                </a:cubicBezTo>
                <a:lnTo>
                  <a:pt x="6080272" y="3082150"/>
                </a:lnTo>
                <a:cubicBezTo>
                  <a:pt x="6098603" y="3091472"/>
                  <a:pt x="6121017" y="3084169"/>
                  <a:pt x="6130339" y="3065840"/>
                </a:cubicBezTo>
                <a:lnTo>
                  <a:pt x="7689573" y="0"/>
                </a:lnTo>
                <a:lnTo>
                  <a:pt x="7869710" y="0"/>
                </a:lnTo>
                <a:lnTo>
                  <a:pt x="4338590" y="6943061"/>
                </a:lnTo>
                <a:lnTo>
                  <a:pt x="3739777" y="6943061"/>
                </a:lnTo>
                <a:lnTo>
                  <a:pt x="4984014" y="4496582"/>
                </a:lnTo>
                <a:cubicBezTo>
                  <a:pt x="5000163" y="4464831"/>
                  <a:pt x="4987515" y="4426002"/>
                  <a:pt x="4955762" y="4409855"/>
                </a:cubicBezTo>
                <a:cubicBezTo>
                  <a:pt x="4947825" y="4405818"/>
                  <a:pt x="4939444" y="4403581"/>
                  <a:pt x="4931088" y="4402992"/>
                </a:cubicBezTo>
                <a:cubicBezTo>
                  <a:pt x="4922730" y="4402403"/>
                  <a:pt x="4914396" y="4403463"/>
                  <a:pt x="4906550" y="4406019"/>
                </a:cubicBezTo>
                <a:cubicBezTo>
                  <a:pt x="4890854" y="4411131"/>
                  <a:pt x="4877110" y="4422231"/>
                  <a:pt x="4869035" y="4438106"/>
                </a:cubicBezTo>
                <a:lnTo>
                  <a:pt x="3595059" y="6943061"/>
                </a:lnTo>
                <a:lnTo>
                  <a:pt x="3496410" y="6943061"/>
                </a:lnTo>
                <a:lnTo>
                  <a:pt x="4489557" y="4990284"/>
                </a:lnTo>
                <a:cubicBezTo>
                  <a:pt x="4498880" y="4971955"/>
                  <a:pt x="4491576" y="4949540"/>
                  <a:pt x="4473249" y="4940218"/>
                </a:cubicBezTo>
                <a:cubicBezTo>
                  <a:pt x="4464083" y="4935557"/>
                  <a:pt x="4453898" y="4935052"/>
                  <a:pt x="4444838" y="4938004"/>
                </a:cubicBezTo>
                <a:cubicBezTo>
                  <a:pt x="4435777" y="4940955"/>
                  <a:pt x="4427843" y="4947363"/>
                  <a:pt x="4423182" y="4956527"/>
                </a:cubicBezTo>
                <a:lnTo>
                  <a:pt x="3412866" y="6943061"/>
                </a:lnTo>
                <a:lnTo>
                  <a:pt x="471113" y="6943061"/>
                </a:lnTo>
                <a:lnTo>
                  <a:pt x="884235" y="6130761"/>
                </a:lnTo>
                <a:cubicBezTo>
                  <a:pt x="895763" y="6108095"/>
                  <a:pt x="886733" y="6080374"/>
                  <a:pt x="864066" y="6068846"/>
                </a:cubicBezTo>
                <a:cubicBezTo>
                  <a:pt x="858400" y="6065964"/>
                  <a:pt x="852417" y="6064368"/>
                  <a:pt x="846450" y="6063947"/>
                </a:cubicBezTo>
                <a:cubicBezTo>
                  <a:pt x="828551" y="6062685"/>
                  <a:pt x="810797" y="6072015"/>
                  <a:pt x="802151" y="6089015"/>
                </a:cubicBezTo>
                <a:lnTo>
                  <a:pt x="367798" y="6943061"/>
                </a:lnTo>
                <a:lnTo>
                  <a:pt x="224488" y="6943061"/>
                </a:lnTo>
                <a:lnTo>
                  <a:pt x="1058213" y="5303751"/>
                </a:lnTo>
                <a:cubicBezTo>
                  <a:pt x="1063937" y="5292497"/>
                  <a:pt x="1059453" y="5278735"/>
                  <a:pt x="1048200" y="5273012"/>
                </a:cubicBezTo>
                <a:cubicBezTo>
                  <a:pt x="1042574" y="5270151"/>
                  <a:pt x="1036320" y="5269840"/>
                  <a:pt x="1030757" y="5271652"/>
                </a:cubicBezTo>
                <a:cubicBezTo>
                  <a:pt x="1025194" y="5273464"/>
                  <a:pt x="1020323" y="5277398"/>
                  <a:pt x="1017461" y="5283025"/>
                </a:cubicBezTo>
                <a:lnTo>
                  <a:pt x="173195" y="6943061"/>
                </a:lnTo>
                <a:lnTo>
                  <a:pt x="132204" y="6943061"/>
                </a:lnTo>
                <a:lnTo>
                  <a:pt x="800458" y="5629107"/>
                </a:lnTo>
                <a:cubicBezTo>
                  <a:pt x="808581" y="5613135"/>
                  <a:pt x="802218" y="5593602"/>
                  <a:pt x="786246" y="5585479"/>
                </a:cubicBezTo>
                <a:cubicBezTo>
                  <a:pt x="778261" y="5581418"/>
                  <a:pt x="769384" y="5580978"/>
                  <a:pt x="761489" y="5583549"/>
                </a:cubicBezTo>
                <a:cubicBezTo>
                  <a:pt x="753595" y="5586121"/>
                  <a:pt x="746680" y="5591704"/>
                  <a:pt x="742618" y="5599691"/>
                </a:cubicBezTo>
                <a:lnTo>
                  <a:pt x="59403" y="6943061"/>
                </a:lnTo>
                <a:lnTo>
                  <a:pt x="22057" y="6943061"/>
                </a:lnTo>
                <a:lnTo>
                  <a:pt x="1014532" y="4991609"/>
                </a:lnTo>
                <a:cubicBezTo>
                  <a:pt x="1030681" y="4959858"/>
                  <a:pt x="1018032" y="4921030"/>
                  <a:pt x="986282" y="4904881"/>
                </a:cubicBezTo>
                <a:cubicBezTo>
                  <a:pt x="978344" y="4900844"/>
                  <a:pt x="969964" y="4898607"/>
                  <a:pt x="961607" y="4898019"/>
                </a:cubicBezTo>
                <a:cubicBezTo>
                  <a:pt x="936534" y="4896252"/>
                  <a:pt x="911665" y="4909320"/>
                  <a:pt x="899554" y="4933133"/>
                </a:cubicBezTo>
                <a:lnTo>
                  <a:pt x="0" y="6701881"/>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9" name="Title 8">
            <a:extLst>
              <a:ext uri="{FF2B5EF4-FFF2-40B4-BE49-F238E27FC236}">
                <a16:creationId xmlns:a16="http://schemas.microsoft.com/office/drawing/2014/main" id="{18F71989-C45A-4AC7-8748-1C91EC6BA530}"/>
              </a:ext>
            </a:extLst>
          </p:cNvPr>
          <p:cNvSpPr>
            <a:spLocks noGrp="1"/>
          </p:cNvSpPr>
          <p:nvPr>
            <p:ph type="title" hasCustomPrompt="1"/>
          </p:nvPr>
        </p:nvSpPr>
        <p:spPr>
          <a:xfrm>
            <a:off x="795669" y="886119"/>
            <a:ext cx="5225903" cy="2755532"/>
          </a:xfrm>
          <a:prstGeom prst="rect">
            <a:avLst/>
          </a:prstGeom>
          <a:ln>
            <a:noFill/>
          </a:ln>
          <a:effectLst/>
        </p:spPr>
        <p:txBody>
          <a:bodyPr/>
          <a:lstStyle>
            <a:lvl1pPr>
              <a:lnSpc>
                <a:spcPct val="100000"/>
              </a:lnSpc>
              <a:defRPr sz="6000">
                <a:solidFill>
                  <a:schemeClr val="bg2"/>
                </a:solidFill>
                <a:effectLst>
                  <a:innerShdw blurRad="127000">
                    <a:prstClr val="black"/>
                  </a:innerShdw>
                </a:effectLst>
              </a:defRPr>
            </a:lvl1pPr>
          </a:lstStyle>
          <a:p>
            <a:r>
              <a:rPr lang="en-US" dirty="0"/>
              <a:t>CLICK TO EDIT MAIN TITLE TEXT</a:t>
            </a:r>
            <a:endParaRPr lang="en-CA" dirty="0"/>
          </a:p>
        </p:txBody>
      </p:sp>
      <p:sp>
        <p:nvSpPr>
          <p:cNvPr id="3" name="Text Placeholder 2">
            <a:extLst>
              <a:ext uri="{FF2B5EF4-FFF2-40B4-BE49-F238E27FC236}">
                <a16:creationId xmlns:a16="http://schemas.microsoft.com/office/drawing/2014/main" id="{0F16C79E-C61A-4DF3-AC91-5AF27DD3F265}"/>
              </a:ext>
            </a:extLst>
          </p:cNvPr>
          <p:cNvSpPr>
            <a:spLocks noGrp="1"/>
          </p:cNvSpPr>
          <p:nvPr>
            <p:ph type="body" sz="quarter" idx="10"/>
          </p:nvPr>
        </p:nvSpPr>
        <p:spPr>
          <a:xfrm>
            <a:off x="7915711" y="1417982"/>
            <a:ext cx="3587176" cy="4077253"/>
          </a:xfrm>
          <a:prstGeom prst="rect">
            <a:avLst/>
          </a:prstGeom>
        </p:spPr>
        <p:txBody>
          <a:bodyPr/>
          <a:lstStyle>
            <a:lvl1pPr marL="514350" indent="-514350" algn="l">
              <a:buFont typeface="+mj-lt"/>
              <a:buAutoNum type="arabicPeriod"/>
              <a:defRPr b="1">
                <a:effectLst>
                  <a:outerShdw blurRad="50800" dist="38100" dir="2700000" algn="tl" rotWithShape="0">
                    <a:prstClr val="black">
                      <a:alpha val="40000"/>
                    </a:prstClr>
                  </a:outerShdw>
                </a:effectLst>
              </a:defRPr>
            </a:lvl1pPr>
            <a:lvl2pPr marL="914400" indent="-457200" algn="l">
              <a:buFont typeface="+mj-lt"/>
              <a:buAutoNum type="arabicPeriod"/>
              <a:defRPr>
                <a:effectLst>
                  <a:outerShdw blurRad="50800" dist="38100" dir="2700000" algn="tl" rotWithShape="0">
                    <a:prstClr val="black">
                      <a:alpha val="40000"/>
                    </a:prstClr>
                  </a:outerShdw>
                </a:effectLst>
              </a:defRPr>
            </a:lvl2pPr>
            <a:lvl3pPr marL="1371600" indent="-457200" algn="l">
              <a:buFont typeface="+mj-lt"/>
              <a:buAutoNum type="arabicPeriod"/>
              <a:defRPr>
                <a:effectLst>
                  <a:outerShdw blurRad="50800" dist="38100" dir="2700000" algn="tl" rotWithShape="0">
                    <a:prstClr val="black">
                      <a:alpha val="40000"/>
                    </a:prstClr>
                  </a:outerShdw>
                </a:effectLst>
              </a:defRPr>
            </a:lvl3pPr>
            <a:lvl4pPr marL="1714500" indent="-342900" algn="l">
              <a:buFont typeface="+mj-lt"/>
              <a:buAutoNum type="arabicPeriod"/>
              <a:defRPr>
                <a:effectLst>
                  <a:outerShdw blurRad="50800" dist="38100" dir="2700000" algn="tl" rotWithShape="0">
                    <a:prstClr val="black">
                      <a:alpha val="40000"/>
                    </a:prstClr>
                  </a:outerShdw>
                </a:effectLst>
              </a:defRPr>
            </a:lvl4pPr>
            <a:lvl5pPr marL="2171700" indent="-342900" algn="l">
              <a:buFont typeface="+mj-lt"/>
              <a:buAutoNum type="arabicPeriod"/>
              <a:defRPr>
                <a:effectLst>
                  <a:outerShdw blurRad="50800" dist="38100" dir="2700000" algn="tl" rotWithShape="0">
                    <a:prstClr val="black">
                      <a:alpha val="40000"/>
                    </a:prstClr>
                  </a:outerShdw>
                </a:effectLst>
              </a:defRPr>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19C9D5D3-DB8F-443A-9A34-2DBDA0A54099}"/>
              </a:ext>
            </a:extLst>
          </p:cNvPr>
          <p:cNvSpPr>
            <a:spLocks noGrp="1"/>
          </p:cNvSpPr>
          <p:nvPr>
            <p:ph type="body" sz="quarter" idx="11" hasCustomPrompt="1"/>
          </p:nvPr>
        </p:nvSpPr>
        <p:spPr>
          <a:xfrm>
            <a:off x="795338" y="3768725"/>
            <a:ext cx="4641850" cy="763588"/>
          </a:xfrm>
          <a:prstGeom prst="rect">
            <a:avLst/>
          </a:prstGeom>
        </p:spPr>
        <p:txBody>
          <a:bodyPr/>
          <a:lstStyle>
            <a:lvl1pPr marL="0" indent="0">
              <a:buNone/>
              <a:defRPr sz="2800" b="1">
                <a:solidFill>
                  <a:schemeClr val="bg2"/>
                </a:solidFill>
                <a:effectLst>
                  <a:innerShdw blurRad="114300">
                    <a:prstClr val="black"/>
                  </a:innerShdw>
                </a:effectLst>
              </a:defRPr>
            </a:lvl1pPr>
            <a:lvl2pPr marL="457200" indent="0">
              <a:buNone/>
              <a:defRPr sz="2800" b="1">
                <a:solidFill>
                  <a:schemeClr val="bg2"/>
                </a:solidFill>
                <a:effectLst>
                  <a:innerShdw blurRad="114300">
                    <a:prstClr val="black"/>
                  </a:innerShdw>
                </a:effectLst>
              </a:defRPr>
            </a:lvl2pPr>
            <a:lvl3pPr marL="914400" indent="0">
              <a:buNone/>
              <a:defRPr sz="2800" b="1">
                <a:solidFill>
                  <a:schemeClr val="bg2"/>
                </a:solidFill>
                <a:effectLst>
                  <a:innerShdw blurRad="114300">
                    <a:prstClr val="black"/>
                  </a:innerShdw>
                </a:effectLst>
              </a:defRPr>
            </a:lvl3pPr>
            <a:lvl4pPr marL="1371600" indent="0">
              <a:buNone/>
              <a:defRPr sz="2800" b="1">
                <a:solidFill>
                  <a:schemeClr val="bg2"/>
                </a:solidFill>
                <a:effectLst>
                  <a:innerShdw blurRad="114300">
                    <a:prstClr val="black"/>
                  </a:innerShdw>
                </a:effectLst>
              </a:defRPr>
            </a:lvl4pPr>
            <a:lvl5pPr marL="1828800" indent="0">
              <a:buNone/>
              <a:defRPr sz="2800" b="1">
                <a:solidFill>
                  <a:schemeClr val="bg2"/>
                </a:solidFill>
                <a:effectLst>
                  <a:innerShdw blurRad="114300">
                    <a:prstClr val="black"/>
                  </a:innerShdw>
                </a:effectLst>
              </a:defRPr>
            </a:lvl5pPr>
          </a:lstStyle>
          <a:p>
            <a:pPr lvl="0"/>
            <a:r>
              <a:rPr lang="en-US" dirty="0"/>
              <a:t>SUBTITLE TEXT</a:t>
            </a:r>
            <a:endParaRPr lang="en-CA" dirty="0"/>
          </a:p>
        </p:txBody>
      </p:sp>
    </p:spTree>
    <p:extLst>
      <p:ext uri="{BB962C8B-B14F-4D97-AF65-F5344CB8AC3E}">
        <p14:creationId xmlns:p14="http://schemas.microsoft.com/office/powerpoint/2010/main" val="42272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 points">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169231"/>
            <a:ext cx="12298649" cy="1861588"/>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2185359"/>
            <a:ext cx="10521950" cy="4130381"/>
          </a:xfrm>
          <a:prstGeom prst="rect">
            <a:avLst/>
          </a:prstGeom>
        </p:spPr>
        <p:txBody>
          <a:bodyPr/>
          <a:lstStyle>
            <a:lvl1pPr>
              <a:defRPr b="1">
                <a:effectLst>
                  <a:outerShdw blurRad="50800" dist="38100" dir="8100000" algn="tr" rotWithShape="0">
                    <a:prstClr val="black">
                      <a:alpha val="40000"/>
                    </a:prstClr>
                  </a:outerShdw>
                </a:effectLst>
              </a:defRPr>
            </a:lvl1pPr>
            <a:lvl2pPr>
              <a:defRPr b="1">
                <a:effectLst>
                  <a:outerShdw blurRad="50800" dist="38100" dir="8100000" algn="tr" rotWithShape="0">
                    <a:prstClr val="black">
                      <a:alpha val="40000"/>
                    </a:prstClr>
                  </a:outerShdw>
                </a:effectLst>
              </a:defRPr>
            </a:lvl2pPr>
            <a:lvl3pPr>
              <a:defRPr>
                <a:effectLst>
                  <a:outerShdw blurRad="50800" dist="38100" dir="8100000" algn="tr" rotWithShape="0">
                    <a:prstClr val="black">
                      <a:alpha val="40000"/>
                    </a:prstClr>
                  </a:outerShdw>
                </a:effectLst>
                <a:latin typeface="+mj-lt"/>
              </a:defRPr>
            </a:lvl3pPr>
            <a:lvl4pPr>
              <a:defRPr>
                <a:effectLst>
                  <a:outerShdw blurRad="50800" dist="38100" dir="8100000" algn="tr" rotWithShape="0">
                    <a:prstClr val="black">
                      <a:alpha val="40000"/>
                    </a:prstClr>
                  </a:outerShdw>
                </a:effectLst>
              </a:defRPr>
            </a:lvl4pPr>
            <a:lvl5pPr>
              <a:defRPr>
                <a:effectLst>
                  <a:outerShdw blurRad="50800" dist="38100" dir="8100000" algn="tr"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675166" y="600741"/>
            <a:ext cx="10414591"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MAIN TITLE TEXT</a:t>
            </a:r>
            <a:endParaRPr lang="en-CA" dirty="0"/>
          </a:p>
        </p:txBody>
      </p:sp>
    </p:spTree>
    <p:extLst>
      <p:ext uri="{BB962C8B-B14F-4D97-AF65-F5344CB8AC3E}">
        <p14:creationId xmlns:p14="http://schemas.microsoft.com/office/powerpoint/2010/main" val="35705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518029" y="454025"/>
            <a:ext cx="10524621" cy="884217"/>
          </a:xfrm>
          <a:prstGeom prst="rect">
            <a:avLst/>
          </a:prstGeom>
        </p:spPr>
        <p:txBody>
          <a:bodyPr/>
          <a:lstStyle>
            <a:lvl1pPr>
              <a:defRPr sz="6000" baseline="0">
                <a:solidFill>
                  <a:schemeClr val="tx2"/>
                </a:solidFill>
                <a:effectLst>
                  <a:outerShdw blurRad="50800" dist="38100" dir="2700000" algn="tl" rotWithShape="0">
                    <a:prstClr val="black">
                      <a:alpha val="40000"/>
                    </a:prstClr>
                  </a:outerShdw>
                </a:effectLst>
              </a:defRPr>
            </a:lvl1pPr>
          </a:lstStyle>
          <a:p>
            <a:r>
              <a:rPr lang="en-US" dirty="0"/>
              <a:t>Sub-Point Text</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953645" y="1338242"/>
            <a:ext cx="10111230" cy="4853008"/>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text here</a:t>
            </a:r>
            <a:endParaRPr lang="en-CA" dirty="0"/>
          </a:p>
        </p:txBody>
      </p:sp>
    </p:spTree>
    <p:extLst>
      <p:ext uri="{BB962C8B-B14F-4D97-AF65-F5344CB8AC3E}">
        <p14:creationId xmlns:p14="http://schemas.microsoft.com/office/powerpoint/2010/main" val="3489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lication">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277181"/>
            <a:ext cx="8279107" cy="1253169"/>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1727201"/>
            <a:ext cx="10521950" cy="4588540"/>
          </a:xfrm>
          <a:prstGeom prst="rect">
            <a:avLst/>
          </a:prstGeom>
        </p:spPr>
        <p:txBody>
          <a:bodyPr/>
          <a:lstStyle>
            <a:lvl1pPr marL="0" indent="0">
              <a:buNone/>
              <a:defRPr b="1">
                <a:effectLst>
                  <a:outerShdw blurRad="50800" dist="38100" dir="8100000" algn="tr" rotWithShape="0">
                    <a:prstClr val="black">
                      <a:alpha val="40000"/>
                    </a:prstClr>
                  </a:outerShdw>
                </a:effectLst>
              </a:defRPr>
            </a:lvl1pPr>
            <a:lvl2pPr marL="457200" indent="0">
              <a:buNone/>
              <a:defRPr b="1">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latin typeface="+mj-l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994884" y="422941"/>
            <a:ext cx="5202716"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APPLICATION</a:t>
            </a:r>
            <a:endParaRPr lang="en-CA" dirty="0"/>
          </a:p>
        </p:txBody>
      </p:sp>
      <p:pic>
        <p:nvPicPr>
          <p:cNvPr id="3" name="Graphic 2" descr="Circle with left arrow">
            <a:extLst>
              <a:ext uri="{FF2B5EF4-FFF2-40B4-BE49-F238E27FC236}">
                <a16:creationId xmlns:a16="http://schemas.microsoft.com/office/drawing/2014/main" id="{BF8B1602-289F-44BF-A05B-2D845C7669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350" y="467391"/>
            <a:ext cx="664534" cy="664534"/>
          </a:xfrm>
          <a:prstGeom prst="rect">
            <a:avLst/>
          </a:prstGeom>
          <a:effectLst>
            <a:innerShdw blurRad="76200">
              <a:prstClr val="black">
                <a:alpha val="62000"/>
              </a:prstClr>
            </a:innerShdw>
          </a:effectLst>
        </p:spPr>
      </p:pic>
    </p:spTree>
    <p:extLst>
      <p:ext uri="{BB962C8B-B14F-4D97-AF65-F5344CB8AC3E}">
        <p14:creationId xmlns:p14="http://schemas.microsoft.com/office/powerpoint/2010/main" val="14320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iptur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CCFE8C-6BE1-4B66-A5D8-E6272A3A4534}"/>
              </a:ext>
            </a:extLst>
          </p:cNvPr>
          <p:cNvSpPr/>
          <p:nvPr userDrawn="1"/>
        </p:nvSpPr>
        <p:spPr>
          <a:xfrm>
            <a:off x="708837" y="1265275"/>
            <a:ext cx="10774326" cy="5119576"/>
          </a:xfrm>
          <a:prstGeom prst="roundRect">
            <a:avLst>
              <a:gd name="adj" fmla="val 6157"/>
            </a:avLst>
          </a:prstGeom>
          <a:solidFill>
            <a:schemeClr val="bg2">
              <a:alpha val="69000"/>
            </a:schemeClr>
          </a:solidFill>
          <a:ln>
            <a:solidFill>
              <a:schemeClr val="tx2"/>
            </a:solidFill>
          </a:ln>
          <a:effectLst>
            <a:outerShdw blurRad="50800" dist="38100" dir="8100000" algn="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Text Placeholder 5">
            <a:extLst>
              <a:ext uri="{FF2B5EF4-FFF2-40B4-BE49-F238E27FC236}">
                <a16:creationId xmlns:a16="http://schemas.microsoft.com/office/drawing/2014/main" id="{C9E73E76-370F-4550-ACA1-6F50D334DAC9}"/>
              </a:ext>
            </a:extLst>
          </p:cNvPr>
          <p:cNvSpPr>
            <a:spLocks noGrp="1"/>
          </p:cNvSpPr>
          <p:nvPr>
            <p:ph type="body" sz="quarter" idx="10" hasCustomPrompt="1"/>
          </p:nvPr>
        </p:nvSpPr>
        <p:spPr>
          <a:xfrm>
            <a:off x="915194" y="1499896"/>
            <a:ext cx="10361613" cy="4629777"/>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sz="3200">
                <a:effectLst>
                  <a:outerShdw blurRad="50800" dist="38100" dir="8100000" algn="tr" rotWithShape="0">
                    <a:prstClr val="black">
                      <a:alpha val="40000"/>
                    </a:prstClr>
                  </a:outerShdw>
                </a:effectLst>
              </a:defRPr>
            </a:lvl2pPr>
            <a:lvl3pPr marL="914400" indent="0">
              <a:buNone/>
              <a:defRPr sz="3200">
                <a:effectLst>
                  <a:outerShdw blurRad="50800" dist="38100" dir="8100000" algn="tr" rotWithShape="0">
                    <a:prstClr val="black">
                      <a:alpha val="40000"/>
                    </a:prstClr>
                  </a:outerShdw>
                </a:effectLst>
              </a:defRPr>
            </a:lvl3pPr>
            <a:lvl4pPr marL="1371600" indent="0">
              <a:buNone/>
              <a:defRPr sz="3200">
                <a:effectLst>
                  <a:outerShdw blurRad="50800" dist="38100" dir="8100000" algn="tr" rotWithShape="0">
                    <a:prstClr val="black">
                      <a:alpha val="40000"/>
                    </a:prstClr>
                  </a:outerShdw>
                </a:effectLst>
              </a:defRPr>
            </a:lvl4pPr>
            <a:lvl5pPr marL="1828800" indent="0">
              <a:buNone/>
              <a:defRPr sz="3200">
                <a:effectLst>
                  <a:outerShdw blurRad="50800" dist="38100" dir="8100000" algn="tr" rotWithShape="0">
                    <a:prstClr val="black">
                      <a:alpha val="40000"/>
                    </a:prstClr>
                  </a:outerShdw>
                </a:effectLst>
              </a:defRPr>
            </a:lvl5pPr>
          </a:lstStyle>
          <a:p>
            <a:pPr lvl="0"/>
            <a:r>
              <a:rPr lang="en-US" dirty="0"/>
              <a:t>Click to add Bible Text</a:t>
            </a:r>
            <a:endParaRPr lang="en-CA" dirty="0"/>
          </a:p>
        </p:txBody>
      </p:sp>
      <p:grpSp>
        <p:nvGrpSpPr>
          <p:cNvPr id="26" name="Group 25">
            <a:extLst>
              <a:ext uri="{FF2B5EF4-FFF2-40B4-BE49-F238E27FC236}">
                <a16:creationId xmlns:a16="http://schemas.microsoft.com/office/drawing/2014/main" id="{8EAC6537-CA16-4053-A887-4907126C3175}"/>
              </a:ext>
            </a:extLst>
          </p:cNvPr>
          <p:cNvGrpSpPr/>
          <p:nvPr userDrawn="1"/>
        </p:nvGrpSpPr>
        <p:grpSpPr>
          <a:xfrm>
            <a:off x="-53164" y="317643"/>
            <a:ext cx="8814392" cy="821368"/>
            <a:chOff x="-53164" y="317643"/>
            <a:chExt cx="7559748" cy="821368"/>
          </a:xfrm>
        </p:grpSpPr>
        <p:sp>
          <p:nvSpPr>
            <p:cNvPr id="16" name="Freeform: Shape 15">
              <a:extLst>
                <a:ext uri="{FF2B5EF4-FFF2-40B4-BE49-F238E27FC236}">
                  <a16:creationId xmlns:a16="http://schemas.microsoft.com/office/drawing/2014/main" id="{70DC62F4-E938-4055-B687-8986915EC78F}"/>
                </a:ext>
              </a:extLst>
            </p:cNvPr>
            <p:cNvSpPr/>
            <p:nvPr userDrawn="1"/>
          </p:nvSpPr>
          <p:spPr>
            <a:xfrm>
              <a:off x="-53164" y="317643"/>
              <a:ext cx="7559748" cy="821368"/>
            </a:xfrm>
            <a:custGeom>
              <a:avLst/>
              <a:gdLst>
                <a:gd name="connsiteX0" fmla="*/ 0 w 7559748"/>
                <a:gd name="connsiteY0" fmla="*/ 0 h 728330"/>
                <a:gd name="connsiteX1" fmla="*/ 7195583 w 7559748"/>
                <a:gd name="connsiteY1" fmla="*/ 0 h 728330"/>
                <a:gd name="connsiteX2" fmla="*/ 7559748 w 7559748"/>
                <a:gd name="connsiteY2" fmla="*/ 364165 h 728330"/>
                <a:gd name="connsiteX3" fmla="*/ 7195583 w 7559748"/>
                <a:gd name="connsiteY3" fmla="*/ 728330 h 728330"/>
                <a:gd name="connsiteX4" fmla="*/ 0 w 7559748"/>
                <a:gd name="connsiteY4" fmla="*/ 728330 h 728330"/>
                <a:gd name="connsiteX5" fmla="*/ 0 w 7559748"/>
                <a:gd name="connsiteY5" fmla="*/ 0 h 72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48" h="728330">
                  <a:moveTo>
                    <a:pt x="0" y="0"/>
                  </a:moveTo>
                  <a:lnTo>
                    <a:pt x="7195583" y="0"/>
                  </a:lnTo>
                  <a:cubicBezTo>
                    <a:pt x="7396706" y="0"/>
                    <a:pt x="7559748" y="163042"/>
                    <a:pt x="7559748" y="364165"/>
                  </a:cubicBezTo>
                  <a:cubicBezTo>
                    <a:pt x="7559748" y="565288"/>
                    <a:pt x="7396706" y="728330"/>
                    <a:pt x="7195583" y="728330"/>
                  </a:cubicBezTo>
                  <a:lnTo>
                    <a:pt x="0" y="728330"/>
                  </a:lnTo>
                  <a:lnTo>
                    <a:pt x="0"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grpSp>
          <p:nvGrpSpPr>
            <p:cNvPr id="19" name="Graphic 13" descr="Open book">
              <a:extLst>
                <a:ext uri="{FF2B5EF4-FFF2-40B4-BE49-F238E27FC236}">
                  <a16:creationId xmlns:a16="http://schemas.microsoft.com/office/drawing/2014/main" id="{D2C0459E-E460-4865-BD65-41584AAD66A9}"/>
                </a:ext>
              </a:extLst>
            </p:cNvPr>
            <p:cNvGrpSpPr/>
            <p:nvPr/>
          </p:nvGrpSpPr>
          <p:grpSpPr>
            <a:xfrm>
              <a:off x="306572" y="364162"/>
              <a:ext cx="728331" cy="728331"/>
              <a:chOff x="306572" y="364162"/>
              <a:chExt cx="728331" cy="728331"/>
            </a:xfrm>
          </p:grpSpPr>
          <p:sp>
            <p:nvSpPr>
              <p:cNvPr id="20" name="Freeform: Shape 19">
                <a:extLst>
                  <a:ext uri="{FF2B5EF4-FFF2-40B4-BE49-F238E27FC236}">
                    <a16:creationId xmlns:a16="http://schemas.microsoft.com/office/drawing/2014/main" id="{CBCCE6D3-817B-47D9-8DD4-C407DD55B7A6}"/>
                  </a:ext>
                </a:extLst>
              </p:cNvPr>
              <p:cNvSpPr/>
              <p:nvPr/>
            </p:nvSpPr>
            <p:spPr>
              <a:xfrm>
                <a:off x="336919" y="531071"/>
                <a:ext cx="667636" cy="447620"/>
              </a:xfrm>
              <a:custGeom>
                <a:avLst/>
                <a:gdLst>
                  <a:gd name="connsiteX0" fmla="*/ 622116 w 667636"/>
                  <a:gd name="connsiteY0" fmla="*/ 0 h 447620"/>
                  <a:gd name="connsiteX1" fmla="*/ 622116 w 667636"/>
                  <a:gd name="connsiteY1" fmla="*/ 371752 h 447620"/>
                  <a:gd name="connsiteX2" fmla="*/ 45521 w 667636"/>
                  <a:gd name="connsiteY2" fmla="*/ 371752 h 447620"/>
                  <a:gd name="connsiteX3" fmla="*/ 45521 w 667636"/>
                  <a:gd name="connsiteY3" fmla="*/ 0 h 447620"/>
                  <a:gd name="connsiteX4" fmla="*/ 0 w 667636"/>
                  <a:gd name="connsiteY4" fmla="*/ 0 h 447620"/>
                  <a:gd name="connsiteX5" fmla="*/ 0 w 667636"/>
                  <a:gd name="connsiteY5" fmla="*/ 424860 h 447620"/>
                  <a:gd name="connsiteX6" fmla="*/ 265537 w 667636"/>
                  <a:gd name="connsiteY6" fmla="*/ 424860 h 447620"/>
                  <a:gd name="connsiteX7" fmla="*/ 288298 w 667636"/>
                  <a:gd name="connsiteY7" fmla="*/ 447620 h 447620"/>
                  <a:gd name="connsiteX8" fmla="*/ 379339 w 667636"/>
                  <a:gd name="connsiteY8" fmla="*/ 447620 h 447620"/>
                  <a:gd name="connsiteX9" fmla="*/ 402099 w 667636"/>
                  <a:gd name="connsiteY9" fmla="*/ 424860 h 447620"/>
                  <a:gd name="connsiteX10" fmla="*/ 667637 w 667636"/>
                  <a:gd name="connsiteY10" fmla="*/ 424860 h 447620"/>
                  <a:gd name="connsiteX11" fmla="*/ 667637 w 667636"/>
                  <a:gd name="connsiteY11" fmla="*/ 0 h 447620"/>
                  <a:gd name="connsiteX12" fmla="*/ 622116 w 667636"/>
                  <a:gd name="connsiteY12" fmla="*/ 0 h 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636" h="447620">
                    <a:moveTo>
                      <a:pt x="622116" y="0"/>
                    </a:moveTo>
                    <a:lnTo>
                      <a:pt x="622116" y="371752"/>
                    </a:lnTo>
                    <a:lnTo>
                      <a:pt x="45521" y="371752"/>
                    </a:lnTo>
                    <a:lnTo>
                      <a:pt x="45521" y="0"/>
                    </a:lnTo>
                    <a:lnTo>
                      <a:pt x="0" y="0"/>
                    </a:lnTo>
                    <a:lnTo>
                      <a:pt x="0" y="424860"/>
                    </a:lnTo>
                    <a:lnTo>
                      <a:pt x="265537" y="424860"/>
                    </a:lnTo>
                    <a:cubicBezTo>
                      <a:pt x="265537" y="437757"/>
                      <a:pt x="275400" y="447620"/>
                      <a:pt x="288298" y="447620"/>
                    </a:cubicBezTo>
                    <a:lnTo>
                      <a:pt x="379339" y="447620"/>
                    </a:lnTo>
                    <a:cubicBezTo>
                      <a:pt x="392237" y="447620"/>
                      <a:pt x="402099" y="437757"/>
                      <a:pt x="402099" y="424860"/>
                    </a:cubicBezTo>
                    <a:lnTo>
                      <a:pt x="667637" y="424860"/>
                    </a:lnTo>
                    <a:lnTo>
                      <a:pt x="667637" y="0"/>
                    </a:lnTo>
                    <a:lnTo>
                      <a:pt x="622116" y="0"/>
                    </a:lnTo>
                    <a:close/>
                  </a:path>
                </a:pathLst>
              </a:custGeom>
              <a:solidFill>
                <a:schemeClr val="bg2"/>
              </a:solidFill>
              <a:ln w="7541" cap="flat">
                <a:noFill/>
                <a:prstDash val="solid"/>
                <a:miter/>
              </a:ln>
            </p:spPr>
            <p:txBody>
              <a:bodyPr rtlCol="0" anchor="ctr"/>
              <a:lstStyle/>
              <a:p>
                <a:endParaRPr lang="en-CA"/>
              </a:p>
            </p:txBody>
          </p:sp>
          <p:sp>
            <p:nvSpPr>
              <p:cNvPr id="21" name="Freeform: Shape 20">
                <a:extLst>
                  <a:ext uri="{FF2B5EF4-FFF2-40B4-BE49-F238E27FC236}">
                    <a16:creationId xmlns:a16="http://schemas.microsoft.com/office/drawing/2014/main" id="{CF1E961B-E1DA-45D9-8B04-7199C77F9840}"/>
                  </a:ext>
                </a:extLst>
              </p:cNvPr>
              <p:cNvSpPr/>
              <p:nvPr/>
            </p:nvSpPr>
            <p:spPr>
              <a:xfrm>
                <a:off x="412786" y="485550"/>
                <a:ext cx="515901" cy="386925"/>
              </a:xfrm>
              <a:custGeom>
                <a:avLst/>
                <a:gdLst>
                  <a:gd name="connsiteX0" fmla="*/ 515901 w 515901"/>
                  <a:gd name="connsiteY0" fmla="*/ 0 h 386925"/>
                  <a:gd name="connsiteX1" fmla="*/ 0 w 515901"/>
                  <a:gd name="connsiteY1" fmla="*/ 0 h 386925"/>
                  <a:gd name="connsiteX2" fmla="*/ 0 w 515901"/>
                  <a:gd name="connsiteY2" fmla="*/ 386926 h 386925"/>
                  <a:gd name="connsiteX3" fmla="*/ 515901 w 515901"/>
                  <a:gd name="connsiteY3" fmla="*/ 386926 h 386925"/>
                  <a:gd name="connsiteX4" fmla="*/ 515901 w 515901"/>
                  <a:gd name="connsiteY4" fmla="*/ 0 h 386925"/>
                  <a:gd name="connsiteX5" fmla="*/ 45521 w 515901"/>
                  <a:gd name="connsiteY5" fmla="*/ 45521 h 386925"/>
                  <a:gd name="connsiteX6" fmla="*/ 242777 w 515901"/>
                  <a:gd name="connsiteY6" fmla="*/ 45521 h 386925"/>
                  <a:gd name="connsiteX7" fmla="*/ 242777 w 515901"/>
                  <a:gd name="connsiteY7" fmla="*/ 341405 h 386925"/>
                  <a:gd name="connsiteX8" fmla="*/ 45521 w 515901"/>
                  <a:gd name="connsiteY8" fmla="*/ 341405 h 386925"/>
                  <a:gd name="connsiteX9" fmla="*/ 45521 w 515901"/>
                  <a:gd name="connsiteY9" fmla="*/ 45521 h 386925"/>
                  <a:gd name="connsiteX10" fmla="*/ 470380 w 515901"/>
                  <a:gd name="connsiteY10" fmla="*/ 341405 h 386925"/>
                  <a:gd name="connsiteX11" fmla="*/ 273124 w 515901"/>
                  <a:gd name="connsiteY11" fmla="*/ 341405 h 386925"/>
                  <a:gd name="connsiteX12" fmla="*/ 273124 w 515901"/>
                  <a:gd name="connsiteY12" fmla="*/ 45521 h 386925"/>
                  <a:gd name="connsiteX13" fmla="*/ 470380 w 515901"/>
                  <a:gd name="connsiteY13" fmla="*/ 45521 h 386925"/>
                  <a:gd name="connsiteX14" fmla="*/ 470380 w 515901"/>
                  <a:gd name="connsiteY14" fmla="*/ 341405 h 38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901" h="386925">
                    <a:moveTo>
                      <a:pt x="515901" y="0"/>
                    </a:moveTo>
                    <a:lnTo>
                      <a:pt x="0" y="0"/>
                    </a:lnTo>
                    <a:lnTo>
                      <a:pt x="0" y="386926"/>
                    </a:lnTo>
                    <a:lnTo>
                      <a:pt x="515901" y="386926"/>
                    </a:lnTo>
                    <a:lnTo>
                      <a:pt x="515901" y="0"/>
                    </a:lnTo>
                    <a:close/>
                    <a:moveTo>
                      <a:pt x="45521" y="45521"/>
                    </a:moveTo>
                    <a:lnTo>
                      <a:pt x="242777" y="45521"/>
                    </a:lnTo>
                    <a:lnTo>
                      <a:pt x="242777" y="341405"/>
                    </a:lnTo>
                    <a:lnTo>
                      <a:pt x="45521" y="341405"/>
                    </a:lnTo>
                    <a:lnTo>
                      <a:pt x="45521" y="45521"/>
                    </a:lnTo>
                    <a:close/>
                    <a:moveTo>
                      <a:pt x="470380" y="341405"/>
                    </a:moveTo>
                    <a:lnTo>
                      <a:pt x="273124" y="341405"/>
                    </a:lnTo>
                    <a:lnTo>
                      <a:pt x="273124" y="45521"/>
                    </a:lnTo>
                    <a:lnTo>
                      <a:pt x="470380" y="45521"/>
                    </a:lnTo>
                    <a:lnTo>
                      <a:pt x="470380" y="341405"/>
                    </a:lnTo>
                    <a:close/>
                  </a:path>
                </a:pathLst>
              </a:custGeom>
              <a:solidFill>
                <a:schemeClr val="bg2"/>
              </a:solidFill>
              <a:ln w="754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022E2398-E6DC-434F-9D80-1D66CC381797}"/>
                  </a:ext>
                </a:extLst>
              </p:cNvPr>
              <p:cNvSpPr/>
              <p:nvPr/>
            </p:nvSpPr>
            <p:spPr>
              <a:xfrm>
                <a:off x="731431" y="60693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E62C794-1D62-4318-884F-9AAA873705C1}"/>
                  </a:ext>
                </a:extLst>
              </p:cNvPr>
              <p:cNvSpPr/>
              <p:nvPr/>
            </p:nvSpPr>
            <p:spPr>
              <a:xfrm>
                <a:off x="731431" y="65245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4" name="Freeform: Shape 23">
                <a:extLst>
                  <a:ext uri="{FF2B5EF4-FFF2-40B4-BE49-F238E27FC236}">
                    <a16:creationId xmlns:a16="http://schemas.microsoft.com/office/drawing/2014/main" id="{D32D4B9B-1106-4658-BF8E-9191F4F20A45}"/>
                  </a:ext>
                </a:extLst>
              </p:cNvPr>
              <p:cNvSpPr/>
              <p:nvPr/>
            </p:nvSpPr>
            <p:spPr>
              <a:xfrm>
                <a:off x="731431" y="697980"/>
                <a:ext cx="73591" cy="22760"/>
              </a:xfrm>
              <a:custGeom>
                <a:avLst/>
                <a:gdLst>
                  <a:gd name="connsiteX0" fmla="*/ 0 w 73591"/>
                  <a:gd name="connsiteY0" fmla="*/ 0 h 22760"/>
                  <a:gd name="connsiteX1" fmla="*/ 73592 w 73591"/>
                  <a:gd name="connsiteY1" fmla="*/ 0 h 22760"/>
                  <a:gd name="connsiteX2" fmla="*/ 73592 w 73591"/>
                  <a:gd name="connsiteY2" fmla="*/ 22760 h 22760"/>
                  <a:gd name="connsiteX3" fmla="*/ 0 w 73591"/>
                  <a:gd name="connsiteY3" fmla="*/ 22760 h 22760"/>
                </a:gdLst>
                <a:ahLst/>
                <a:cxnLst>
                  <a:cxn ang="0">
                    <a:pos x="connsiteX0" y="connsiteY0"/>
                  </a:cxn>
                  <a:cxn ang="0">
                    <a:pos x="connsiteX1" y="connsiteY1"/>
                  </a:cxn>
                  <a:cxn ang="0">
                    <a:pos x="connsiteX2" y="connsiteY2"/>
                  </a:cxn>
                  <a:cxn ang="0">
                    <a:pos x="connsiteX3" y="connsiteY3"/>
                  </a:cxn>
                </a:cxnLst>
                <a:rect l="l" t="t" r="r" b="b"/>
                <a:pathLst>
                  <a:path w="73591" h="22760">
                    <a:moveTo>
                      <a:pt x="0" y="0"/>
                    </a:moveTo>
                    <a:lnTo>
                      <a:pt x="73592" y="0"/>
                    </a:lnTo>
                    <a:lnTo>
                      <a:pt x="73592" y="22760"/>
                    </a:lnTo>
                    <a:lnTo>
                      <a:pt x="0" y="22760"/>
                    </a:lnTo>
                    <a:close/>
                  </a:path>
                </a:pathLst>
              </a:custGeom>
              <a:solidFill>
                <a:schemeClr val="bg2"/>
              </a:solidFill>
              <a:ln w="7541" cap="flat">
                <a:noFill/>
                <a:prstDash val="solid"/>
                <a:miter/>
              </a:ln>
            </p:spPr>
            <p:txBody>
              <a:bodyPr rtlCol="0" anchor="ctr"/>
              <a:lstStyle/>
              <a:p>
                <a:endParaRPr lang="en-CA"/>
              </a:p>
            </p:txBody>
          </p:sp>
        </p:grpSp>
      </p:grpSp>
      <p:sp>
        <p:nvSpPr>
          <p:cNvPr id="25" name="Title 24">
            <a:extLst>
              <a:ext uri="{FF2B5EF4-FFF2-40B4-BE49-F238E27FC236}">
                <a16:creationId xmlns:a16="http://schemas.microsoft.com/office/drawing/2014/main" id="{5B7C36E0-350D-4CBE-8BC8-5EF28CC785FA}"/>
              </a:ext>
            </a:extLst>
          </p:cNvPr>
          <p:cNvSpPr>
            <a:spLocks noGrp="1"/>
          </p:cNvSpPr>
          <p:nvPr>
            <p:ph type="title" hasCustomPrompt="1"/>
          </p:nvPr>
        </p:nvSpPr>
        <p:spPr>
          <a:xfrm>
            <a:off x="1231088" y="409352"/>
            <a:ext cx="5929940" cy="680485"/>
          </a:xfrm>
          <a:prstGeom prst="rect">
            <a:avLst/>
          </a:prstGeom>
        </p:spPr>
        <p:txBody>
          <a:bodyPr/>
          <a:lstStyle>
            <a:lvl1pPr>
              <a:defRPr>
                <a:solidFill>
                  <a:schemeClr val="bg2"/>
                </a:solidFill>
                <a:effectLst>
                  <a:innerShdw blurRad="114300">
                    <a:prstClr val="black"/>
                  </a:innerShdw>
                </a:effectLst>
              </a:defRPr>
            </a:lvl1pPr>
          </a:lstStyle>
          <a:p>
            <a:r>
              <a:rPr lang="en-US" dirty="0"/>
              <a:t>SCRIPTURE 3:16</a:t>
            </a:r>
            <a:endParaRPr lang="en-CA" dirty="0"/>
          </a:p>
        </p:txBody>
      </p:sp>
    </p:spTree>
    <p:extLst>
      <p:ext uri="{BB962C8B-B14F-4D97-AF65-F5344CB8AC3E}">
        <p14:creationId xmlns:p14="http://schemas.microsoft.com/office/powerpoint/2010/main" val="41493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2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ok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425302"/>
            <a:ext cx="10637874" cy="5560828"/>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46460" y="5774034"/>
            <a:ext cx="10637873" cy="844734"/>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55820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446567" y="5656199"/>
            <a:ext cx="1238693" cy="1080403"/>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1729453" y="6222268"/>
            <a:ext cx="3358226" cy="359284"/>
          </a:xfrm>
          <a:prstGeom prst="rect">
            <a:avLst/>
          </a:prstGeom>
        </p:spPr>
        <p:txBody>
          <a:bodyPr/>
          <a:lstStyle>
            <a:lvl1pPr marL="0" indent="0">
              <a:buNone/>
              <a:defRPr sz="24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Author Name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729453" y="5818479"/>
            <a:ext cx="7299547" cy="403704"/>
          </a:xfrm>
          <a:prstGeom prst="rect">
            <a:avLst/>
          </a:prstGeom>
        </p:spPr>
        <p:txBody>
          <a:bodyPr/>
          <a:lstStyle>
            <a:lvl1pPr marL="0" indent="0">
              <a:buNone/>
              <a:defRPr sz="3200" b="1">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INSERT BOOK TITLE, </a:t>
            </a:r>
            <a:r>
              <a:rPr lang="en-US" dirty="0" err="1"/>
              <a:t>pg</a:t>
            </a:r>
            <a:r>
              <a:rPr lang="en-US" dirty="0"/>
              <a:t> 123</a:t>
            </a:r>
            <a:endParaRPr lang="en-CA" dirty="0"/>
          </a:p>
        </p:txBody>
      </p:sp>
    </p:spTree>
    <p:extLst>
      <p:ext uri="{BB962C8B-B14F-4D97-AF65-F5344CB8AC3E}">
        <p14:creationId xmlns:p14="http://schemas.microsoft.com/office/powerpoint/2010/main" val="13754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 calcmode="lin" valueType="num">
                                      <p:cBhvr additive="base">
                                        <p:cTn id="18"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son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558209"/>
            <a:ext cx="10637874" cy="5741582"/>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Shape 8">
            <a:extLst>
              <a:ext uri="{FF2B5EF4-FFF2-40B4-BE49-F238E27FC236}">
                <a16:creationId xmlns:a16="http://schemas.microsoft.com/office/drawing/2014/main" id="{A9953994-ECBB-4B27-A6FD-60641BA6F81E}"/>
              </a:ext>
            </a:extLst>
          </p:cNvPr>
          <p:cNvSpPr/>
          <p:nvPr userDrawn="1"/>
        </p:nvSpPr>
        <p:spPr>
          <a:xfrm>
            <a:off x="-574051" y="355600"/>
            <a:ext cx="10228414" cy="684877"/>
          </a:xfrm>
          <a:custGeom>
            <a:avLst/>
            <a:gdLst>
              <a:gd name="connsiteX0" fmla="*/ 297716 w 10637873"/>
              <a:gd name="connsiteY0" fmla="*/ 0 h 844734"/>
              <a:gd name="connsiteX1" fmla="*/ 10340158 w 10637873"/>
              <a:gd name="connsiteY1" fmla="*/ 0 h 844734"/>
              <a:gd name="connsiteX2" fmla="*/ 10637873 w 10637873"/>
              <a:gd name="connsiteY2" fmla="*/ 300093 h 844734"/>
              <a:gd name="connsiteX3" fmla="*/ 10637872 w 10637873"/>
              <a:gd name="connsiteY3" fmla="*/ 300093 h 844734"/>
              <a:gd name="connsiteX4" fmla="*/ 10340157 w 10637873"/>
              <a:gd name="connsiteY4" fmla="*/ 600186 h 844734"/>
              <a:gd name="connsiteX5" fmla="*/ 10019090 w 10637873"/>
              <a:gd name="connsiteY5" fmla="*/ 600186 h 844734"/>
              <a:gd name="connsiteX6" fmla="*/ 10020277 w 10637873"/>
              <a:gd name="connsiteY6" fmla="*/ 600987 h 844734"/>
              <a:gd name="connsiteX7" fmla="*/ 10052976 w 10637873"/>
              <a:gd name="connsiteY7" fmla="*/ 679929 h 844734"/>
              <a:gd name="connsiteX8" fmla="*/ 9941334 w 10637873"/>
              <a:gd name="connsiteY8" fmla="*/ 791571 h 844734"/>
              <a:gd name="connsiteX9" fmla="*/ 7141170 w 10637873"/>
              <a:gd name="connsiteY9" fmla="*/ 791571 h 844734"/>
              <a:gd name="connsiteX10" fmla="*/ 7084767 w 10637873"/>
              <a:gd name="connsiteY10" fmla="*/ 829903 h 844734"/>
              <a:gd name="connsiteX11" fmla="*/ 7011887 w 10637873"/>
              <a:gd name="connsiteY11" fmla="*/ 844734 h 844734"/>
              <a:gd name="connsiteX12" fmla="*/ 338426 w 10637873"/>
              <a:gd name="connsiteY12" fmla="*/ 844734 h 844734"/>
              <a:gd name="connsiteX13" fmla="*/ 151193 w 10637873"/>
              <a:gd name="connsiteY13" fmla="*/ 656006 h 844734"/>
              <a:gd name="connsiteX14" fmla="*/ 165906 w 10637873"/>
              <a:gd name="connsiteY14" fmla="*/ 582545 h 844734"/>
              <a:gd name="connsiteX15" fmla="*/ 173083 w 10637873"/>
              <a:gd name="connsiteY15" fmla="*/ 571816 h 844734"/>
              <a:gd name="connsiteX16" fmla="*/ 131260 w 10637873"/>
              <a:gd name="connsiteY16" fmla="*/ 548934 h 844734"/>
              <a:gd name="connsiteX17" fmla="*/ 23396 w 10637873"/>
              <a:gd name="connsiteY17" fmla="*/ 416902 h 844734"/>
              <a:gd name="connsiteX18" fmla="*/ 0 w 10637873"/>
              <a:gd name="connsiteY18" fmla="*/ 300092 h 844734"/>
              <a:gd name="connsiteX19" fmla="*/ 23396 w 10637873"/>
              <a:gd name="connsiteY19" fmla="*/ 183283 h 844734"/>
              <a:gd name="connsiteX20" fmla="*/ 297716 w 10637873"/>
              <a:gd name="connsiteY20"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873" h="844734">
                <a:moveTo>
                  <a:pt x="297716" y="0"/>
                </a:moveTo>
                <a:lnTo>
                  <a:pt x="10340158" y="0"/>
                </a:lnTo>
                <a:cubicBezTo>
                  <a:pt x="10504581" y="0"/>
                  <a:pt x="10637873" y="134356"/>
                  <a:pt x="10637873" y="300093"/>
                </a:cubicBezTo>
                <a:lnTo>
                  <a:pt x="10637872" y="300093"/>
                </a:lnTo>
                <a:cubicBezTo>
                  <a:pt x="10637872" y="465830"/>
                  <a:pt x="10504580" y="600186"/>
                  <a:pt x="10340157" y="600186"/>
                </a:cubicBezTo>
                <a:lnTo>
                  <a:pt x="10019090" y="600186"/>
                </a:lnTo>
                <a:lnTo>
                  <a:pt x="10020277" y="600987"/>
                </a:lnTo>
                <a:cubicBezTo>
                  <a:pt x="10040480" y="621190"/>
                  <a:pt x="10052976" y="649100"/>
                  <a:pt x="10052976" y="679929"/>
                </a:cubicBezTo>
                <a:cubicBezTo>
                  <a:pt x="10052976" y="741587"/>
                  <a:pt x="10002992" y="791571"/>
                  <a:pt x="9941334" y="791571"/>
                </a:cubicBezTo>
                <a:lnTo>
                  <a:pt x="7141170" y="791571"/>
                </a:lnTo>
                <a:lnTo>
                  <a:pt x="7084767" y="829903"/>
                </a:lnTo>
                <a:cubicBezTo>
                  <a:pt x="7062367" y="839453"/>
                  <a:pt x="7037739" y="844734"/>
                  <a:pt x="7011887" y="844734"/>
                </a:cubicBezTo>
                <a:lnTo>
                  <a:pt x="338426" y="844734"/>
                </a:lnTo>
                <a:cubicBezTo>
                  <a:pt x="235019" y="844734"/>
                  <a:pt x="151193" y="760238"/>
                  <a:pt x="151193" y="656006"/>
                </a:cubicBezTo>
                <a:cubicBezTo>
                  <a:pt x="151193" y="629948"/>
                  <a:pt x="156432" y="605124"/>
                  <a:pt x="165906" y="582545"/>
                </a:cubicBezTo>
                <a:lnTo>
                  <a:pt x="173083" y="571816"/>
                </a:lnTo>
                <a:lnTo>
                  <a:pt x="131260" y="548934"/>
                </a:lnTo>
                <a:cubicBezTo>
                  <a:pt x="83744" y="516577"/>
                  <a:pt x="45994" y="470756"/>
                  <a:pt x="23396" y="416902"/>
                </a:cubicBezTo>
                <a:lnTo>
                  <a:pt x="0" y="300092"/>
                </a:lnTo>
                <a:lnTo>
                  <a:pt x="23396" y="183283"/>
                </a:lnTo>
                <a:cubicBezTo>
                  <a:pt x="68591" y="75575"/>
                  <a:pt x="174397" y="0"/>
                  <a:pt x="297716" y="0"/>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110046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130595" y="191387"/>
            <a:ext cx="1487216" cy="1297168"/>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691260" y="448230"/>
            <a:ext cx="7299547" cy="403704"/>
          </a:xfrm>
          <a:prstGeom prst="rect">
            <a:avLst/>
          </a:prstGeom>
        </p:spPr>
        <p:txBody>
          <a:bodyPr/>
          <a:lstStyle>
            <a:lvl1pPr marL="0" indent="0">
              <a:buNone/>
              <a:defRPr sz="32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err="1"/>
              <a:t>Firstname</a:t>
            </a:r>
            <a:r>
              <a:rPr lang="en-US" dirty="0"/>
              <a:t> </a:t>
            </a:r>
            <a:r>
              <a:rPr lang="en-US" dirty="0" err="1"/>
              <a:t>Lastname</a:t>
            </a:r>
            <a:r>
              <a:rPr lang="en-US" dirty="0"/>
              <a:t> (1984 – 2016)</a:t>
            </a:r>
            <a:endParaRPr lang="en-CA" dirty="0"/>
          </a:p>
        </p:txBody>
      </p:sp>
    </p:spTree>
    <p:extLst>
      <p:ext uri="{BB962C8B-B14F-4D97-AF65-F5344CB8AC3E}">
        <p14:creationId xmlns:p14="http://schemas.microsoft.com/office/powerpoint/2010/main" val="12535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13518BF-798F-4655-B316-29724C9E7AEE}"/>
              </a:ext>
            </a:extLst>
          </p:cNvPr>
          <p:cNvSpPr>
            <a:spLocks noGrp="1"/>
          </p:cNvSpPr>
          <p:nvPr>
            <p:ph type="pic" sz="quarter" idx="14"/>
          </p:nvPr>
        </p:nvSpPr>
        <p:spPr>
          <a:xfrm>
            <a:off x="800894" y="346333"/>
            <a:ext cx="10590212" cy="5538788"/>
          </a:xfrm>
          <a:prstGeom prst="rect">
            <a:avLst/>
          </a:prstGeom>
          <a:solidFill>
            <a:schemeClr val="bg2"/>
          </a:solidFill>
          <a:ln>
            <a:solidFill>
              <a:schemeClr val="tx1"/>
            </a:solidFill>
          </a:ln>
          <a:effectLst>
            <a:outerShdw blurRad="50800" dist="38100" dir="5400000" algn="t" rotWithShape="0">
              <a:prstClr val="black">
                <a:alpha val="40000"/>
              </a:prstClr>
            </a:outerShdw>
          </a:effectLst>
        </p:spPr>
        <p:txBody>
          <a:bodyPr/>
          <a:lstStyle/>
          <a:p>
            <a:r>
              <a:rPr lang="en-US"/>
              <a:t>Click icon to add picture</a:t>
            </a: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67832" y="5953439"/>
            <a:ext cx="7814930" cy="733646"/>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894797" y="6335254"/>
            <a:ext cx="3842008" cy="359284"/>
          </a:xfrm>
          <a:prstGeom prst="rect">
            <a:avLst/>
          </a:prstGeom>
        </p:spPr>
        <p:txBody>
          <a:bodyPr/>
          <a:lstStyle>
            <a:lvl1pPr marL="0" indent="0">
              <a:buNone/>
              <a:defRPr sz="18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Description</a:t>
            </a:r>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894797" y="5980019"/>
            <a:ext cx="6128008" cy="403704"/>
          </a:xfrm>
          <a:prstGeom prst="rect">
            <a:avLst/>
          </a:prstGeom>
        </p:spPr>
        <p:txBody>
          <a:bodyPr/>
          <a:lstStyle>
            <a:lvl1pPr marL="0" indent="0">
              <a:buNone/>
              <a:defRPr sz="28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Title</a:t>
            </a:r>
            <a:endParaRPr lang="en-CA" dirty="0"/>
          </a:p>
        </p:txBody>
      </p:sp>
      <p:pic>
        <p:nvPicPr>
          <p:cNvPr id="4" name="Graphic 3" descr="Image">
            <a:extLst>
              <a:ext uri="{FF2B5EF4-FFF2-40B4-BE49-F238E27FC236}">
                <a16:creationId xmlns:a16="http://schemas.microsoft.com/office/drawing/2014/main" id="{5D756E47-B5D5-49F1-A826-A8ECAD0243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274" y="6037430"/>
            <a:ext cx="565663" cy="565663"/>
          </a:xfrm>
          <a:prstGeom prst="rect">
            <a:avLst/>
          </a:prstGeom>
        </p:spPr>
      </p:pic>
    </p:spTree>
    <p:extLst>
      <p:ext uri="{BB962C8B-B14F-4D97-AF65-F5344CB8AC3E}">
        <p14:creationId xmlns:p14="http://schemas.microsoft.com/office/powerpoint/2010/main" val="29585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85263"/>
      </p:ext>
    </p:extLst>
  </p:cSld>
  <p:clrMap bg1="dk1" tx1="lt1" bg2="dk2" tx2="lt2" accent1="accent1" accent2="accent2" accent3="accent3" accent4="accent4" accent5="accent5" accent6="accent6" hlink="hlink" folHlink="folHlink"/>
  <p:sldLayoutIdLst>
    <p:sldLayoutId id="2147483651" r:id="rId1"/>
    <p:sldLayoutId id="2147483649" r:id="rId2"/>
    <p:sldLayoutId id="2147483650" r:id="rId3"/>
    <p:sldLayoutId id="2147483663" r:id="rId4"/>
    <p:sldLayoutId id="2147483660" r:id="rId5"/>
    <p:sldLayoutId id="2147483652" r:id="rId6"/>
    <p:sldLayoutId id="2147483653" r:id="rId7"/>
    <p:sldLayoutId id="2147483655" r:id="rId8"/>
    <p:sldLayoutId id="2147483654" r:id="rId9"/>
    <p:sldLayoutId id="2147483657" r:id="rId10"/>
    <p:sldLayoutId id="2147483659" r:id="rId11"/>
    <p:sldLayoutId id="2147483658" r:id="rId12"/>
    <p:sldLayoutId id="2147483656" r:id="rId13"/>
    <p:sldLayoutId id="2147483661" r:id="rId14"/>
    <p:sldLayoutId id="2147483662" r:id="rId1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0.xml"/><Relationship Id="rId1" Type="http://schemas.openxmlformats.org/officeDocument/2006/relationships/slideLayout" Target="../slideLayouts/slideLayout15.xml"/><Relationship Id="rId5" Type="http://schemas.openxmlformats.org/officeDocument/2006/relationships/image" Target="../media/image53.jpg"/><Relationship Id="rId4" Type="http://schemas.openxmlformats.org/officeDocument/2006/relationships/image" Target="../media/image52.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2.xml"/><Relationship Id="rId1" Type="http://schemas.openxmlformats.org/officeDocument/2006/relationships/slideLayout" Target="../slideLayouts/slideLayout14.xml"/><Relationship Id="rId4" Type="http://schemas.openxmlformats.org/officeDocument/2006/relationships/image" Target="../media/image43.jp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87D886-4C7C-450D-92F7-C93AC0B1E5CC}"/>
              </a:ext>
            </a:extLst>
          </p:cNvPr>
          <p:cNvSpPr>
            <a:spLocks noGrp="1"/>
          </p:cNvSpPr>
          <p:nvPr>
            <p:ph type="body" sz="quarter" idx="10"/>
          </p:nvPr>
        </p:nvSpPr>
        <p:spPr/>
        <p:txBody>
          <a:bodyPr/>
          <a:lstStyle/>
          <a:p>
            <a:r>
              <a:rPr lang="en-CA" dirty="0">
                <a:effectLst/>
              </a:rPr>
              <a:t>the rules of the Lord are true, </a:t>
            </a:r>
          </a:p>
          <a:p>
            <a:r>
              <a:rPr lang="en-CA" dirty="0">
                <a:effectLst/>
              </a:rPr>
              <a:t>and righteous altogether. </a:t>
            </a:r>
          </a:p>
          <a:p>
            <a:r>
              <a:rPr lang="en-CA" dirty="0">
                <a:effectLst/>
              </a:rPr>
              <a:t>More to be desired are they than gold, </a:t>
            </a:r>
          </a:p>
          <a:p>
            <a:r>
              <a:rPr lang="en-CA" dirty="0">
                <a:effectLst/>
              </a:rPr>
              <a:t>even much fine gold; </a:t>
            </a:r>
          </a:p>
          <a:p>
            <a:r>
              <a:rPr lang="en-CA" dirty="0">
                <a:effectLst/>
              </a:rPr>
              <a:t>sweeter also than honey </a:t>
            </a:r>
          </a:p>
          <a:p>
            <a:r>
              <a:rPr lang="en-CA" dirty="0">
                <a:effectLst/>
              </a:rPr>
              <a:t>and drippings of the honeycomb. </a:t>
            </a:r>
          </a:p>
          <a:p>
            <a:r>
              <a:rPr lang="en-CA" dirty="0">
                <a:effectLst/>
              </a:rPr>
              <a:t>Moreover, by them is your servant warned; </a:t>
            </a:r>
          </a:p>
          <a:p>
            <a:r>
              <a:rPr lang="en-CA" dirty="0">
                <a:effectLst/>
              </a:rPr>
              <a:t>in keeping them there is great reward.</a:t>
            </a:r>
          </a:p>
        </p:txBody>
      </p:sp>
      <p:sp>
        <p:nvSpPr>
          <p:cNvPr id="4" name="Title 3">
            <a:extLst>
              <a:ext uri="{FF2B5EF4-FFF2-40B4-BE49-F238E27FC236}">
                <a16:creationId xmlns:a16="http://schemas.microsoft.com/office/drawing/2014/main" id="{9DD3105E-3343-4251-949B-54E45BF0FDD6}"/>
              </a:ext>
            </a:extLst>
          </p:cNvPr>
          <p:cNvSpPr>
            <a:spLocks noGrp="1"/>
          </p:cNvSpPr>
          <p:nvPr>
            <p:ph type="title"/>
          </p:nvPr>
        </p:nvSpPr>
        <p:spPr>
          <a:xfrm>
            <a:off x="1222776" y="268036"/>
            <a:ext cx="5929940" cy="879120"/>
          </a:xfrm>
        </p:spPr>
        <p:txBody>
          <a:bodyPr/>
          <a:lstStyle/>
          <a:p>
            <a:r>
              <a:rPr lang="en-US" sz="3200" dirty="0"/>
              <a:t>THE GREAT STAKES: TREASURE LOST (Ps 19)</a:t>
            </a:r>
            <a:endParaRPr lang="en-CA" sz="3200" dirty="0"/>
          </a:p>
        </p:txBody>
      </p:sp>
    </p:spTree>
    <p:extLst>
      <p:ext uri="{BB962C8B-B14F-4D97-AF65-F5344CB8AC3E}">
        <p14:creationId xmlns:p14="http://schemas.microsoft.com/office/powerpoint/2010/main" val="16961028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555315-C40C-41E6-A7E3-D7F7AEF4AC8A}"/>
              </a:ext>
            </a:extLst>
          </p:cNvPr>
          <p:cNvSpPr>
            <a:spLocks noGrp="1"/>
          </p:cNvSpPr>
          <p:nvPr>
            <p:ph type="title"/>
          </p:nvPr>
        </p:nvSpPr>
        <p:spPr>
          <a:xfrm>
            <a:off x="795669" y="1094925"/>
            <a:ext cx="5225903" cy="2546726"/>
          </a:xfrm>
        </p:spPr>
        <p:txBody>
          <a:bodyPr/>
          <a:lstStyle/>
          <a:p>
            <a:r>
              <a:rPr lang="en-US" dirty="0"/>
              <a:t>THE CANON </a:t>
            </a:r>
            <a:r>
              <a:rPr lang="en-US" sz="4400" dirty="0"/>
              <a:t>OF</a:t>
            </a:r>
            <a:r>
              <a:rPr lang="en-US" dirty="0"/>
              <a:t> SCRIPTURE</a:t>
            </a:r>
            <a:endParaRPr lang="en-CA" dirty="0"/>
          </a:p>
        </p:txBody>
      </p:sp>
      <p:sp>
        <p:nvSpPr>
          <p:cNvPr id="6" name="Text Placeholder 5">
            <a:extLst>
              <a:ext uri="{FF2B5EF4-FFF2-40B4-BE49-F238E27FC236}">
                <a16:creationId xmlns:a16="http://schemas.microsoft.com/office/drawing/2014/main" id="{7D785EDF-5F59-4924-B6B0-3F264171C527}"/>
              </a:ext>
            </a:extLst>
          </p:cNvPr>
          <p:cNvSpPr>
            <a:spLocks noGrp="1"/>
          </p:cNvSpPr>
          <p:nvPr>
            <p:ph type="body" sz="quarter" idx="10"/>
          </p:nvPr>
        </p:nvSpPr>
        <p:spPr>
          <a:xfrm>
            <a:off x="7915711" y="1603024"/>
            <a:ext cx="3587176" cy="4077253"/>
          </a:xfrm>
        </p:spPr>
        <p:txBody>
          <a:bodyPr/>
          <a:lstStyle/>
          <a:p>
            <a:r>
              <a:rPr lang="en-US" dirty="0"/>
              <a:t>Definition &amp; Importance</a:t>
            </a:r>
          </a:p>
          <a:p>
            <a:r>
              <a:rPr lang="en-US" dirty="0"/>
              <a:t>Old Testament</a:t>
            </a:r>
          </a:p>
          <a:p>
            <a:r>
              <a:rPr lang="en-US" dirty="0"/>
              <a:t>New Testament</a:t>
            </a:r>
          </a:p>
          <a:p>
            <a:r>
              <a:rPr lang="en-US" dirty="0"/>
              <a:t>Recognizing the Canon</a:t>
            </a:r>
          </a:p>
          <a:p>
            <a:r>
              <a:rPr lang="en-US" dirty="0">
                <a:solidFill>
                  <a:schemeClr val="tx2"/>
                </a:solidFill>
              </a:rPr>
              <a:t>Discussion and Q&amp;A</a:t>
            </a:r>
            <a:endParaRPr lang="en-CA" dirty="0">
              <a:solidFill>
                <a:schemeClr val="tx2"/>
              </a:solidFill>
            </a:endParaRPr>
          </a:p>
        </p:txBody>
      </p:sp>
      <p:sp>
        <p:nvSpPr>
          <p:cNvPr id="7" name="Text Placeholder 6">
            <a:extLst>
              <a:ext uri="{FF2B5EF4-FFF2-40B4-BE49-F238E27FC236}">
                <a16:creationId xmlns:a16="http://schemas.microsoft.com/office/drawing/2014/main" id="{6EF56558-3BD5-4F41-90C0-4055F1398F3D}"/>
              </a:ext>
            </a:extLst>
          </p:cNvPr>
          <p:cNvSpPr>
            <a:spLocks noGrp="1"/>
          </p:cNvSpPr>
          <p:nvPr>
            <p:ph type="body" sz="quarter" idx="11"/>
          </p:nvPr>
        </p:nvSpPr>
        <p:spPr/>
        <p:txBody>
          <a:bodyPr/>
          <a:lstStyle/>
          <a:p>
            <a:endParaRPr lang="en-CA" dirty="0"/>
          </a:p>
        </p:txBody>
      </p:sp>
    </p:spTree>
    <p:extLst>
      <p:ext uri="{BB962C8B-B14F-4D97-AF65-F5344CB8AC3E}">
        <p14:creationId xmlns:p14="http://schemas.microsoft.com/office/powerpoint/2010/main" val="7520107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752589-FC4D-4FCC-95EA-7B9176BFB795}"/>
              </a:ext>
            </a:extLst>
          </p:cNvPr>
          <p:cNvSpPr>
            <a:spLocks noGrp="1"/>
          </p:cNvSpPr>
          <p:nvPr>
            <p:ph type="title"/>
          </p:nvPr>
        </p:nvSpPr>
        <p:spPr>
          <a:xfrm>
            <a:off x="2445379" y="322646"/>
            <a:ext cx="9063447" cy="1325563"/>
          </a:xfrm>
        </p:spPr>
        <p:txBody>
          <a:bodyPr/>
          <a:lstStyle/>
          <a:p>
            <a:r>
              <a:rPr lang="en-US" dirty="0"/>
              <a:t>DISCUSSION QUESTIONS</a:t>
            </a:r>
            <a:endParaRPr lang="en-CA" dirty="0"/>
          </a:p>
        </p:txBody>
      </p:sp>
      <p:sp>
        <p:nvSpPr>
          <p:cNvPr id="10" name="TextBox 9">
            <a:extLst>
              <a:ext uri="{FF2B5EF4-FFF2-40B4-BE49-F238E27FC236}">
                <a16:creationId xmlns:a16="http://schemas.microsoft.com/office/drawing/2014/main" id="{8D15924E-C590-4386-AA53-45BA00D5AE96}"/>
              </a:ext>
            </a:extLst>
          </p:cNvPr>
          <p:cNvSpPr txBox="1"/>
          <p:nvPr/>
        </p:nvSpPr>
        <p:spPr>
          <a:xfrm>
            <a:off x="451944" y="2011039"/>
            <a:ext cx="11056882" cy="4524315"/>
          </a:xfrm>
          <a:prstGeom prst="rect">
            <a:avLst/>
          </a:prstGeom>
          <a:noFill/>
        </p:spPr>
        <p:txBody>
          <a:bodyPr wrap="square" rtlCol="0">
            <a:spAutoFit/>
          </a:bodyPr>
          <a:lstStyle/>
          <a:p>
            <a:pPr marL="457200" indent="-457200" fontAlgn="base">
              <a:buFont typeface="Arial" panose="020B0604020202020204" pitchFamily="34" charset="0"/>
              <a:buChar char="•"/>
            </a:pPr>
            <a:r>
              <a:rPr lang="en-CA" sz="3200" dirty="0">
                <a:effectLst>
                  <a:outerShdw blurRad="38100" dist="38100" dir="2700000" algn="tl">
                    <a:srgbClr val="000000">
                      <a:alpha val="43137"/>
                    </a:srgbClr>
                  </a:outerShdw>
                </a:effectLst>
              </a:rPr>
              <a:t>Why is it important to your Christian life to know which writings are God’s words and which are not? </a:t>
            </a:r>
          </a:p>
          <a:p>
            <a:pPr marL="457200" indent="-457200" fontAlgn="base">
              <a:buFont typeface="Arial" panose="020B0604020202020204" pitchFamily="34" charset="0"/>
              <a:buChar char="•"/>
            </a:pPr>
            <a:r>
              <a:rPr lang="en-CA" sz="3200" dirty="0">
                <a:effectLst>
                  <a:outerShdw blurRad="38100" dist="38100" dir="2700000" algn="tl">
                    <a:srgbClr val="000000">
                      <a:alpha val="43137"/>
                    </a:srgbClr>
                  </a:outerShdw>
                </a:effectLst>
              </a:rPr>
              <a:t>Have you had doubts or questions about the canonicity of any of the books of the Bible? What caused those questions? What should one do to resolve them?</a:t>
            </a:r>
          </a:p>
          <a:p>
            <a:pPr marL="457200" indent="-457200" fontAlgn="base">
              <a:buFont typeface="Arial" panose="020B0604020202020204" pitchFamily="34" charset="0"/>
              <a:buChar char="•"/>
            </a:pPr>
            <a:r>
              <a:rPr lang="en-CA" sz="3200" dirty="0">
                <a:effectLst>
                  <a:outerShdw blurRad="38100" dist="38100" dir="2700000" algn="tl">
                    <a:srgbClr val="000000">
                      <a:alpha val="43137"/>
                    </a:srgbClr>
                  </a:outerShdw>
                </a:effectLst>
              </a:rPr>
              <a:t>Mormons, Jehovah’s Witnesses, and others have claimed present-day revelations from God that they count equal to the Bible in authority. What reasons can you give to indicate the falsity of those claims?</a:t>
            </a:r>
          </a:p>
        </p:txBody>
      </p:sp>
    </p:spTree>
    <p:extLst>
      <p:ext uri="{BB962C8B-B14F-4D97-AF65-F5344CB8AC3E}">
        <p14:creationId xmlns:p14="http://schemas.microsoft.com/office/powerpoint/2010/main" val="225251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F88BCD-B8A8-4DAC-9418-389C8B5A3C22}"/>
              </a:ext>
            </a:extLst>
          </p:cNvPr>
          <p:cNvSpPr>
            <a:spLocks noGrp="1"/>
          </p:cNvSpPr>
          <p:nvPr>
            <p:ph type="body" sz="quarter" idx="10"/>
          </p:nvPr>
        </p:nvSpPr>
        <p:spPr>
          <a:xfrm>
            <a:off x="3510455" y="2159875"/>
            <a:ext cx="8040195" cy="3536841"/>
          </a:xfrm>
        </p:spPr>
        <p:txBody>
          <a:bodyPr/>
          <a:lstStyle/>
          <a:p>
            <a:r>
              <a:rPr lang="en-CA" b="1" dirty="0">
                <a:effectLst>
                  <a:outerShdw blurRad="38100" dist="38100" dir="2700000" algn="tl">
                    <a:srgbClr val="000000">
                      <a:alpha val="43137"/>
                    </a:srgbClr>
                  </a:outerShdw>
                </a:effectLst>
              </a:rPr>
              <a:t>Canon Revisited: Establishing the Origins and Authority of the New Testament Books </a:t>
            </a:r>
            <a:r>
              <a:rPr lang="en-CA" dirty="0">
                <a:effectLst>
                  <a:outerShdw blurRad="38100" dist="38100" dir="2700000" algn="tl">
                    <a:srgbClr val="000000">
                      <a:alpha val="43137"/>
                    </a:srgbClr>
                  </a:outerShdw>
                </a:effectLst>
              </a:rPr>
              <a:t>by Michael J. Kruger</a:t>
            </a:r>
          </a:p>
          <a:p>
            <a:r>
              <a:rPr lang="en-CA" b="1" dirty="0">
                <a:effectLst>
                  <a:outerShdw blurRad="38100" dist="38100" dir="2700000" algn="tl">
                    <a:srgbClr val="000000">
                      <a:alpha val="43137"/>
                    </a:srgbClr>
                  </a:outerShdw>
                </a:effectLst>
              </a:rPr>
              <a:t>Know How We Got Our Bible </a:t>
            </a:r>
            <a:r>
              <a:rPr lang="en-CA" dirty="0">
                <a:effectLst>
                  <a:outerShdw blurRad="38100" dist="38100" dir="2700000" algn="tl">
                    <a:srgbClr val="000000">
                      <a:alpha val="43137"/>
                    </a:srgbClr>
                  </a:outerShdw>
                </a:effectLst>
              </a:rPr>
              <a:t>by Ryan Matthew Reeves</a:t>
            </a:r>
          </a:p>
          <a:p>
            <a:r>
              <a:rPr lang="en-CA" b="1" dirty="0">
                <a:effectLst>
                  <a:outerShdw blurRad="38100" dist="38100" dir="2700000" algn="tl">
                    <a:srgbClr val="000000">
                      <a:alpha val="43137"/>
                    </a:srgbClr>
                  </a:outerShdw>
                </a:effectLst>
              </a:rPr>
              <a:t>A Visual Theology Guide to the Bible</a:t>
            </a:r>
            <a:r>
              <a:rPr lang="en-CA" dirty="0">
                <a:effectLst>
                  <a:outerShdw blurRad="38100" dist="38100" dir="2700000" algn="tl">
                    <a:srgbClr val="000000">
                      <a:alpha val="43137"/>
                    </a:srgbClr>
                  </a:outerShdw>
                </a:effectLst>
              </a:rPr>
              <a:t> by Tim </a:t>
            </a:r>
            <a:r>
              <a:rPr lang="en-CA" dirty="0" err="1">
                <a:effectLst>
                  <a:outerShdw blurRad="38100" dist="38100" dir="2700000" algn="tl">
                    <a:srgbClr val="000000">
                      <a:alpha val="43137"/>
                    </a:srgbClr>
                  </a:outerShdw>
                </a:effectLst>
              </a:rPr>
              <a:t>Challies</a:t>
            </a:r>
            <a:r>
              <a:rPr lang="en-CA" dirty="0">
                <a:effectLst>
                  <a:outerShdw blurRad="38100" dist="38100" dir="2700000" algn="tl">
                    <a:srgbClr val="000000">
                      <a:alpha val="43137"/>
                    </a:srgbClr>
                  </a:outerShdw>
                </a:effectLst>
              </a:rPr>
              <a:t> &amp; Josh Byers</a:t>
            </a:r>
          </a:p>
        </p:txBody>
      </p:sp>
      <p:pic>
        <p:nvPicPr>
          <p:cNvPr id="7" name="Picture 6" descr="A screenshot of a cell phone&#10;&#10;Description automatically generated">
            <a:extLst>
              <a:ext uri="{FF2B5EF4-FFF2-40B4-BE49-F238E27FC236}">
                <a16:creationId xmlns:a16="http://schemas.microsoft.com/office/drawing/2014/main" id="{52B67574-A9B4-45B7-BF39-1CA99C530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517">
            <a:off x="1342028" y="1853317"/>
            <a:ext cx="1560458" cy="2352473"/>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A screenshot of a cell phone&#10;&#10;Description automatically generated">
            <a:extLst>
              <a:ext uri="{FF2B5EF4-FFF2-40B4-BE49-F238E27FC236}">
                <a16:creationId xmlns:a16="http://schemas.microsoft.com/office/drawing/2014/main" id="{68B7E886-4823-4ED4-B293-DEE3DD4FA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8848">
            <a:off x="433633" y="3243553"/>
            <a:ext cx="1400401" cy="2124012"/>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descr="A picture containing drawing&#10;&#10;Description automatically generated">
            <a:extLst>
              <a:ext uri="{FF2B5EF4-FFF2-40B4-BE49-F238E27FC236}">
                <a16:creationId xmlns:a16="http://schemas.microsoft.com/office/drawing/2014/main" id="{0A5567C7-D72C-4734-A826-B9F0DC738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3176">
            <a:off x="1578728" y="4107456"/>
            <a:ext cx="1873917" cy="231586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028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9F4C4-76D3-4C16-9FD0-50DF7B175EC8}"/>
              </a:ext>
            </a:extLst>
          </p:cNvPr>
          <p:cNvSpPr>
            <a:spLocks noGrp="1"/>
          </p:cNvSpPr>
          <p:nvPr>
            <p:ph type="title"/>
          </p:nvPr>
        </p:nvSpPr>
        <p:spPr/>
        <p:txBody>
          <a:bodyPr/>
          <a:lstStyle/>
          <a:p>
            <a:r>
              <a:rPr lang="en-TT" sz="6600" dirty="0"/>
              <a:t>FOR NEXT SESSION</a:t>
            </a:r>
          </a:p>
        </p:txBody>
      </p:sp>
      <p:sp>
        <p:nvSpPr>
          <p:cNvPr id="4" name="Text Placeholder 3">
            <a:extLst>
              <a:ext uri="{FF2B5EF4-FFF2-40B4-BE49-F238E27FC236}">
                <a16:creationId xmlns:a16="http://schemas.microsoft.com/office/drawing/2014/main" id="{282E3221-15E0-4A09-BA54-ED3EB769B221}"/>
              </a:ext>
            </a:extLst>
          </p:cNvPr>
          <p:cNvSpPr>
            <a:spLocks noGrp="1"/>
          </p:cNvSpPr>
          <p:nvPr>
            <p:ph type="body" sz="quarter" idx="10"/>
          </p:nvPr>
        </p:nvSpPr>
        <p:spPr>
          <a:xfrm>
            <a:off x="953645" y="1775012"/>
            <a:ext cx="10111230" cy="4416238"/>
          </a:xfrm>
        </p:spPr>
        <p:txBody>
          <a:bodyPr/>
          <a:lstStyle/>
          <a:p>
            <a:pPr marL="571500" indent="-571500">
              <a:buFont typeface="Arial" panose="020B0604020202020204" pitchFamily="34" charset="0"/>
              <a:buChar char="•"/>
            </a:pPr>
            <a:r>
              <a:rPr lang="en-TT" sz="4000" dirty="0"/>
              <a:t>Read 2 Timothy 3</a:t>
            </a:r>
          </a:p>
          <a:p>
            <a:pPr marL="571500" indent="-571500">
              <a:buFont typeface="Arial" panose="020B0604020202020204" pitchFamily="34" charset="0"/>
              <a:buChar char="•"/>
            </a:pPr>
            <a:r>
              <a:rPr lang="en-TT" sz="4000" dirty="0"/>
              <a:t>Read 2 Peter 1:16-21</a:t>
            </a:r>
          </a:p>
        </p:txBody>
      </p:sp>
    </p:spTree>
    <p:extLst>
      <p:ext uri="{BB962C8B-B14F-4D97-AF65-F5344CB8AC3E}">
        <p14:creationId xmlns:p14="http://schemas.microsoft.com/office/powerpoint/2010/main" val="21197544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1C4AC9-EB84-4273-8BA1-7B348C0F79A4}"/>
              </a:ext>
            </a:extLst>
          </p:cNvPr>
          <p:cNvSpPr txBox="1"/>
          <p:nvPr/>
        </p:nvSpPr>
        <p:spPr>
          <a:xfrm>
            <a:off x="1274379" y="730469"/>
            <a:ext cx="9643241" cy="5293757"/>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rPr>
              <a:t>Thanks for coming…</a:t>
            </a:r>
          </a:p>
          <a:p>
            <a:pPr algn="ctr"/>
            <a:r>
              <a:rPr lang="en-US" sz="11500" b="1" dirty="0">
                <a:solidFill>
                  <a:schemeClr val="accent1">
                    <a:lumMod val="75000"/>
                  </a:schemeClr>
                </a:solidFill>
                <a:effectLst>
                  <a:outerShdw blurRad="38100" dist="38100" dir="2700000" algn="tl">
                    <a:srgbClr val="000000">
                      <a:alpha val="43137"/>
                    </a:srgbClr>
                  </a:outerShdw>
                </a:effectLst>
                <a:latin typeface="+mj-lt"/>
              </a:rPr>
              <a:t>YOU ARE LOVED</a:t>
            </a:r>
          </a:p>
          <a:p>
            <a:pPr algn="ctr"/>
            <a:r>
              <a:rPr lang="en-US" sz="4800" dirty="0">
                <a:effectLst>
                  <a:outerShdw blurRad="38100" dist="38100" dir="2700000" algn="tl">
                    <a:srgbClr val="000000">
                      <a:alpha val="43137"/>
                    </a:srgbClr>
                  </a:outerShdw>
                </a:effectLst>
              </a:rPr>
              <a:t>See you next week!</a:t>
            </a:r>
          </a:p>
        </p:txBody>
      </p:sp>
    </p:spTree>
    <p:extLst>
      <p:ext uri="{BB962C8B-B14F-4D97-AF65-F5344CB8AC3E}">
        <p14:creationId xmlns:p14="http://schemas.microsoft.com/office/powerpoint/2010/main" val="39808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1503069"/>
            <a:ext cx="5225903" cy="1000739"/>
          </a:xfrm>
        </p:spPr>
        <p:txBody>
          <a:bodyPr/>
          <a:lstStyle/>
          <a:p>
            <a:r>
              <a:rPr lang="en-US" sz="4800" dirty="0"/>
              <a:t>INTRODUCTION</a:t>
            </a:r>
            <a:endParaRPr lang="en-CA" sz="48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a:xfrm>
            <a:off x="7915711" y="1417982"/>
            <a:ext cx="3587176" cy="4641996"/>
          </a:xfrm>
        </p:spPr>
        <p:txBody>
          <a:bodyPr/>
          <a:lstStyle/>
          <a:p>
            <a:pPr>
              <a:buAutoNum type="romanUcPeriod"/>
            </a:pPr>
            <a:r>
              <a:rPr lang="en-US" dirty="0"/>
              <a:t>The Great Danger: Truth Abandoned (2 Tim 4)</a:t>
            </a:r>
          </a:p>
          <a:p>
            <a:pPr>
              <a:buFont typeface="+mj-lt"/>
              <a:buAutoNum type="romanUcPeriod"/>
            </a:pPr>
            <a:r>
              <a:rPr lang="en-US" dirty="0"/>
              <a:t>The Great Stakes: Treasure Lost (Ps 19)</a:t>
            </a:r>
          </a:p>
          <a:p>
            <a:pPr>
              <a:buFont typeface="+mj-lt"/>
              <a:buAutoNum type="romanUcPeriod"/>
            </a:pPr>
            <a:r>
              <a:rPr lang="en-US" dirty="0">
                <a:solidFill>
                  <a:schemeClr val="accent1">
                    <a:lumMod val="75000"/>
                  </a:schemeClr>
                </a:solidFill>
              </a:rPr>
              <a:t>Pray: “Long for the Pure Spiritual Milk” (1 Pet 2:2)</a:t>
            </a:r>
            <a:endParaRPr lang="en-CA" dirty="0">
              <a:solidFill>
                <a:schemeClr val="accent1">
                  <a:lumMod val="75000"/>
                </a:schemeClr>
              </a:solidFill>
            </a:endParaRPr>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409621"/>
            <a:ext cx="4641850" cy="2122692"/>
          </a:xfrm>
        </p:spPr>
        <p:txBody>
          <a:bodyPr/>
          <a:lstStyle/>
          <a:p>
            <a:r>
              <a:rPr lang="en-US" dirty="0"/>
              <a:t>Why is the doctrine of the Word important?</a:t>
            </a:r>
            <a:endParaRPr lang="en-CA" dirty="0"/>
          </a:p>
        </p:txBody>
      </p:sp>
    </p:spTree>
    <p:extLst>
      <p:ext uri="{BB962C8B-B14F-4D97-AF65-F5344CB8AC3E}">
        <p14:creationId xmlns:p14="http://schemas.microsoft.com/office/powerpoint/2010/main" val="2155908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E9E903-E823-4CFA-9BED-83E2DCAF124C}"/>
              </a:ext>
            </a:extLst>
          </p:cNvPr>
          <p:cNvSpPr>
            <a:spLocks noGrp="1"/>
          </p:cNvSpPr>
          <p:nvPr>
            <p:ph type="title"/>
          </p:nvPr>
        </p:nvSpPr>
        <p:spPr/>
        <p:txBody>
          <a:bodyPr/>
          <a:lstStyle/>
          <a:p>
            <a:r>
              <a:rPr lang="en-US" dirty="0"/>
              <a:t>1 Pet 2:2</a:t>
            </a:r>
            <a:endParaRPr lang="en-CA" dirty="0"/>
          </a:p>
        </p:txBody>
      </p:sp>
    </p:spTree>
    <p:extLst>
      <p:ext uri="{BB962C8B-B14F-4D97-AF65-F5344CB8AC3E}">
        <p14:creationId xmlns:p14="http://schemas.microsoft.com/office/powerpoint/2010/main" val="406237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DE6F-EAB2-CA42-9C1E-07AB65BF3D28}"/>
              </a:ext>
            </a:extLst>
          </p:cNvPr>
          <p:cNvSpPr>
            <a:spLocks noGrp="1"/>
          </p:cNvSpPr>
          <p:nvPr>
            <p:ph type="title"/>
          </p:nvPr>
        </p:nvSpPr>
        <p:spPr/>
        <p:txBody>
          <a:bodyPr/>
          <a:lstStyle/>
          <a:p>
            <a:r>
              <a:rPr lang="en-US" sz="4800" dirty="0">
                <a:solidFill>
                  <a:schemeClr val="accent1">
                    <a:lumMod val="75000"/>
                  </a:schemeClr>
                </a:solidFill>
              </a:rPr>
              <a:t>Pray in Groups:</a:t>
            </a:r>
            <a:br>
              <a:rPr lang="en-US" sz="4800" dirty="0">
                <a:solidFill>
                  <a:schemeClr val="accent1">
                    <a:lumMod val="75000"/>
                  </a:schemeClr>
                </a:solidFill>
              </a:rPr>
            </a:br>
            <a:r>
              <a:rPr lang="en-US" sz="4800" dirty="0">
                <a:solidFill>
                  <a:schemeClr val="accent1">
                    <a:lumMod val="75000"/>
                  </a:schemeClr>
                </a:solidFill>
              </a:rPr>
              <a:t>Long for Pure Spiritual Milk</a:t>
            </a:r>
            <a:endParaRPr lang="en-CA" sz="4800" dirty="0">
              <a:solidFill>
                <a:schemeClr val="accent1">
                  <a:lumMod val="75000"/>
                </a:schemeClr>
              </a:solidFill>
            </a:endParaRPr>
          </a:p>
        </p:txBody>
      </p:sp>
      <p:sp>
        <p:nvSpPr>
          <p:cNvPr id="3" name="Text Placeholder 2">
            <a:extLst>
              <a:ext uri="{FF2B5EF4-FFF2-40B4-BE49-F238E27FC236}">
                <a16:creationId xmlns:a16="http://schemas.microsoft.com/office/drawing/2014/main" id="{E4844D5A-4E01-DB4E-BA05-C69C9E7110EE}"/>
              </a:ext>
            </a:extLst>
          </p:cNvPr>
          <p:cNvSpPr>
            <a:spLocks noGrp="1"/>
          </p:cNvSpPr>
          <p:nvPr>
            <p:ph type="body" sz="quarter" idx="10"/>
          </p:nvPr>
        </p:nvSpPr>
        <p:spPr>
          <a:xfrm>
            <a:off x="1127125" y="1911928"/>
            <a:ext cx="9937750" cy="4447309"/>
          </a:xfrm>
        </p:spPr>
        <p:txBody>
          <a:bodyPr/>
          <a:lstStyle/>
          <a:p>
            <a:pPr algn="ctr"/>
            <a:r>
              <a:rPr lang="en-CA" sz="2400" dirty="0">
                <a:effectLst/>
                <a:latin typeface="+mn-lt"/>
              </a:rPr>
              <a:t>Like newborn infants, </a:t>
            </a:r>
            <a:r>
              <a:rPr lang="en-CA" sz="2400" b="1" dirty="0">
                <a:effectLst/>
                <a:latin typeface="+mn-lt"/>
              </a:rPr>
              <a:t>long for the pure spiritual milk</a:t>
            </a:r>
            <a:r>
              <a:rPr lang="en-CA" sz="2400" dirty="0">
                <a:effectLst/>
                <a:latin typeface="+mn-lt"/>
              </a:rPr>
              <a:t>, </a:t>
            </a:r>
            <a:br>
              <a:rPr lang="en-CA" sz="2400" dirty="0">
                <a:effectLst/>
                <a:latin typeface="+mn-lt"/>
              </a:rPr>
            </a:br>
            <a:r>
              <a:rPr lang="en-CA" sz="2400" dirty="0">
                <a:effectLst/>
                <a:latin typeface="+mn-lt"/>
              </a:rPr>
              <a:t>that by it you may grow up into salvation —  </a:t>
            </a:r>
            <a:br>
              <a:rPr lang="en-CA" sz="2400" dirty="0">
                <a:effectLst/>
                <a:latin typeface="+mn-lt"/>
              </a:rPr>
            </a:br>
            <a:r>
              <a:rPr lang="en-CA" sz="2400" dirty="0">
                <a:effectLst/>
                <a:latin typeface="+mn-lt"/>
              </a:rPr>
              <a:t>if indeed you have tasted that the Lord is good. </a:t>
            </a:r>
          </a:p>
          <a:p>
            <a:pPr algn="ctr"/>
            <a:r>
              <a:rPr lang="en-CA" sz="2400" dirty="0">
                <a:effectLst/>
                <a:latin typeface="+mn-lt"/>
              </a:rPr>
              <a:t>- 1 Pet 2:2 -</a:t>
            </a:r>
            <a:endParaRPr lang="en-US" sz="2400" dirty="0">
              <a:effectLst/>
              <a:latin typeface="+mn-lt"/>
            </a:endParaRPr>
          </a:p>
          <a:p>
            <a:r>
              <a:rPr lang="en-US" dirty="0"/>
              <a:t>Let’s turn to Ps 19 and pray:</a:t>
            </a:r>
          </a:p>
          <a:p>
            <a:pPr marL="514350" indent="-514350">
              <a:buFont typeface="+mj-lt"/>
              <a:buAutoNum type="arabicPeriod"/>
            </a:pPr>
            <a:r>
              <a:rPr lang="en-US" dirty="0"/>
              <a:t>“We praise you because your word is _______________ [e.g. perfect, sure…]”</a:t>
            </a:r>
            <a:br>
              <a:rPr lang="en-US" dirty="0"/>
            </a:br>
            <a:endParaRPr lang="en-US" sz="1800" dirty="0"/>
          </a:p>
          <a:p>
            <a:pPr marL="514350" indent="-514350">
              <a:buFont typeface="+mj-lt"/>
              <a:buAutoNum type="arabicPeriod"/>
            </a:pPr>
            <a:r>
              <a:rPr lang="en-US" dirty="0"/>
              <a:t>“We long for your word to __________________ [e.g. revive our soul, make us wise …]”</a:t>
            </a:r>
          </a:p>
        </p:txBody>
      </p:sp>
    </p:spTree>
    <p:extLst>
      <p:ext uri="{BB962C8B-B14F-4D97-AF65-F5344CB8AC3E}">
        <p14:creationId xmlns:p14="http://schemas.microsoft.com/office/powerpoint/2010/main" val="1699139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555315-C40C-41E6-A7E3-D7F7AEF4AC8A}"/>
              </a:ext>
            </a:extLst>
          </p:cNvPr>
          <p:cNvSpPr>
            <a:spLocks noGrp="1"/>
          </p:cNvSpPr>
          <p:nvPr>
            <p:ph type="title"/>
          </p:nvPr>
        </p:nvSpPr>
        <p:spPr>
          <a:xfrm>
            <a:off x="795669" y="1094925"/>
            <a:ext cx="5225903" cy="2546726"/>
          </a:xfrm>
        </p:spPr>
        <p:txBody>
          <a:bodyPr/>
          <a:lstStyle/>
          <a:p>
            <a:r>
              <a:rPr lang="en-US" dirty="0"/>
              <a:t>THE CANON </a:t>
            </a:r>
            <a:r>
              <a:rPr lang="en-US" sz="4400" dirty="0"/>
              <a:t>OF</a:t>
            </a:r>
            <a:r>
              <a:rPr lang="en-US" dirty="0"/>
              <a:t> SCRIPTURE</a:t>
            </a:r>
            <a:endParaRPr lang="en-CA" dirty="0"/>
          </a:p>
        </p:txBody>
      </p:sp>
      <p:sp>
        <p:nvSpPr>
          <p:cNvPr id="6" name="Text Placeholder 5">
            <a:extLst>
              <a:ext uri="{FF2B5EF4-FFF2-40B4-BE49-F238E27FC236}">
                <a16:creationId xmlns:a16="http://schemas.microsoft.com/office/drawing/2014/main" id="{7D785EDF-5F59-4924-B6B0-3F264171C527}"/>
              </a:ext>
            </a:extLst>
          </p:cNvPr>
          <p:cNvSpPr>
            <a:spLocks noGrp="1"/>
          </p:cNvSpPr>
          <p:nvPr>
            <p:ph type="body" sz="quarter" idx="10"/>
          </p:nvPr>
        </p:nvSpPr>
        <p:spPr>
          <a:xfrm>
            <a:off x="7915711" y="1603024"/>
            <a:ext cx="3587176" cy="4077253"/>
          </a:xfrm>
        </p:spPr>
        <p:txBody>
          <a:bodyPr/>
          <a:lstStyle/>
          <a:p>
            <a:r>
              <a:rPr lang="en-US" dirty="0">
                <a:solidFill>
                  <a:schemeClr val="accent1">
                    <a:lumMod val="75000"/>
                  </a:schemeClr>
                </a:solidFill>
              </a:rPr>
              <a:t>Definition &amp; Importance</a:t>
            </a:r>
          </a:p>
          <a:p>
            <a:r>
              <a:rPr lang="en-US" dirty="0"/>
              <a:t>Old Testament</a:t>
            </a:r>
          </a:p>
          <a:p>
            <a:r>
              <a:rPr lang="en-US" dirty="0"/>
              <a:t>New Testament</a:t>
            </a:r>
          </a:p>
          <a:p>
            <a:r>
              <a:rPr lang="en-US" dirty="0"/>
              <a:t>Recognizing the Canon</a:t>
            </a:r>
          </a:p>
          <a:p>
            <a:r>
              <a:rPr lang="en-US" dirty="0"/>
              <a:t>Discussion and Q&amp;A</a:t>
            </a:r>
            <a:endParaRPr lang="en-CA" dirty="0"/>
          </a:p>
        </p:txBody>
      </p:sp>
      <p:sp>
        <p:nvSpPr>
          <p:cNvPr id="7" name="Text Placeholder 6">
            <a:extLst>
              <a:ext uri="{FF2B5EF4-FFF2-40B4-BE49-F238E27FC236}">
                <a16:creationId xmlns:a16="http://schemas.microsoft.com/office/drawing/2014/main" id="{6EF56558-3BD5-4F41-90C0-4055F1398F3D}"/>
              </a:ext>
            </a:extLst>
          </p:cNvPr>
          <p:cNvSpPr>
            <a:spLocks noGrp="1"/>
          </p:cNvSpPr>
          <p:nvPr>
            <p:ph type="body" sz="quarter" idx="11"/>
          </p:nvPr>
        </p:nvSpPr>
        <p:spPr>
          <a:xfrm>
            <a:off x="795338" y="2980449"/>
            <a:ext cx="4641850" cy="763588"/>
          </a:xfrm>
        </p:spPr>
        <p:txBody>
          <a:bodyPr/>
          <a:lstStyle/>
          <a:p>
            <a:r>
              <a:rPr lang="en-US" dirty="0"/>
              <a:t>SECTION OUTLINE</a:t>
            </a:r>
            <a:endParaRPr lang="en-CA" dirty="0"/>
          </a:p>
        </p:txBody>
      </p:sp>
    </p:spTree>
    <p:extLst>
      <p:ext uri="{BB962C8B-B14F-4D97-AF65-F5344CB8AC3E}">
        <p14:creationId xmlns:p14="http://schemas.microsoft.com/office/powerpoint/2010/main" val="47249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96CA419-869B-4C56-969D-CB39BD2FA530}"/>
              </a:ext>
            </a:extLst>
          </p:cNvPr>
          <p:cNvSpPr>
            <a:spLocks noGrp="1"/>
          </p:cNvSpPr>
          <p:nvPr>
            <p:ph type="body" sz="quarter" idx="10"/>
          </p:nvPr>
        </p:nvSpPr>
        <p:spPr>
          <a:xfrm>
            <a:off x="835025" y="2185359"/>
            <a:ext cx="10521950" cy="2591593"/>
          </a:xfrm>
        </p:spPr>
        <p:txBody>
          <a:bodyPr/>
          <a:lstStyle/>
          <a:p>
            <a:pPr marL="0" indent="0">
              <a:buNone/>
            </a:pPr>
            <a:r>
              <a:rPr lang="en-CA" sz="3200" dirty="0">
                <a:latin typeface="+mj-lt"/>
              </a:rPr>
              <a:t>DEFINITION</a:t>
            </a:r>
          </a:p>
          <a:p>
            <a:pPr marL="0" indent="0">
              <a:buNone/>
            </a:pPr>
            <a:r>
              <a:rPr lang="en-CA" sz="3200" b="0" dirty="0">
                <a:latin typeface="+mj-lt"/>
              </a:rPr>
              <a:t>The term ‘canon’ - from the Greek word </a:t>
            </a:r>
            <a:r>
              <a:rPr lang="en-CA" sz="3200" dirty="0">
                <a:latin typeface="Times New Roman" panose="02020603050405020304" pitchFamily="18" charset="0"/>
                <a:cs typeface="Times New Roman" panose="02020603050405020304" pitchFamily="18" charset="0"/>
              </a:rPr>
              <a:t>κα</a:t>
            </a:r>
            <a:r>
              <a:rPr lang="en-CA" sz="3200" dirty="0" err="1">
                <a:latin typeface="Times New Roman" panose="02020603050405020304" pitchFamily="18" charset="0"/>
                <a:cs typeface="Times New Roman" panose="02020603050405020304" pitchFamily="18" charset="0"/>
              </a:rPr>
              <a:t>νών</a:t>
            </a:r>
            <a:r>
              <a:rPr lang="en-CA" sz="3200" b="0" dirty="0">
                <a:latin typeface="+mj-lt"/>
              </a:rPr>
              <a:t> (</a:t>
            </a:r>
            <a:r>
              <a:rPr lang="en-CA" sz="3200" b="0" dirty="0" err="1">
                <a:latin typeface="+mj-lt"/>
              </a:rPr>
              <a:t>kanṓn</a:t>
            </a:r>
            <a:r>
              <a:rPr lang="en-CA" sz="3200" b="0" dirty="0">
                <a:latin typeface="+mj-lt"/>
              </a:rPr>
              <a:t>).</a:t>
            </a:r>
          </a:p>
          <a:p>
            <a:pPr marL="0" indent="0">
              <a:buNone/>
            </a:pPr>
            <a:r>
              <a:rPr lang="en-CA" sz="3200" b="0" dirty="0">
                <a:latin typeface="+mj-lt"/>
              </a:rPr>
              <a:t>It simply means “measuring rod, standard”. It refers to the standard by which you assess something, or determine the limits of something.</a:t>
            </a:r>
            <a:endParaRPr lang="en-CA" b="0" dirty="0">
              <a:latin typeface="+mj-lt"/>
            </a:endParaRPr>
          </a:p>
        </p:txBody>
      </p:sp>
      <p:sp>
        <p:nvSpPr>
          <p:cNvPr id="5" name="Title 4">
            <a:extLst>
              <a:ext uri="{FF2B5EF4-FFF2-40B4-BE49-F238E27FC236}">
                <a16:creationId xmlns:a16="http://schemas.microsoft.com/office/drawing/2014/main" id="{8468B5A6-D53C-4F07-B146-8F1FEFB8AF8D}"/>
              </a:ext>
            </a:extLst>
          </p:cNvPr>
          <p:cNvSpPr>
            <a:spLocks noGrp="1"/>
          </p:cNvSpPr>
          <p:nvPr>
            <p:ph type="title"/>
          </p:nvPr>
        </p:nvSpPr>
        <p:spPr/>
        <p:txBody>
          <a:bodyPr/>
          <a:lstStyle/>
          <a:p>
            <a:r>
              <a:rPr lang="en-US" dirty="0"/>
              <a:t>1. DEFINITION &amp; IMPORTANCE</a:t>
            </a:r>
            <a:endParaRPr lang="en-CA" dirty="0"/>
          </a:p>
        </p:txBody>
      </p:sp>
      <p:sp>
        <p:nvSpPr>
          <p:cNvPr id="2" name="TextBox 1">
            <a:extLst>
              <a:ext uri="{FF2B5EF4-FFF2-40B4-BE49-F238E27FC236}">
                <a16:creationId xmlns:a16="http://schemas.microsoft.com/office/drawing/2014/main" id="{7983D139-F1CF-4FFF-BBAA-1C5A89FD1879}"/>
              </a:ext>
            </a:extLst>
          </p:cNvPr>
          <p:cNvSpPr txBox="1"/>
          <p:nvPr/>
        </p:nvSpPr>
        <p:spPr>
          <a:xfrm>
            <a:off x="698938" y="4776952"/>
            <a:ext cx="10794124" cy="2031325"/>
          </a:xfrm>
          <a:prstGeom prst="rect">
            <a:avLst/>
          </a:prstGeom>
          <a:noFill/>
        </p:spPr>
        <p:txBody>
          <a:bodyPr wrap="square" rtlCol="0">
            <a:spAutoFit/>
          </a:bodyPr>
          <a:lstStyle/>
          <a:p>
            <a:pPr algn="ctr"/>
            <a:r>
              <a:rPr lang="en-CA" sz="3600" b="1" dirty="0">
                <a:solidFill>
                  <a:schemeClr val="accent1">
                    <a:lumMod val="75000"/>
                  </a:schemeClr>
                </a:solidFill>
              </a:rPr>
              <a:t>The Canon of Scripture is the list of books which are </a:t>
            </a:r>
            <a:r>
              <a:rPr lang="en-CA" sz="3600" b="1" u="sng" dirty="0">
                <a:solidFill>
                  <a:schemeClr val="accent1">
                    <a:lumMod val="75000"/>
                  </a:schemeClr>
                </a:solidFill>
              </a:rPr>
              <a:t>divinely authoritative</a:t>
            </a:r>
            <a:r>
              <a:rPr lang="en-CA" sz="3600" b="1" dirty="0">
                <a:solidFill>
                  <a:schemeClr val="accent1">
                    <a:lumMod val="75000"/>
                  </a:schemeClr>
                </a:solidFill>
              </a:rPr>
              <a:t> and deserve to be in our Bibles.</a:t>
            </a:r>
          </a:p>
          <a:p>
            <a:endParaRPr lang="en-CA" dirty="0"/>
          </a:p>
        </p:txBody>
      </p:sp>
    </p:spTree>
    <p:extLst>
      <p:ext uri="{BB962C8B-B14F-4D97-AF65-F5344CB8AC3E}">
        <p14:creationId xmlns:p14="http://schemas.microsoft.com/office/powerpoint/2010/main" val="371824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69105C-01A4-4817-909D-FDD920F075CB}"/>
              </a:ext>
            </a:extLst>
          </p:cNvPr>
          <p:cNvSpPr>
            <a:spLocks noGrp="1"/>
          </p:cNvSpPr>
          <p:nvPr>
            <p:ph type="body" sz="quarter" idx="10"/>
          </p:nvPr>
        </p:nvSpPr>
        <p:spPr/>
        <p:txBody>
          <a:bodyPr/>
          <a:lstStyle/>
          <a:p>
            <a:r>
              <a:rPr lang="en-CA" dirty="0"/>
              <a:t>“The canon is an artifact of revelation, not an object of revelation itself. It is known infallibly to God by necessity and to man with a certainty directly related to God’s purpose in giving the Word to the church. </a:t>
            </a:r>
            <a:r>
              <a:rPr lang="en-CA" b="1" dirty="0"/>
              <a:t>The canon exists because God has inspired some writings, not all writings.</a:t>
            </a:r>
            <a:r>
              <a:rPr lang="en-CA" dirty="0"/>
              <a:t>”</a:t>
            </a:r>
          </a:p>
        </p:txBody>
      </p:sp>
      <p:pic>
        <p:nvPicPr>
          <p:cNvPr id="9" name="Picture Placeholder 8" descr="A person wearing a suit and tie smiling and looking at the camera&#10;&#10;Description automatically generated">
            <a:extLst>
              <a:ext uri="{FF2B5EF4-FFF2-40B4-BE49-F238E27FC236}">
                <a16:creationId xmlns:a16="http://schemas.microsoft.com/office/drawing/2014/main" id="{5998C012-31F5-4401-AD5B-9276C71915A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15" r="2215"/>
          <a:stretch>
            <a:fillRect/>
          </a:stretch>
        </p:blipFill>
        <p:spPr/>
      </p:pic>
      <p:sp>
        <p:nvSpPr>
          <p:cNvPr id="6" name="Text Placeholder 5">
            <a:extLst>
              <a:ext uri="{FF2B5EF4-FFF2-40B4-BE49-F238E27FC236}">
                <a16:creationId xmlns:a16="http://schemas.microsoft.com/office/drawing/2014/main" id="{7285F477-CA37-478B-ADE8-68DF4AD6BC28}"/>
              </a:ext>
            </a:extLst>
          </p:cNvPr>
          <p:cNvSpPr>
            <a:spLocks noGrp="1"/>
          </p:cNvSpPr>
          <p:nvPr>
            <p:ph type="body" sz="quarter" idx="12"/>
          </p:nvPr>
        </p:nvSpPr>
        <p:spPr/>
        <p:txBody>
          <a:bodyPr/>
          <a:lstStyle/>
          <a:p>
            <a:r>
              <a:rPr lang="en-US" dirty="0"/>
              <a:t>James R. White</a:t>
            </a:r>
            <a:endParaRPr lang="en-CA" dirty="0"/>
          </a:p>
        </p:txBody>
      </p:sp>
      <p:sp>
        <p:nvSpPr>
          <p:cNvPr id="7" name="Text Placeholder 6">
            <a:extLst>
              <a:ext uri="{FF2B5EF4-FFF2-40B4-BE49-F238E27FC236}">
                <a16:creationId xmlns:a16="http://schemas.microsoft.com/office/drawing/2014/main" id="{AF71E4EC-8D46-4BA1-A16B-DEF44F501EAC}"/>
              </a:ext>
            </a:extLst>
          </p:cNvPr>
          <p:cNvSpPr>
            <a:spLocks noGrp="1"/>
          </p:cNvSpPr>
          <p:nvPr>
            <p:ph type="body" sz="quarter" idx="13"/>
          </p:nvPr>
        </p:nvSpPr>
        <p:spPr/>
        <p:txBody>
          <a:bodyPr/>
          <a:lstStyle/>
          <a:p>
            <a:r>
              <a:rPr lang="en-US" dirty="0"/>
              <a:t>SCRIPTURE ALONE, p. 101</a:t>
            </a:r>
            <a:endParaRPr lang="en-CA" dirty="0"/>
          </a:p>
        </p:txBody>
      </p:sp>
    </p:spTree>
    <p:extLst>
      <p:ext uri="{BB962C8B-B14F-4D97-AF65-F5344CB8AC3E}">
        <p14:creationId xmlns:p14="http://schemas.microsoft.com/office/powerpoint/2010/main" val="1811980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AEAAFB1-C443-4FE2-9B5F-BD5DD1EBF09D}"/>
              </a:ext>
            </a:extLst>
          </p:cNvPr>
          <p:cNvSpPr>
            <a:spLocks noGrp="1"/>
          </p:cNvSpPr>
          <p:nvPr>
            <p:ph type="title"/>
          </p:nvPr>
        </p:nvSpPr>
        <p:spPr/>
        <p:txBody>
          <a:bodyPr/>
          <a:lstStyle/>
          <a:p>
            <a:r>
              <a:rPr lang="en-US" sz="4400" dirty="0"/>
              <a:t>Why is it important to have a Canon of Scripture?</a:t>
            </a:r>
            <a:endParaRPr lang="en-CA" sz="4400" dirty="0"/>
          </a:p>
        </p:txBody>
      </p:sp>
      <p:sp>
        <p:nvSpPr>
          <p:cNvPr id="12" name="Text Placeholder 11">
            <a:extLst>
              <a:ext uri="{FF2B5EF4-FFF2-40B4-BE49-F238E27FC236}">
                <a16:creationId xmlns:a16="http://schemas.microsoft.com/office/drawing/2014/main" id="{5BD7B9AD-88A9-4C97-9D34-EEA7CFD6B926}"/>
              </a:ext>
            </a:extLst>
          </p:cNvPr>
          <p:cNvSpPr>
            <a:spLocks noGrp="1"/>
          </p:cNvSpPr>
          <p:nvPr>
            <p:ph type="body" sz="quarter" idx="10"/>
          </p:nvPr>
        </p:nvSpPr>
        <p:spPr/>
        <p:txBody>
          <a:bodyPr/>
          <a:lstStyle/>
          <a:p>
            <a:pPr marL="571500" indent="-571500">
              <a:buFont typeface="+mj-lt"/>
              <a:buAutoNum type="romanUcPeriod"/>
            </a:pPr>
            <a:r>
              <a:rPr lang="en-US" dirty="0"/>
              <a:t>We are commanded not to </a:t>
            </a:r>
            <a:r>
              <a:rPr lang="en-US" b="1" u="sng" dirty="0"/>
              <a:t>add</a:t>
            </a:r>
            <a:r>
              <a:rPr lang="en-US" dirty="0"/>
              <a:t> to or </a:t>
            </a:r>
            <a:r>
              <a:rPr lang="en-US" b="1" u="sng" dirty="0"/>
              <a:t>take away</a:t>
            </a:r>
            <a:r>
              <a:rPr lang="en-US" dirty="0"/>
              <a:t> from God’s Word.</a:t>
            </a:r>
          </a:p>
        </p:txBody>
      </p:sp>
    </p:spTree>
    <p:extLst>
      <p:ext uri="{BB962C8B-B14F-4D97-AF65-F5344CB8AC3E}">
        <p14:creationId xmlns:p14="http://schemas.microsoft.com/office/powerpoint/2010/main" val="255643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3FDD0F-E6BF-4204-A53C-25E0D93A4B1C}"/>
              </a:ext>
            </a:extLst>
          </p:cNvPr>
          <p:cNvSpPr>
            <a:spLocks noGrp="1"/>
          </p:cNvSpPr>
          <p:nvPr>
            <p:ph type="body" sz="quarter" idx="10"/>
          </p:nvPr>
        </p:nvSpPr>
        <p:spPr/>
        <p:txBody>
          <a:bodyPr/>
          <a:lstStyle/>
          <a:p>
            <a:r>
              <a:rPr lang="en-CA" sz="3600" dirty="0"/>
              <a:t>“</a:t>
            </a:r>
            <a:r>
              <a:rPr lang="en-CA" sz="3600" b="1" i="1" dirty="0"/>
              <a:t>You shall not add to the word which I command you, nor take from it</a:t>
            </a:r>
            <a:r>
              <a:rPr lang="en-CA" sz="3600" dirty="0"/>
              <a:t>; that you may keep the commandments of the LORD your God which I command you.”</a:t>
            </a:r>
          </a:p>
        </p:txBody>
      </p:sp>
      <p:sp>
        <p:nvSpPr>
          <p:cNvPr id="4" name="Title 3">
            <a:extLst>
              <a:ext uri="{FF2B5EF4-FFF2-40B4-BE49-F238E27FC236}">
                <a16:creationId xmlns:a16="http://schemas.microsoft.com/office/drawing/2014/main" id="{34ACDC81-1152-4738-A8D9-BB9DEE149D59}"/>
              </a:ext>
            </a:extLst>
          </p:cNvPr>
          <p:cNvSpPr>
            <a:spLocks noGrp="1"/>
          </p:cNvSpPr>
          <p:nvPr>
            <p:ph type="title"/>
          </p:nvPr>
        </p:nvSpPr>
        <p:spPr/>
        <p:txBody>
          <a:bodyPr/>
          <a:lstStyle/>
          <a:p>
            <a:r>
              <a:rPr lang="en-US" dirty="0"/>
              <a:t>DEUTERONOMY 4:2</a:t>
            </a:r>
            <a:endParaRPr lang="en-CA" dirty="0"/>
          </a:p>
        </p:txBody>
      </p:sp>
    </p:spTree>
    <p:extLst>
      <p:ext uri="{BB962C8B-B14F-4D97-AF65-F5344CB8AC3E}">
        <p14:creationId xmlns:p14="http://schemas.microsoft.com/office/powerpoint/2010/main" val="2322272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48F027-7040-49FB-947D-C7594E4867B3}"/>
              </a:ext>
            </a:extLst>
          </p:cNvPr>
          <p:cNvSpPr>
            <a:spLocks noGrp="1"/>
          </p:cNvSpPr>
          <p:nvPr>
            <p:ph type="body" sz="quarter" idx="10"/>
          </p:nvPr>
        </p:nvSpPr>
        <p:spPr/>
        <p:txBody>
          <a:bodyPr/>
          <a:lstStyle/>
          <a:p>
            <a:r>
              <a:rPr lang="en-CA" dirty="0"/>
              <a:t>“I warn everyone who hears the words of the prophecy of this book: </a:t>
            </a:r>
            <a:r>
              <a:rPr lang="en-CA" b="1" dirty="0"/>
              <a:t>if anyone adds to them, </a:t>
            </a:r>
            <a:r>
              <a:rPr lang="en-CA" dirty="0"/>
              <a:t>God will add to him the plagues described in this book, </a:t>
            </a:r>
            <a:r>
              <a:rPr lang="en-CA" b="1" dirty="0"/>
              <a:t>and if anyone takes away from the words of the book of this prophecy, </a:t>
            </a:r>
            <a:r>
              <a:rPr lang="en-CA" dirty="0"/>
              <a:t>God will take away his share in the tree of life and in the holy city, which are described in this book.”</a:t>
            </a:r>
          </a:p>
        </p:txBody>
      </p:sp>
      <p:sp>
        <p:nvSpPr>
          <p:cNvPr id="3" name="Title 2">
            <a:extLst>
              <a:ext uri="{FF2B5EF4-FFF2-40B4-BE49-F238E27FC236}">
                <a16:creationId xmlns:a16="http://schemas.microsoft.com/office/drawing/2014/main" id="{710289FE-8FB9-4210-936C-20338D48AE8B}"/>
              </a:ext>
            </a:extLst>
          </p:cNvPr>
          <p:cNvSpPr>
            <a:spLocks noGrp="1"/>
          </p:cNvSpPr>
          <p:nvPr>
            <p:ph type="title"/>
          </p:nvPr>
        </p:nvSpPr>
        <p:spPr>
          <a:xfrm>
            <a:off x="1231087" y="409352"/>
            <a:ext cx="6464785" cy="680485"/>
          </a:xfrm>
        </p:spPr>
        <p:txBody>
          <a:bodyPr/>
          <a:lstStyle/>
          <a:p>
            <a:r>
              <a:rPr lang="en-US" dirty="0"/>
              <a:t>REVELATION 22:18-19</a:t>
            </a:r>
            <a:endParaRPr lang="en-CA" dirty="0"/>
          </a:p>
        </p:txBody>
      </p:sp>
    </p:spTree>
    <p:extLst>
      <p:ext uri="{BB962C8B-B14F-4D97-AF65-F5344CB8AC3E}">
        <p14:creationId xmlns:p14="http://schemas.microsoft.com/office/powerpoint/2010/main" val="1701429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725304"/>
            <a:ext cx="5225903" cy="1000739"/>
          </a:xfrm>
        </p:spPr>
        <p:txBody>
          <a:bodyPr/>
          <a:lstStyle/>
          <a:p>
            <a:r>
              <a:rPr lang="en-US" sz="7200" dirty="0"/>
              <a:t>CLASS SESSIONS</a:t>
            </a:r>
            <a:endParaRPr lang="en-CA" sz="72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p:txBody>
          <a:bodyPr/>
          <a:lstStyle/>
          <a:p>
            <a:r>
              <a:rPr lang="en-US" dirty="0"/>
              <a:t>Intro &amp; Canon</a:t>
            </a:r>
          </a:p>
          <a:p>
            <a:r>
              <a:rPr lang="en-US" dirty="0"/>
              <a:t>Inspiration &amp; Authority</a:t>
            </a:r>
          </a:p>
          <a:p>
            <a:r>
              <a:rPr lang="en-US" dirty="0"/>
              <a:t>Necessity &amp; Sufficiency</a:t>
            </a:r>
          </a:p>
          <a:p>
            <a:r>
              <a:rPr lang="en-US" dirty="0"/>
              <a:t>Clarity &amp; Interpretation</a:t>
            </a:r>
          </a:p>
          <a:p>
            <a:r>
              <a:rPr lang="en-CA" dirty="0"/>
              <a:t>Inerrancy &amp; Apologetic Challenges</a:t>
            </a:r>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979683"/>
            <a:ext cx="4641850" cy="1552630"/>
          </a:xfrm>
        </p:spPr>
        <p:txBody>
          <a:bodyPr/>
          <a:lstStyle/>
          <a:p>
            <a:r>
              <a:rPr lang="en-US" dirty="0"/>
              <a:t>OUTLINE OF TOPICS</a:t>
            </a:r>
            <a:endParaRPr lang="en-CA" dirty="0"/>
          </a:p>
        </p:txBody>
      </p:sp>
    </p:spTree>
    <p:extLst>
      <p:ext uri="{BB962C8B-B14F-4D97-AF65-F5344CB8AC3E}">
        <p14:creationId xmlns:p14="http://schemas.microsoft.com/office/powerpoint/2010/main" val="416121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39DA1E-E7D0-459B-B752-016F9BF6B0AA}"/>
              </a:ext>
            </a:extLst>
          </p:cNvPr>
          <p:cNvSpPr>
            <a:spLocks noGrp="1"/>
          </p:cNvSpPr>
          <p:nvPr>
            <p:ph type="body" sz="quarter" idx="10"/>
          </p:nvPr>
        </p:nvSpPr>
        <p:spPr/>
        <p:txBody>
          <a:bodyPr/>
          <a:lstStyle/>
          <a:p>
            <a:r>
              <a:rPr lang="en-CA" sz="3600" dirty="0"/>
              <a:t>“</a:t>
            </a:r>
            <a:r>
              <a:rPr lang="en-CA" sz="3600" b="1" dirty="0"/>
              <a:t>To add to or subtract from God’s words would be to prevent God’s people from obeying him fully</a:t>
            </a:r>
            <a:r>
              <a:rPr lang="en-CA" sz="3600" dirty="0"/>
              <a:t>, for commands that were subtracted would not be known to the people, and words that were added might require extra things of the people which God had not commanded.”</a:t>
            </a:r>
          </a:p>
        </p:txBody>
      </p:sp>
      <p:pic>
        <p:nvPicPr>
          <p:cNvPr id="9" name="Picture Placeholder 8" descr="A close up of a sign&#10;&#10;Description automatically generated">
            <a:extLst>
              <a:ext uri="{FF2B5EF4-FFF2-40B4-BE49-F238E27FC236}">
                <a16:creationId xmlns:a16="http://schemas.microsoft.com/office/drawing/2014/main" id="{8572A1A1-0AAC-49C9-8DF2-61A9A4844B4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246" b="33272"/>
          <a:stretch/>
        </p:blipFill>
        <p:spPr>
          <a:xfrm>
            <a:off x="446567" y="5656199"/>
            <a:ext cx="1238693" cy="1080403"/>
          </a:xfrm>
        </p:spPr>
      </p:pic>
      <p:sp>
        <p:nvSpPr>
          <p:cNvPr id="6" name="Text Placeholder 5">
            <a:extLst>
              <a:ext uri="{FF2B5EF4-FFF2-40B4-BE49-F238E27FC236}">
                <a16:creationId xmlns:a16="http://schemas.microsoft.com/office/drawing/2014/main" id="{4D7B80B4-4654-4A6E-BE4E-22613769AE63}"/>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BD8B4A7B-3130-4405-B500-914599D89B62}"/>
              </a:ext>
            </a:extLst>
          </p:cNvPr>
          <p:cNvSpPr>
            <a:spLocks noGrp="1"/>
          </p:cNvSpPr>
          <p:nvPr>
            <p:ph type="body" sz="quarter" idx="13"/>
          </p:nvPr>
        </p:nvSpPr>
        <p:spPr/>
        <p:txBody>
          <a:bodyPr/>
          <a:lstStyle/>
          <a:p>
            <a:r>
              <a:rPr lang="en-US" dirty="0"/>
              <a:t>SYSTEMATIC THEOLOGY, p.54</a:t>
            </a:r>
            <a:endParaRPr lang="en-CA" dirty="0"/>
          </a:p>
        </p:txBody>
      </p:sp>
    </p:spTree>
    <p:extLst>
      <p:ext uri="{BB962C8B-B14F-4D97-AF65-F5344CB8AC3E}">
        <p14:creationId xmlns:p14="http://schemas.microsoft.com/office/powerpoint/2010/main" val="4007477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AEAAFB1-C443-4FE2-9B5F-BD5DD1EBF09D}"/>
              </a:ext>
            </a:extLst>
          </p:cNvPr>
          <p:cNvSpPr>
            <a:spLocks noGrp="1"/>
          </p:cNvSpPr>
          <p:nvPr>
            <p:ph type="title"/>
          </p:nvPr>
        </p:nvSpPr>
        <p:spPr/>
        <p:txBody>
          <a:bodyPr/>
          <a:lstStyle/>
          <a:p>
            <a:r>
              <a:rPr lang="en-US" sz="4400" dirty="0"/>
              <a:t>Why is it important to have a Canon of Scripture?</a:t>
            </a:r>
            <a:endParaRPr lang="en-CA" sz="4400" dirty="0"/>
          </a:p>
        </p:txBody>
      </p:sp>
      <p:sp>
        <p:nvSpPr>
          <p:cNvPr id="12" name="Text Placeholder 11">
            <a:extLst>
              <a:ext uri="{FF2B5EF4-FFF2-40B4-BE49-F238E27FC236}">
                <a16:creationId xmlns:a16="http://schemas.microsoft.com/office/drawing/2014/main" id="{5BD7B9AD-88A9-4C97-9D34-EEA7CFD6B926}"/>
              </a:ext>
            </a:extLst>
          </p:cNvPr>
          <p:cNvSpPr>
            <a:spLocks noGrp="1"/>
          </p:cNvSpPr>
          <p:nvPr>
            <p:ph type="body" sz="quarter" idx="10"/>
          </p:nvPr>
        </p:nvSpPr>
        <p:spPr/>
        <p:txBody>
          <a:bodyPr/>
          <a:lstStyle/>
          <a:p>
            <a:pPr marL="571500" indent="-571500">
              <a:buFont typeface="+mj-lt"/>
              <a:buAutoNum type="romanUcPeriod"/>
            </a:pPr>
            <a:r>
              <a:rPr lang="en-US" dirty="0"/>
              <a:t>We are commanded not to </a:t>
            </a:r>
            <a:r>
              <a:rPr lang="en-US" b="1" u="sng" dirty="0"/>
              <a:t>add</a:t>
            </a:r>
            <a:r>
              <a:rPr lang="en-US" dirty="0"/>
              <a:t> to or </a:t>
            </a:r>
            <a:r>
              <a:rPr lang="en-US" b="1" u="sng" dirty="0"/>
              <a:t>take away</a:t>
            </a:r>
            <a:r>
              <a:rPr lang="en-US" dirty="0"/>
              <a:t> from God’s Word.</a:t>
            </a:r>
          </a:p>
          <a:p>
            <a:pPr marL="571500" indent="-571500">
              <a:buFont typeface="+mj-lt"/>
              <a:buAutoNum type="romanUcPeriod"/>
            </a:pPr>
            <a:r>
              <a:rPr lang="en-CA" dirty="0"/>
              <a:t>God superintended what was written earlier by the biblical authors so that it was not just for them and their audience in their time, but also for us and His people throughout time. </a:t>
            </a:r>
            <a:endParaRPr lang="en-US" dirty="0"/>
          </a:p>
        </p:txBody>
      </p:sp>
    </p:spTree>
    <p:extLst>
      <p:ext uri="{BB962C8B-B14F-4D97-AF65-F5344CB8AC3E}">
        <p14:creationId xmlns:p14="http://schemas.microsoft.com/office/powerpoint/2010/main" val="404018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452DC2-5FDC-40D1-A917-F548A1440E20}"/>
              </a:ext>
            </a:extLst>
          </p:cNvPr>
          <p:cNvSpPr>
            <a:spLocks noGrp="1"/>
          </p:cNvSpPr>
          <p:nvPr>
            <p:ph type="body" sz="quarter" idx="10"/>
          </p:nvPr>
        </p:nvSpPr>
        <p:spPr/>
        <p:txBody>
          <a:bodyPr/>
          <a:lstStyle/>
          <a:p>
            <a:r>
              <a:rPr lang="en-CA" sz="3600" dirty="0"/>
              <a:t>“Whatever was written in earlier times was </a:t>
            </a:r>
            <a:r>
              <a:rPr lang="en-CA" sz="3600" b="1" dirty="0"/>
              <a:t>written for our instruction</a:t>
            </a:r>
            <a:r>
              <a:rPr lang="en-CA" sz="3600" dirty="0"/>
              <a:t>, so that through perseverance and the encouragement of </a:t>
            </a:r>
            <a:r>
              <a:rPr lang="en-CA" sz="3600" b="1" dirty="0"/>
              <a:t>the Scriptures </a:t>
            </a:r>
            <a:r>
              <a:rPr lang="en-CA" sz="3600" dirty="0"/>
              <a:t>we might have </a:t>
            </a:r>
            <a:r>
              <a:rPr lang="en-CA" sz="3600" b="1" dirty="0"/>
              <a:t>hope</a:t>
            </a:r>
            <a:r>
              <a:rPr lang="en-CA" sz="3600" dirty="0"/>
              <a:t>.”</a:t>
            </a:r>
            <a:br>
              <a:rPr lang="en-CA" sz="3600" dirty="0"/>
            </a:br>
            <a:br>
              <a:rPr lang="en-CA" sz="3600" dirty="0"/>
            </a:br>
            <a:r>
              <a:rPr lang="en-CA" sz="2800" dirty="0"/>
              <a:t>(See also 1 Cor. 10:11)</a:t>
            </a:r>
            <a:endParaRPr lang="en-CA" sz="3600" dirty="0"/>
          </a:p>
        </p:txBody>
      </p:sp>
      <p:sp>
        <p:nvSpPr>
          <p:cNvPr id="4" name="Title 3">
            <a:extLst>
              <a:ext uri="{FF2B5EF4-FFF2-40B4-BE49-F238E27FC236}">
                <a16:creationId xmlns:a16="http://schemas.microsoft.com/office/drawing/2014/main" id="{6E710F8D-C26E-44E6-AEA6-F7BB399ABDB4}"/>
              </a:ext>
            </a:extLst>
          </p:cNvPr>
          <p:cNvSpPr>
            <a:spLocks noGrp="1"/>
          </p:cNvSpPr>
          <p:nvPr>
            <p:ph type="title"/>
          </p:nvPr>
        </p:nvSpPr>
        <p:spPr/>
        <p:txBody>
          <a:bodyPr/>
          <a:lstStyle/>
          <a:p>
            <a:r>
              <a:rPr lang="en-US" dirty="0"/>
              <a:t>ROMANS 15:4</a:t>
            </a:r>
            <a:endParaRPr lang="en-CA" dirty="0"/>
          </a:p>
        </p:txBody>
      </p:sp>
    </p:spTree>
    <p:extLst>
      <p:ext uri="{BB962C8B-B14F-4D97-AF65-F5344CB8AC3E}">
        <p14:creationId xmlns:p14="http://schemas.microsoft.com/office/powerpoint/2010/main" val="2113907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E7D52-DFDA-4D69-8DE1-97F81B61144C}"/>
              </a:ext>
            </a:extLst>
          </p:cNvPr>
          <p:cNvSpPr>
            <a:spLocks noGrp="1"/>
          </p:cNvSpPr>
          <p:nvPr>
            <p:ph type="title"/>
          </p:nvPr>
        </p:nvSpPr>
        <p:spPr/>
        <p:txBody>
          <a:bodyPr/>
          <a:lstStyle/>
          <a:p>
            <a:r>
              <a:rPr lang="en-US" dirty="0"/>
              <a:t>THE CANON</a:t>
            </a:r>
            <a:endParaRPr lang="en-CA" dirty="0"/>
          </a:p>
        </p:txBody>
      </p:sp>
      <p:sp>
        <p:nvSpPr>
          <p:cNvPr id="5" name="Text Placeholder 4">
            <a:extLst>
              <a:ext uri="{FF2B5EF4-FFF2-40B4-BE49-F238E27FC236}">
                <a16:creationId xmlns:a16="http://schemas.microsoft.com/office/drawing/2014/main" id="{9E8D552E-8800-409F-AC76-6857940AAEA3}"/>
              </a:ext>
            </a:extLst>
          </p:cNvPr>
          <p:cNvSpPr>
            <a:spLocks noGrp="1"/>
          </p:cNvSpPr>
          <p:nvPr>
            <p:ph type="body" sz="quarter" idx="10"/>
          </p:nvPr>
        </p:nvSpPr>
        <p:spPr/>
        <p:txBody>
          <a:bodyPr/>
          <a:lstStyle/>
          <a:p>
            <a:pPr algn="ctr"/>
            <a:r>
              <a:rPr lang="en-CA" sz="3200" b="1" dirty="0">
                <a:effectLst>
                  <a:outerShdw blurRad="38100" dist="38100" dir="2700000" algn="tl">
                    <a:srgbClr val="000000">
                      <a:alpha val="43137"/>
                    </a:srgbClr>
                  </a:outerShdw>
                </a:effectLst>
              </a:rPr>
              <a:t>What is at stake here in the doctrine of the canon of scripture is nothing less than what God requires of us to be saved! </a:t>
            </a:r>
          </a:p>
          <a:p>
            <a:pPr algn="ctr"/>
            <a:endParaRPr lang="en-CA" b="1" dirty="0">
              <a:solidFill>
                <a:schemeClr val="accent1">
                  <a:lumMod val="75000"/>
                </a:schemeClr>
              </a:solidFill>
              <a:effectLst>
                <a:outerShdw blurRad="38100" dist="38100" dir="2700000" algn="tl">
                  <a:srgbClr val="000000">
                    <a:alpha val="43137"/>
                  </a:srgbClr>
                </a:outerShdw>
              </a:effectLst>
            </a:endParaRPr>
          </a:p>
          <a:p>
            <a:pPr algn="ctr"/>
            <a:r>
              <a:rPr lang="en-CA" sz="3600" b="1" dirty="0">
                <a:solidFill>
                  <a:schemeClr val="accent1">
                    <a:lumMod val="75000"/>
                  </a:schemeClr>
                </a:solidFill>
                <a:effectLst>
                  <a:outerShdw blurRad="38100" dist="38100" dir="2700000" algn="tl">
                    <a:srgbClr val="000000">
                      <a:alpha val="43137"/>
                    </a:srgbClr>
                  </a:outerShdw>
                </a:effectLst>
              </a:rPr>
              <a:t>III. We must know what books are </a:t>
            </a:r>
            <a:r>
              <a:rPr lang="en-CA" sz="3600" b="1" u="sng" dirty="0">
                <a:solidFill>
                  <a:schemeClr val="accent1">
                    <a:lumMod val="75000"/>
                  </a:schemeClr>
                </a:solidFill>
                <a:effectLst>
                  <a:outerShdw blurRad="38100" dist="38100" dir="2700000" algn="tl">
                    <a:srgbClr val="000000">
                      <a:alpha val="43137"/>
                    </a:srgbClr>
                  </a:outerShdw>
                </a:effectLst>
              </a:rPr>
              <a:t>scripture</a:t>
            </a:r>
            <a:r>
              <a:rPr lang="en-CA" sz="3600" b="1" dirty="0">
                <a:solidFill>
                  <a:schemeClr val="accent1">
                    <a:lumMod val="75000"/>
                  </a:schemeClr>
                </a:solidFill>
                <a:effectLst>
                  <a:outerShdw blurRad="38100" dist="38100" dir="2700000" algn="tl">
                    <a:srgbClr val="000000">
                      <a:alpha val="43137"/>
                    </a:srgbClr>
                  </a:outerShdw>
                </a:effectLst>
              </a:rPr>
              <a:t> in order to know what we must believe.</a:t>
            </a:r>
          </a:p>
          <a:p>
            <a:pPr algn="ctr"/>
            <a:br>
              <a:rPr lang="en-CA" dirty="0">
                <a:effectLst>
                  <a:outerShdw blurRad="38100" dist="38100" dir="2700000" algn="tl" rotWithShape="0">
                    <a:srgbClr val="000000">
                      <a:alpha val="43137"/>
                    </a:srgbClr>
                  </a:outerShdw>
                </a:effectLst>
              </a:rPr>
            </a:br>
            <a:endParaRPr lang="en-CA" dirty="0">
              <a:effectLst>
                <a:outerShdw blurRad="38100" dist="38100" dir="2700000" algn="tl" rotWithShape="0">
                  <a:srgbClr val="000000">
                    <a:alpha val="43137"/>
                  </a:srgbClr>
                </a:outerShdw>
              </a:effectLst>
            </a:endParaRPr>
          </a:p>
        </p:txBody>
      </p:sp>
      <p:sp>
        <p:nvSpPr>
          <p:cNvPr id="6" name="Text Placeholder 5">
            <a:extLst>
              <a:ext uri="{FF2B5EF4-FFF2-40B4-BE49-F238E27FC236}">
                <a16:creationId xmlns:a16="http://schemas.microsoft.com/office/drawing/2014/main" id="{8949A9AE-5A50-4432-BF6B-025871FD1617}"/>
              </a:ext>
            </a:extLst>
          </p:cNvPr>
          <p:cNvSpPr>
            <a:spLocks noGrp="1"/>
          </p:cNvSpPr>
          <p:nvPr>
            <p:ph type="body" sz="quarter" idx="11"/>
          </p:nvPr>
        </p:nvSpPr>
        <p:spPr/>
        <p:txBody>
          <a:bodyPr/>
          <a:lstStyle/>
          <a:p>
            <a:r>
              <a:rPr lang="en-US" dirty="0"/>
              <a:t>What’s at stake here?</a:t>
            </a:r>
            <a:endParaRPr lang="en-CA" dirty="0"/>
          </a:p>
        </p:txBody>
      </p:sp>
    </p:spTree>
    <p:extLst>
      <p:ext uri="{BB962C8B-B14F-4D97-AF65-F5344CB8AC3E}">
        <p14:creationId xmlns:p14="http://schemas.microsoft.com/office/powerpoint/2010/main" val="813718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555315-C40C-41E6-A7E3-D7F7AEF4AC8A}"/>
              </a:ext>
            </a:extLst>
          </p:cNvPr>
          <p:cNvSpPr>
            <a:spLocks noGrp="1"/>
          </p:cNvSpPr>
          <p:nvPr>
            <p:ph type="title"/>
          </p:nvPr>
        </p:nvSpPr>
        <p:spPr>
          <a:xfrm>
            <a:off x="795669" y="1094925"/>
            <a:ext cx="5225903" cy="2546726"/>
          </a:xfrm>
        </p:spPr>
        <p:txBody>
          <a:bodyPr/>
          <a:lstStyle/>
          <a:p>
            <a:r>
              <a:rPr lang="en-US" dirty="0"/>
              <a:t>THE CANON </a:t>
            </a:r>
            <a:r>
              <a:rPr lang="en-US" sz="4400" dirty="0"/>
              <a:t>OF</a:t>
            </a:r>
            <a:r>
              <a:rPr lang="en-US" dirty="0"/>
              <a:t> SCRIPTURE</a:t>
            </a:r>
            <a:endParaRPr lang="en-CA" dirty="0"/>
          </a:p>
        </p:txBody>
      </p:sp>
      <p:sp>
        <p:nvSpPr>
          <p:cNvPr id="6" name="Text Placeholder 5">
            <a:extLst>
              <a:ext uri="{FF2B5EF4-FFF2-40B4-BE49-F238E27FC236}">
                <a16:creationId xmlns:a16="http://schemas.microsoft.com/office/drawing/2014/main" id="{7D785EDF-5F59-4924-B6B0-3F264171C527}"/>
              </a:ext>
            </a:extLst>
          </p:cNvPr>
          <p:cNvSpPr>
            <a:spLocks noGrp="1"/>
          </p:cNvSpPr>
          <p:nvPr>
            <p:ph type="body" sz="quarter" idx="10"/>
          </p:nvPr>
        </p:nvSpPr>
        <p:spPr>
          <a:xfrm>
            <a:off x="7915711" y="1603024"/>
            <a:ext cx="3587176" cy="4077253"/>
          </a:xfrm>
        </p:spPr>
        <p:txBody>
          <a:bodyPr/>
          <a:lstStyle/>
          <a:p>
            <a:r>
              <a:rPr lang="en-US" dirty="0"/>
              <a:t>Definition &amp; Importance</a:t>
            </a:r>
          </a:p>
          <a:p>
            <a:r>
              <a:rPr lang="en-US" dirty="0">
                <a:solidFill>
                  <a:schemeClr val="accent1">
                    <a:lumMod val="75000"/>
                  </a:schemeClr>
                </a:solidFill>
              </a:rPr>
              <a:t>Old Testament</a:t>
            </a:r>
          </a:p>
          <a:p>
            <a:r>
              <a:rPr lang="en-US" dirty="0"/>
              <a:t>New Testament</a:t>
            </a:r>
          </a:p>
          <a:p>
            <a:r>
              <a:rPr lang="en-US" dirty="0"/>
              <a:t>Recognizing the Canon</a:t>
            </a:r>
          </a:p>
          <a:p>
            <a:r>
              <a:rPr lang="en-US" dirty="0"/>
              <a:t>Discussion and Q&amp;A</a:t>
            </a:r>
            <a:endParaRPr lang="en-CA" dirty="0"/>
          </a:p>
        </p:txBody>
      </p:sp>
      <p:sp>
        <p:nvSpPr>
          <p:cNvPr id="7" name="Text Placeholder 6">
            <a:extLst>
              <a:ext uri="{FF2B5EF4-FFF2-40B4-BE49-F238E27FC236}">
                <a16:creationId xmlns:a16="http://schemas.microsoft.com/office/drawing/2014/main" id="{6EF56558-3BD5-4F41-90C0-4055F1398F3D}"/>
              </a:ext>
            </a:extLst>
          </p:cNvPr>
          <p:cNvSpPr>
            <a:spLocks noGrp="1"/>
          </p:cNvSpPr>
          <p:nvPr>
            <p:ph type="body" sz="quarter" idx="11"/>
          </p:nvPr>
        </p:nvSpPr>
        <p:spPr/>
        <p:txBody>
          <a:bodyPr/>
          <a:lstStyle/>
          <a:p>
            <a:endParaRPr lang="en-CA" dirty="0"/>
          </a:p>
        </p:txBody>
      </p:sp>
    </p:spTree>
    <p:extLst>
      <p:ext uri="{BB962C8B-B14F-4D97-AF65-F5344CB8AC3E}">
        <p14:creationId xmlns:p14="http://schemas.microsoft.com/office/powerpoint/2010/main" val="3507770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675863C6-C74D-46A5-AFF5-CAD95E18F4A4}"/>
              </a:ext>
            </a:extLst>
          </p:cNvPr>
          <p:cNvPicPr>
            <a:picLocks noChangeAspect="1"/>
          </p:cNvPicPr>
          <p:nvPr/>
        </p:nvPicPr>
        <p:blipFill rotWithShape="1">
          <a:blip r:embed="rId3">
            <a:extLst>
              <a:ext uri="{28A0092B-C50C-407E-A947-70E740481C1C}">
                <a14:useLocalDpi xmlns:a14="http://schemas.microsoft.com/office/drawing/2010/main" val="0"/>
              </a:ext>
            </a:extLst>
          </a:blip>
          <a:srcRect l="42405" t="14098" r="25692" b="14704"/>
          <a:stretch/>
        </p:blipFill>
        <p:spPr>
          <a:xfrm>
            <a:off x="4278242" y="0"/>
            <a:ext cx="3635513" cy="6270422"/>
          </a:xfrm>
          <a:prstGeom prst="rect">
            <a:avLst/>
          </a:prstGeom>
        </p:spPr>
      </p:pic>
      <p:sp>
        <p:nvSpPr>
          <p:cNvPr id="3" name="TextBox 2">
            <a:extLst>
              <a:ext uri="{FF2B5EF4-FFF2-40B4-BE49-F238E27FC236}">
                <a16:creationId xmlns:a16="http://schemas.microsoft.com/office/drawing/2014/main" id="{F85B1D43-F959-4592-A93E-1C0D469C51C9}"/>
              </a:ext>
            </a:extLst>
          </p:cNvPr>
          <p:cNvSpPr txBox="1"/>
          <p:nvPr/>
        </p:nvSpPr>
        <p:spPr>
          <a:xfrm>
            <a:off x="3230525" y="6262032"/>
            <a:ext cx="5730949" cy="523220"/>
          </a:xfrm>
          <a:prstGeom prst="rect">
            <a:avLst/>
          </a:prstGeom>
          <a:noFill/>
        </p:spPr>
        <p:txBody>
          <a:bodyPr wrap="square" rtlCol="0">
            <a:spAutoFit/>
          </a:bodyPr>
          <a:lstStyle/>
          <a:p>
            <a:pPr algn="ctr"/>
            <a:r>
              <a:rPr lang="en-CA" sz="1400" dirty="0">
                <a:effectLst>
                  <a:outerShdw blurRad="38100" dist="38100" dir="2700000" algn="tl">
                    <a:srgbClr val="000000">
                      <a:alpha val="43137"/>
                    </a:srgbClr>
                  </a:outerShdw>
                </a:effectLst>
              </a:rPr>
              <a:t>Graphic courtesy </a:t>
            </a:r>
            <a:r>
              <a:rPr lang="en-CA" sz="1400" b="1" dirty="0">
                <a:effectLst>
                  <a:outerShdw blurRad="38100" dist="38100" dir="2700000" algn="tl">
                    <a:srgbClr val="000000">
                      <a:alpha val="43137"/>
                    </a:srgbClr>
                  </a:outerShdw>
                </a:effectLst>
              </a:rPr>
              <a:t>A Visual Theology Guide to the Bible</a:t>
            </a:r>
            <a:br>
              <a:rPr lang="en-CA" sz="1400" dirty="0">
                <a:effectLst>
                  <a:outerShdw blurRad="38100" dist="38100" dir="2700000" algn="tl">
                    <a:srgbClr val="000000">
                      <a:alpha val="43137"/>
                    </a:srgbClr>
                  </a:outerShdw>
                </a:effectLst>
              </a:rPr>
            </a:br>
            <a:r>
              <a:rPr lang="en-CA" sz="1400" dirty="0">
                <a:effectLst>
                  <a:outerShdw blurRad="38100" dist="38100" dir="2700000" algn="tl">
                    <a:srgbClr val="000000">
                      <a:alpha val="43137"/>
                    </a:srgbClr>
                  </a:outerShdw>
                </a:effectLst>
              </a:rPr>
              <a:t>by Tim </a:t>
            </a:r>
            <a:r>
              <a:rPr lang="en-CA" sz="1400" dirty="0" err="1">
                <a:effectLst>
                  <a:outerShdw blurRad="38100" dist="38100" dir="2700000" algn="tl">
                    <a:srgbClr val="000000">
                      <a:alpha val="43137"/>
                    </a:srgbClr>
                  </a:outerShdw>
                </a:effectLst>
              </a:rPr>
              <a:t>Challies</a:t>
            </a:r>
            <a:r>
              <a:rPr lang="en-CA" sz="1400" dirty="0">
                <a:effectLst>
                  <a:outerShdw blurRad="38100" dist="38100" dir="2700000" algn="tl">
                    <a:srgbClr val="000000">
                      <a:alpha val="43137"/>
                    </a:srgbClr>
                  </a:outerShdw>
                </a:effectLst>
              </a:rPr>
              <a:t> &amp; Josh Byers</a:t>
            </a:r>
          </a:p>
        </p:txBody>
      </p:sp>
    </p:spTree>
    <p:extLst>
      <p:ext uri="{BB962C8B-B14F-4D97-AF65-F5344CB8AC3E}">
        <p14:creationId xmlns:p14="http://schemas.microsoft.com/office/powerpoint/2010/main" val="403488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0" indent="0">
              <a:buNone/>
            </a:pPr>
            <a:r>
              <a:rPr lang="en-CA" sz="3200" dirty="0"/>
              <a:t>The earliest collection of written words from God actually comes from the hand of God Himself on Mount Sinai! </a:t>
            </a:r>
          </a:p>
          <a:p>
            <a:pPr marL="457200" lvl="1" indent="0">
              <a:buNone/>
            </a:pPr>
            <a:r>
              <a:rPr lang="en-CA" sz="3200" b="0" dirty="0"/>
              <a:t>And he gave to Moses, when he had made an end of speaking with him upon Mount Sinai, the two tablets of the testimony, tablets of stone, written with the finger of God” (Ex. 31:18).</a:t>
            </a:r>
          </a:p>
          <a:p>
            <a:pPr marL="0" indent="0">
              <a:buNone/>
            </a:pPr>
            <a:r>
              <a:rPr lang="en-CA" b="0" dirty="0"/>
              <a:t>(See also Ex. 32:16; cf. Deut. 4:13; 10:4)</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OLD TESTAMENT CANON</a:t>
            </a:r>
            <a:endParaRPr lang="en-CA" dirty="0"/>
          </a:p>
        </p:txBody>
      </p:sp>
    </p:spTree>
    <p:extLst>
      <p:ext uri="{BB962C8B-B14F-4D97-AF65-F5344CB8AC3E}">
        <p14:creationId xmlns:p14="http://schemas.microsoft.com/office/powerpoint/2010/main" val="1919684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0" indent="0" algn="ctr">
              <a:buNone/>
            </a:pPr>
            <a:r>
              <a:rPr lang="en-CA" sz="3200" dirty="0">
                <a:effectLst>
                  <a:outerShdw blurRad="38100" dist="38100" dir="2700000" algn="tl">
                    <a:srgbClr val="000000">
                      <a:alpha val="43137"/>
                    </a:srgbClr>
                  </a:outerShdw>
                </a:effectLst>
              </a:rPr>
              <a:t>Thus, from very early in God’s formation of His people, He intended that they would be </a:t>
            </a:r>
          </a:p>
          <a:p>
            <a:pPr marL="0" indent="0" algn="ctr">
              <a:buNone/>
            </a:pPr>
            <a:r>
              <a:rPr lang="en-CA" sz="3600" dirty="0">
                <a:solidFill>
                  <a:schemeClr val="accent1">
                    <a:lumMod val="75000"/>
                  </a:schemeClr>
                </a:solidFill>
                <a:effectLst>
                  <a:outerShdw blurRad="38100" dist="38100" dir="2700000" algn="tl">
                    <a:srgbClr val="000000">
                      <a:alpha val="43137"/>
                    </a:srgbClr>
                  </a:outerShdw>
                </a:effectLst>
              </a:rPr>
              <a:t>‘a people of the </a:t>
            </a:r>
            <a:r>
              <a:rPr lang="en-CA" sz="3600" u="sng" dirty="0">
                <a:solidFill>
                  <a:schemeClr val="accent1">
                    <a:lumMod val="75000"/>
                  </a:schemeClr>
                </a:solidFill>
                <a:effectLst>
                  <a:outerShdw blurRad="38100" dist="38100" dir="2700000" algn="tl">
                    <a:srgbClr val="000000">
                      <a:alpha val="43137"/>
                    </a:srgbClr>
                  </a:outerShdw>
                </a:effectLst>
              </a:rPr>
              <a:t>book</a:t>
            </a:r>
            <a:r>
              <a:rPr lang="en-CA" sz="3600" dirty="0">
                <a:solidFill>
                  <a:schemeClr val="accent1">
                    <a:lumMod val="75000"/>
                  </a:schemeClr>
                </a:solidFill>
                <a:effectLst>
                  <a:outerShdw blurRad="38100" dist="38100" dir="2700000" algn="tl">
                    <a:srgbClr val="000000">
                      <a:alpha val="43137"/>
                    </a:srgbClr>
                  </a:outerShdw>
                </a:effectLst>
              </a:rPr>
              <a:t>’ </a:t>
            </a:r>
            <a:endParaRPr lang="en-CA" sz="3600" dirty="0">
              <a:effectLst>
                <a:outerShdw blurRad="38100" dist="38100" dir="2700000" algn="tl">
                  <a:srgbClr val="000000">
                    <a:alpha val="43137"/>
                  </a:srgbClr>
                </a:outerShdw>
              </a:effectLst>
            </a:endParaRPr>
          </a:p>
          <a:p>
            <a:pPr marL="0" indent="0" algn="ctr">
              <a:buNone/>
            </a:pPr>
            <a:r>
              <a:rPr lang="en-CA" sz="3200" dirty="0">
                <a:effectLst>
                  <a:outerShdw blurRad="38100" dist="38100" dir="2700000" algn="tl">
                    <a:srgbClr val="000000">
                      <a:alpha val="43137"/>
                    </a:srgbClr>
                  </a:outerShdw>
                </a:effectLst>
              </a:rPr>
              <a:t>and that they would keep and treasure His Word.</a:t>
            </a:r>
            <a:endParaRPr lang="en-CA" sz="3200" b="0"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OLD TESTAMENT CANON</a:t>
            </a:r>
            <a:endParaRPr lang="en-CA" dirty="0"/>
          </a:p>
        </p:txBody>
      </p:sp>
    </p:spTree>
    <p:extLst>
      <p:ext uri="{BB962C8B-B14F-4D97-AF65-F5344CB8AC3E}">
        <p14:creationId xmlns:p14="http://schemas.microsoft.com/office/powerpoint/2010/main" val="3880729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0" indent="0">
              <a:buNone/>
            </a:pPr>
            <a:r>
              <a:rPr lang="en-CA" sz="3200" dirty="0">
                <a:solidFill>
                  <a:schemeClr val="accent1">
                    <a:lumMod val="75000"/>
                  </a:schemeClr>
                </a:solidFill>
                <a:effectLst>
                  <a:outerShdw blurRad="38100" dist="38100" dir="2700000" algn="tl">
                    <a:srgbClr val="000000">
                      <a:alpha val="43137"/>
                    </a:srgbClr>
                  </a:outerShdw>
                </a:effectLst>
              </a:rPr>
              <a:t>A. The Close of the OT Canon</a:t>
            </a:r>
            <a:endParaRPr lang="en-CA" sz="3200" b="0" dirty="0">
              <a:solidFill>
                <a:schemeClr val="accent1">
                  <a:lumMod val="75000"/>
                </a:schemeClr>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OLD TESTAMENT CANON</a:t>
            </a:r>
            <a:endParaRPr lang="en-CA" dirty="0"/>
          </a:p>
        </p:txBody>
      </p:sp>
    </p:spTree>
    <p:extLst>
      <p:ext uri="{BB962C8B-B14F-4D97-AF65-F5344CB8AC3E}">
        <p14:creationId xmlns:p14="http://schemas.microsoft.com/office/powerpoint/2010/main" val="3949674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39DA1E-E7D0-459B-B752-016F9BF6B0AA}"/>
              </a:ext>
            </a:extLst>
          </p:cNvPr>
          <p:cNvSpPr>
            <a:spLocks noGrp="1"/>
          </p:cNvSpPr>
          <p:nvPr>
            <p:ph type="body" sz="quarter" idx="10"/>
          </p:nvPr>
        </p:nvSpPr>
        <p:spPr/>
        <p:txBody>
          <a:bodyPr/>
          <a:lstStyle/>
          <a:p>
            <a:r>
              <a:rPr lang="en-CA" sz="3600" dirty="0"/>
              <a:t>“...after approximately </a:t>
            </a:r>
            <a:r>
              <a:rPr lang="en-CA" sz="3600" b="1" dirty="0"/>
              <a:t>435 B.C.</a:t>
            </a:r>
            <a:r>
              <a:rPr lang="en-CA" sz="3600" dirty="0"/>
              <a:t> there were </a:t>
            </a:r>
            <a:r>
              <a:rPr lang="en-CA" sz="3600" b="1" dirty="0"/>
              <a:t>no further additions to the Old Testament canon</a:t>
            </a:r>
            <a:r>
              <a:rPr lang="en-CA" sz="3600" dirty="0"/>
              <a:t>. The subsequent history of the Jewish people was recorded in other writings, such as the books of the Maccabees, but these writings were not thought worthy to be included with the collections of God’s words from earlier years.”</a:t>
            </a:r>
          </a:p>
        </p:txBody>
      </p:sp>
      <p:pic>
        <p:nvPicPr>
          <p:cNvPr id="9" name="Picture Placeholder 8" descr="A close up of a sign&#10;&#10;Description automatically generated">
            <a:extLst>
              <a:ext uri="{FF2B5EF4-FFF2-40B4-BE49-F238E27FC236}">
                <a16:creationId xmlns:a16="http://schemas.microsoft.com/office/drawing/2014/main" id="{8572A1A1-0AAC-49C9-8DF2-61A9A4844B4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246" b="33272"/>
          <a:stretch/>
        </p:blipFill>
        <p:spPr>
          <a:xfrm>
            <a:off x="446567" y="5656199"/>
            <a:ext cx="1238693" cy="1080403"/>
          </a:xfrm>
        </p:spPr>
      </p:pic>
      <p:sp>
        <p:nvSpPr>
          <p:cNvPr id="6" name="Text Placeholder 5">
            <a:extLst>
              <a:ext uri="{FF2B5EF4-FFF2-40B4-BE49-F238E27FC236}">
                <a16:creationId xmlns:a16="http://schemas.microsoft.com/office/drawing/2014/main" id="{4D7B80B4-4654-4A6E-BE4E-22613769AE63}"/>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BD8B4A7B-3130-4405-B500-914599D89B62}"/>
              </a:ext>
            </a:extLst>
          </p:cNvPr>
          <p:cNvSpPr>
            <a:spLocks noGrp="1"/>
          </p:cNvSpPr>
          <p:nvPr>
            <p:ph type="body" sz="quarter" idx="13"/>
          </p:nvPr>
        </p:nvSpPr>
        <p:spPr/>
        <p:txBody>
          <a:bodyPr/>
          <a:lstStyle/>
          <a:p>
            <a:r>
              <a:rPr lang="en-US" dirty="0"/>
              <a:t>SYSTEMATIC THEOLOGY, p.55-56</a:t>
            </a:r>
            <a:endParaRPr lang="en-CA" dirty="0"/>
          </a:p>
        </p:txBody>
      </p:sp>
    </p:spTree>
    <p:extLst>
      <p:ext uri="{BB962C8B-B14F-4D97-AF65-F5344CB8AC3E}">
        <p14:creationId xmlns:p14="http://schemas.microsoft.com/office/powerpoint/2010/main" val="130019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1503069"/>
            <a:ext cx="5225903" cy="1000739"/>
          </a:xfrm>
        </p:spPr>
        <p:txBody>
          <a:bodyPr/>
          <a:lstStyle/>
          <a:p>
            <a:r>
              <a:rPr lang="en-US" sz="4800" dirty="0"/>
              <a:t>INTRODUCTION</a:t>
            </a:r>
            <a:endParaRPr lang="en-CA" sz="48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a:xfrm>
            <a:off x="7915711" y="1417982"/>
            <a:ext cx="3587176" cy="4641996"/>
          </a:xfrm>
        </p:spPr>
        <p:txBody>
          <a:bodyPr/>
          <a:lstStyle/>
          <a:p>
            <a:pPr>
              <a:buFont typeface="+mj-lt"/>
              <a:buAutoNum type="romanUcPeriod"/>
            </a:pPr>
            <a:r>
              <a:rPr lang="en-US" dirty="0"/>
              <a:t>The Great Danger: Truth Abandoned (2 Tim 4)</a:t>
            </a:r>
          </a:p>
          <a:p>
            <a:pPr>
              <a:buFont typeface="+mj-lt"/>
              <a:buAutoNum type="romanUcPeriod"/>
            </a:pPr>
            <a:r>
              <a:rPr lang="en-US" dirty="0"/>
              <a:t>The Great Stakes: Treasure Lost (Ps 19)</a:t>
            </a:r>
          </a:p>
          <a:p>
            <a:pPr>
              <a:buFont typeface="+mj-lt"/>
              <a:buAutoNum type="romanUcPeriod"/>
            </a:pPr>
            <a:r>
              <a:rPr lang="en-US" dirty="0"/>
              <a:t>Pray: “Long for Pure Spiritual Milk” (1 Pet 2:2)</a:t>
            </a:r>
            <a:endParaRPr lang="en-CA" dirty="0"/>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409621"/>
            <a:ext cx="4641850" cy="2122692"/>
          </a:xfrm>
        </p:spPr>
        <p:txBody>
          <a:bodyPr/>
          <a:lstStyle/>
          <a:p>
            <a:r>
              <a:rPr lang="en-US" dirty="0"/>
              <a:t>Why is the doctrine of the Word important?</a:t>
            </a:r>
            <a:endParaRPr lang="en-CA" dirty="0"/>
          </a:p>
        </p:txBody>
      </p:sp>
    </p:spTree>
    <p:extLst>
      <p:ext uri="{BB962C8B-B14F-4D97-AF65-F5344CB8AC3E}">
        <p14:creationId xmlns:p14="http://schemas.microsoft.com/office/powerpoint/2010/main" val="4287819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CE0B72-4915-419F-87CD-6C3BCDA289CA}"/>
              </a:ext>
            </a:extLst>
          </p:cNvPr>
          <p:cNvSpPr>
            <a:spLocks noGrp="1"/>
          </p:cNvSpPr>
          <p:nvPr>
            <p:ph type="body" sz="quarter" idx="10"/>
          </p:nvPr>
        </p:nvSpPr>
        <p:spPr>
          <a:xfrm>
            <a:off x="1045535" y="1775791"/>
            <a:ext cx="10100930" cy="4476707"/>
          </a:xfrm>
        </p:spPr>
        <p:txBody>
          <a:bodyPr/>
          <a:lstStyle/>
          <a:p>
            <a:r>
              <a:rPr lang="en-CA" sz="3600" dirty="0">
                <a:effectLst/>
              </a:rPr>
              <a:t>“From Artaxerxes to our own times a complete history has been written, </a:t>
            </a:r>
            <a:r>
              <a:rPr lang="en-CA" sz="3600" b="1" i="1" dirty="0">
                <a:effectLst/>
              </a:rPr>
              <a:t>but has not been deemed worthy of equal credit with the earlier records</a:t>
            </a:r>
            <a:r>
              <a:rPr lang="en-CA" sz="3600" dirty="0">
                <a:effectLst/>
              </a:rPr>
              <a:t>, because of the failure of the exact succession of the prophets.”</a:t>
            </a:r>
            <a:br>
              <a:rPr lang="en-CA" sz="3600" dirty="0">
                <a:effectLst/>
              </a:rPr>
            </a:br>
            <a:r>
              <a:rPr lang="en-CA" sz="2800" dirty="0">
                <a:effectLst/>
              </a:rPr>
              <a:t>(</a:t>
            </a:r>
            <a:r>
              <a:rPr lang="en-CA" sz="2800" i="1" dirty="0">
                <a:effectLst/>
              </a:rPr>
              <a:t>Against </a:t>
            </a:r>
            <a:r>
              <a:rPr lang="en-CA" sz="2800" i="1" dirty="0" err="1">
                <a:effectLst/>
              </a:rPr>
              <a:t>Apion</a:t>
            </a:r>
            <a:r>
              <a:rPr lang="en-CA" sz="2800" dirty="0">
                <a:effectLst/>
              </a:rPr>
              <a:t>, 1.41)</a:t>
            </a:r>
          </a:p>
          <a:p>
            <a:br>
              <a:rPr lang="en-CA" dirty="0"/>
            </a:br>
            <a:endParaRPr lang="en-CA" dirty="0"/>
          </a:p>
        </p:txBody>
      </p:sp>
      <p:pic>
        <p:nvPicPr>
          <p:cNvPr id="8" name="Picture Placeholder 7" descr="A person posing for the camera&#10;&#10;Description automatically generated">
            <a:extLst>
              <a:ext uri="{FF2B5EF4-FFF2-40B4-BE49-F238E27FC236}">
                <a16:creationId xmlns:a16="http://schemas.microsoft.com/office/drawing/2014/main" id="{236C7C56-188F-4E5F-9A87-C15FA02ADBB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5582" b="15582"/>
          <a:stretch>
            <a:fillRect/>
          </a:stretch>
        </p:blipFill>
        <p:spPr/>
      </p:pic>
      <p:sp>
        <p:nvSpPr>
          <p:cNvPr id="6" name="Text Placeholder 5">
            <a:extLst>
              <a:ext uri="{FF2B5EF4-FFF2-40B4-BE49-F238E27FC236}">
                <a16:creationId xmlns:a16="http://schemas.microsoft.com/office/drawing/2014/main" id="{98B26F94-0E8C-48EF-8994-E8B543CBD473}"/>
              </a:ext>
            </a:extLst>
          </p:cNvPr>
          <p:cNvSpPr>
            <a:spLocks noGrp="1"/>
          </p:cNvSpPr>
          <p:nvPr>
            <p:ph type="body" sz="quarter" idx="13"/>
          </p:nvPr>
        </p:nvSpPr>
        <p:spPr/>
        <p:txBody>
          <a:bodyPr/>
          <a:lstStyle/>
          <a:p>
            <a:r>
              <a:rPr lang="en-US" dirty="0"/>
              <a:t>Titus Flavius JOSEPHUS (37-100 AD)</a:t>
            </a:r>
            <a:endParaRPr lang="en-CA" dirty="0"/>
          </a:p>
        </p:txBody>
      </p:sp>
    </p:spTree>
    <p:extLst>
      <p:ext uri="{BB962C8B-B14F-4D97-AF65-F5344CB8AC3E}">
        <p14:creationId xmlns:p14="http://schemas.microsoft.com/office/powerpoint/2010/main" val="3537518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39DA1E-E7D0-459B-B752-016F9BF6B0AA}"/>
              </a:ext>
            </a:extLst>
          </p:cNvPr>
          <p:cNvSpPr>
            <a:spLocks noGrp="1"/>
          </p:cNvSpPr>
          <p:nvPr>
            <p:ph type="body" sz="quarter" idx="10"/>
          </p:nvPr>
        </p:nvSpPr>
        <p:spPr/>
        <p:txBody>
          <a:bodyPr/>
          <a:lstStyle/>
          <a:p>
            <a:r>
              <a:rPr lang="en-CA" dirty="0">
                <a:effectLst/>
              </a:rPr>
              <a:t>“...In the New Testament, we have no record of any dispute between Jesus and the Jews over the extent of the canon. </a:t>
            </a:r>
            <a:r>
              <a:rPr lang="en-CA" b="1" dirty="0">
                <a:effectLst/>
              </a:rPr>
              <a:t>Apparently there was full agreement between Jesus and his disciples</a:t>
            </a:r>
            <a:r>
              <a:rPr lang="en-CA" dirty="0">
                <a:effectLst/>
              </a:rPr>
              <a:t>, on the one hand, </a:t>
            </a:r>
            <a:r>
              <a:rPr lang="en-CA" b="1" dirty="0">
                <a:effectLst/>
              </a:rPr>
              <a:t>and the Jewish leaders or Jewish people</a:t>
            </a:r>
            <a:r>
              <a:rPr lang="en-CA" dirty="0">
                <a:effectLst/>
              </a:rPr>
              <a:t>, on the other hand, that additions to the Old Testament canon had </a:t>
            </a:r>
            <a:r>
              <a:rPr lang="en-CA" b="1" i="1" dirty="0">
                <a:effectLst/>
              </a:rPr>
              <a:t>ceased</a:t>
            </a:r>
            <a:r>
              <a:rPr lang="en-CA" dirty="0">
                <a:effectLst/>
              </a:rPr>
              <a:t> after the time of Ezra, Nehemiah, Esther, Haggai, Zechariah, and Malachi.”</a:t>
            </a:r>
            <a:endParaRPr lang="en-CA" sz="3600" dirty="0"/>
          </a:p>
        </p:txBody>
      </p:sp>
      <p:pic>
        <p:nvPicPr>
          <p:cNvPr id="9" name="Picture Placeholder 8" descr="A close up of a sign&#10;&#10;Description automatically generated">
            <a:extLst>
              <a:ext uri="{FF2B5EF4-FFF2-40B4-BE49-F238E27FC236}">
                <a16:creationId xmlns:a16="http://schemas.microsoft.com/office/drawing/2014/main" id="{8572A1A1-0AAC-49C9-8DF2-61A9A4844B4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246" b="33272"/>
          <a:stretch/>
        </p:blipFill>
        <p:spPr>
          <a:xfrm>
            <a:off x="446567" y="5656199"/>
            <a:ext cx="1238693" cy="1080403"/>
          </a:xfrm>
        </p:spPr>
      </p:pic>
      <p:sp>
        <p:nvSpPr>
          <p:cNvPr id="6" name="Text Placeholder 5">
            <a:extLst>
              <a:ext uri="{FF2B5EF4-FFF2-40B4-BE49-F238E27FC236}">
                <a16:creationId xmlns:a16="http://schemas.microsoft.com/office/drawing/2014/main" id="{4D7B80B4-4654-4A6E-BE4E-22613769AE63}"/>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BD8B4A7B-3130-4405-B500-914599D89B62}"/>
              </a:ext>
            </a:extLst>
          </p:cNvPr>
          <p:cNvSpPr>
            <a:spLocks noGrp="1"/>
          </p:cNvSpPr>
          <p:nvPr>
            <p:ph type="body" sz="quarter" idx="13"/>
          </p:nvPr>
        </p:nvSpPr>
        <p:spPr/>
        <p:txBody>
          <a:bodyPr/>
          <a:lstStyle/>
          <a:p>
            <a:r>
              <a:rPr lang="en-US" dirty="0"/>
              <a:t>SYSTEMATIC THEOLOGY, p.56-57</a:t>
            </a:r>
            <a:endParaRPr lang="en-CA" dirty="0"/>
          </a:p>
        </p:txBody>
      </p:sp>
    </p:spTree>
    <p:extLst>
      <p:ext uri="{BB962C8B-B14F-4D97-AF65-F5344CB8AC3E}">
        <p14:creationId xmlns:p14="http://schemas.microsoft.com/office/powerpoint/2010/main" val="1840261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lose up of text on a white background&#10;&#10;Description automatically generated">
            <a:extLst>
              <a:ext uri="{FF2B5EF4-FFF2-40B4-BE49-F238E27FC236}">
                <a16:creationId xmlns:a16="http://schemas.microsoft.com/office/drawing/2014/main" id="{23EA5385-F091-4E54-9DF8-75ACA5FB776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165" b="16165"/>
          <a:stretch>
            <a:fillRect/>
          </a:stretch>
        </p:blipFill>
        <p:spPr/>
      </p:pic>
      <p:sp>
        <p:nvSpPr>
          <p:cNvPr id="10" name="Text Placeholder 9">
            <a:extLst>
              <a:ext uri="{FF2B5EF4-FFF2-40B4-BE49-F238E27FC236}">
                <a16:creationId xmlns:a16="http://schemas.microsoft.com/office/drawing/2014/main" id="{B7829E54-FBA6-449E-8292-AB8AED39E820}"/>
              </a:ext>
            </a:extLst>
          </p:cNvPr>
          <p:cNvSpPr>
            <a:spLocks noGrp="1"/>
          </p:cNvSpPr>
          <p:nvPr>
            <p:ph type="body" sz="quarter" idx="12"/>
          </p:nvPr>
        </p:nvSpPr>
        <p:spPr/>
        <p:txBody>
          <a:bodyPr/>
          <a:lstStyle/>
          <a:p>
            <a:r>
              <a:rPr lang="en-US" dirty="0"/>
              <a:t>The </a:t>
            </a:r>
            <a:r>
              <a:rPr lang="en-US" dirty="0" err="1"/>
              <a:t>TaNaK</a:t>
            </a:r>
            <a:r>
              <a:rPr lang="en-US" dirty="0"/>
              <a:t> – Law | Prophets | Writings</a:t>
            </a:r>
            <a:endParaRPr lang="en-CA" dirty="0"/>
          </a:p>
        </p:txBody>
      </p:sp>
      <p:sp>
        <p:nvSpPr>
          <p:cNvPr id="11" name="Text Placeholder 10">
            <a:extLst>
              <a:ext uri="{FF2B5EF4-FFF2-40B4-BE49-F238E27FC236}">
                <a16:creationId xmlns:a16="http://schemas.microsoft.com/office/drawing/2014/main" id="{614F3B9D-0C0B-42AC-B854-7F59217FF086}"/>
              </a:ext>
            </a:extLst>
          </p:cNvPr>
          <p:cNvSpPr>
            <a:spLocks noGrp="1"/>
          </p:cNvSpPr>
          <p:nvPr>
            <p:ph type="body" sz="quarter" idx="13"/>
          </p:nvPr>
        </p:nvSpPr>
        <p:spPr/>
        <p:txBody>
          <a:bodyPr/>
          <a:lstStyle/>
          <a:p>
            <a:r>
              <a:rPr lang="en-US" dirty="0"/>
              <a:t>The Hebrew Canon</a:t>
            </a:r>
            <a:endParaRPr lang="en-CA" dirty="0"/>
          </a:p>
        </p:txBody>
      </p:sp>
    </p:spTree>
    <p:extLst>
      <p:ext uri="{BB962C8B-B14F-4D97-AF65-F5344CB8AC3E}">
        <p14:creationId xmlns:p14="http://schemas.microsoft.com/office/powerpoint/2010/main" val="2115549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514350" indent="-514350">
              <a:buAutoNum type="alphaUcPeriod"/>
            </a:pPr>
            <a:r>
              <a:rPr lang="en-CA" sz="3200" dirty="0">
                <a:effectLst>
                  <a:outerShdw blurRad="38100" dist="38100" dir="2700000" algn="tl">
                    <a:srgbClr val="000000">
                      <a:alpha val="43137"/>
                    </a:srgbClr>
                  </a:outerShdw>
                </a:effectLst>
              </a:rPr>
              <a:t>The Close of the OT Canon</a:t>
            </a:r>
          </a:p>
          <a:p>
            <a:pPr marL="514350" indent="-514350">
              <a:buAutoNum type="alphaUcPeriod"/>
            </a:pPr>
            <a:r>
              <a:rPr lang="en-CA" sz="3200" dirty="0">
                <a:solidFill>
                  <a:schemeClr val="accent1">
                    <a:lumMod val="75000"/>
                  </a:schemeClr>
                </a:solidFill>
                <a:effectLst>
                  <a:outerShdw blurRad="38100" dist="38100" dir="2700000" algn="tl">
                    <a:srgbClr val="000000">
                      <a:alpha val="43137"/>
                    </a:srgbClr>
                  </a:outerShdw>
                </a:effectLst>
              </a:rPr>
              <a:t>The Apocrypha</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OLD TESTAMENT CANON</a:t>
            </a:r>
            <a:endParaRPr lang="en-CA" dirty="0"/>
          </a:p>
        </p:txBody>
      </p:sp>
    </p:spTree>
    <p:extLst>
      <p:ext uri="{BB962C8B-B14F-4D97-AF65-F5344CB8AC3E}">
        <p14:creationId xmlns:p14="http://schemas.microsoft.com/office/powerpoint/2010/main" val="2749815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B41FE9-2111-4AD7-B5CA-7DA8D8C8D222}"/>
              </a:ext>
            </a:extLst>
          </p:cNvPr>
          <p:cNvSpPr>
            <a:spLocks noGrp="1"/>
          </p:cNvSpPr>
          <p:nvPr>
            <p:ph type="body" sz="quarter" idx="10"/>
          </p:nvPr>
        </p:nvSpPr>
        <p:spPr>
          <a:xfrm>
            <a:off x="3456431" y="2363724"/>
            <a:ext cx="7900543" cy="3952016"/>
          </a:xfrm>
        </p:spPr>
        <p:txBody>
          <a:bodyPr/>
          <a:lstStyle/>
          <a:p>
            <a:r>
              <a:rPr lang="en-US" sz="3200" dirty="0"/>
              <a:t>“Apocrypha” means </a:t>
            </a:r>
            <a:r>
              <a:rPr lang="en-US" sz="3200" u="sng" dirty="0">
                <a:solidFill>
                  <a:schemeClr val="accent1">
                    <a:lumMod val="75000"/>
                  </a:schemeClr>
                </a:solidFill>
              </a:rPr>
              <a:t>“hidden”</a:t>
            </a:r>
            <a:r>
              <a:rPr lang="en-US" sz="3200" dirty="0"/>
              <a:t>.</a:t>
            </a:r>
          </a:p>
          <a:p>
            <a:pPr marL="0" indent="0">
              <a:buNone/>
            </a:pPr>
            <a:endParaRPr lang="en-US" sz="3200" dirty="0"/>
          </a:p>
          <a:p>
            <a:r>
              <a:rPr lang="en-US" sz="3200" dirty="0"/>
              <a:t>7 Books of the Apocrypha:</a:t>
            </a:r>
          </a:p>
          <a:p>
            <a:pPr marL="457200" lvl="1" indent="0">
              <a:buNone/>
            </a:pPr>
            <a:r>
              <a:rPr lang="en-CA" sz="2800" b="0" dirty="0">
                <a:effectLst/>
              </a:rPr>
              <a:t>Tobit, Judith, Wisdom, Ecclesiasticus, Baruch and 1 &amp; 2 Maccabees.</a:t>
            </a:r>
          </a:p>
          <a:p>
            <a:pPr marL="0" indent="0">
              <a:buNone/>
            </a:pPr>
            <a:r>
              <a:rPr lang="en-CA" b="0" dirty="0">
                <a:effectLst/>
              </a:rPr>
              <a:t>It also includes additional sections of the books of Esther and Daniel.</a:t>
            </a:r>
            <a:endParaRPr lang="en-CA" dirty="0"/>
          </a:p>
        </p:txBody>
      </p:sp>
      <p:sp>
        <p:nvSpPr>
          <p:cNvPr id="3" name="Title 2">
            <a:extLst>
              <a:ext uri="{FF2B5EF4-FFF2-40B4-BE49-F238E27FC236}">
                <a16:creationId xmlns:a16="http://schemas.microsoft.com/office/drawing/2014/main" id="{58A17DE8-4B54-45CB-8451-3A7B9042A261}"/>
              </a:ext>
            </a:extLst>
          </p:cNvPr>
          <p:cNvSpPr>
            <a:spLocks noGrp="1"/>
          </p:cNvSpPr>
          <p:nvPr>
            <p:ph type="title"/>
          </p:nvPr>
        </p:nvSpPr>
        <p:spPr/>
        <p:txBody>
          <a:bodyPr/>
          <a:lstStyle/>
          <a:p>
            <a:r>
              <a:rPr lang="en-US" dirty="0"/>
              <a:t>B. The Apocrypha</a:t>
            </a:r>
            <a:endParaRPr lang="en-CA" dirty="0"/>
          </a:p>
        </p:txBody>
      </p:sp>
      <p:pic>
        <p:nvPicPr>
          <p:cNvPr id="5" name="Picture 4" descr="A close up of text on a white background&#10;&#10;Description automatically generated">
            <a:extLst>
              <a:ext uri="{FF2B5EF4-FFF2-40B4-BE49-F238E27FC236}">
                <a16:creationId xmlns:a16="http://schemas.microsoft.com/office/drawing/2014/main" id="{81C7A76E-62A0-4A76-9C7E-93EFAF1D0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57" y="2300920"/>
            <a:ext cx="2678811" cy="3788983"/>
          </a:xfrm>
          <a:prstGeom prst="rect">
            <a:avLst/>
          </a:prstGeom>
        </p:spPr>
      </p:pic>
    </p:spTree>
    <p:extLst>
      <p:ext uri="{BB962C8B-B14F-4D97-AF65-F5344CB8AC3E}">
        <p14:creationId xmlns:p14="http://schemas.microsoft.com/office/powerpoint/2010/main" val="3545057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73563-F050-4233-AD83-209EB4059E2E}"/>
              </a:ext>
            </a:extLst>
          </p:cNvPr>
          <p:cNvSpPr>
            <a:spLocks noGrp="1"/>
          </p:cNvSpPr>
          <p:nvPr>
            <p:ph type="title"/>
          </p:nvPr>
        </p:nvSpPr>
        <p:spPr/>
        <p:txBody>
          <a:bodyPr/>
          <a:lstStyle/>
          <a:p>
            <a:r>
              <a:rPr lang="en-CA" sz="4000" dirty="0">
                <a:effectLst>
                  <a:outerShdw blurRad="38100" dist="38100" dir="2700000" algn="tl">
                    <a:srgbClr val="000000">
                      <a:alpha val="43137"/>
                    </a:srgbClr>
                  </a:outerShdw>
                </a:effectLst>
              </a:rPr>
              <a:t>How did the Apocryphal books get into the Roman Catholic Bible?</a:t>
            </a:r>
          </a:p>
        </p:txBody>
      </p:sp>
      <p:pic>
        <p:nvPicPr>
          <p:cNvPr id="7" name="Picture 6" descr="A close up of text on a white background&#10;&#10;Description automatically generated">
            <a:extLst>
              <a:ext uri="{FF2B5EF4-FFF2-40B4-BE49-F238E27FC236}">
                <a16:creationId xmlns:a16="http://schemas.microsoft.com/office/drawing/2014/main" id="{A1CAEDBB-FD1B-469A-BB26-4465638FBE4D}"/>
              </a:ext>
            </a:extLst>
          </p:cNvPr>
          <p:cNvPicPr>
            <a:picLocks noChangeAspect="1"/>
          </p:cNvPicPr>
          <p:nvPr/>
        </p:nvPicPr>
        <p:blipFill rotWithShape="1">
          <a:blip r:embed="rId3">
            <a:extLst>
              <a:ext uri="{28A0092B-C50C-407E-A947-70E740481C1C}">
                <a14:useLocalDpi xmlns:a14="http://schemas.microsoft.com/office/drawing/2010/main" val="0"/>
              </a:ext>
            </a:extLst>
          </a:blip>
          <a:srcRect l="1" r="128"/>
          <a:stretch/>
        </p:blipFill>
        <p:spPr>
          <a:xfrm>
            <a:off x="2396657" y="1627186"/>
            <a:ext cx="7398685" cy="5020821"/>
          </a:xfrm>
          <a:prstGeom prst="rect">
            <a:avLst/>
          </a:prstGeom>
        </p:spPr>
      </p:pic>
    </p:spTree>
    <p:extLst>
      <p:ext uri="{BB962C8B-B14F-4D97-AF65-F5344CB8AC3E}">
        <p14:creationId xmlns:p14="http://schemas.microsoft.com/office/powerpoint/2010/main" val="1390135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row: Up-Down 36">
            <a:extLst>
              <a:ext uri="{FF2B5EF4-FFF2-40B4-BE49-F238E27FC236}">
                <a16:creationId xmlns:a16="http://schemas.microsoft.com/office/drawing/2014/main" id="{FAA22038-C006-4476-9F84-E4C1B506D2BE}"/>
              </a:ext>
            </a:extLst>
          </p:cNvPr>
          <p:cNvSpPr/>
          <p:nvPr/>
        </p:nvSpPr>
        <p:spPr>
          <a:xfrm>
            <a:off x="961487" y="2283204"/>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Arrow: Up-Down 20">
            <a:extLst>
              <a:ext uri="{FF2B5EF4-FFF2-40B4-BE49-F238E27FC236}">
                <a16:creationId xmlns:a16="http://schemas.microsoft.com/office/drawing/2014/main" id="{14B1C997-CA70-4ED0-A1A1-6B5B1A47AB07}"/>
              </a:ext>
            </a:extLst>
          </p:cNvPr>
          <p:cNvSpPr/>
          <p:nvPr/>
        </p:nvSpPr>
        <p:spPr>
          <a:xfrm>
            <a:off x="4951531" y="2130804"/>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2" name="Arrow: Down 11">
            <a:extLst>
              <a:ext uri="{FF2B5EF4-FFF2-40B4-BE49-F238E27FC236}">
                <a16:creationId xmlns:a16="http://schemas.microsoft.com/office/drawing/2014/main" id="{02E767FA-2C43-455D-B1A8-47CC6057B214}"/>
              </a:ext>
            </a:extLst>
          </p:cNvPr>
          <p:cNvSpPr/>
          <p:nvPr/>
        </p:nvSpPr>
        <p:spPr>
          <a:xfrm>
            <a:off x="2795555" y="3953334"/>
            <a:ext cx="304801" cy="541279"/>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9" name="Arrow: Up-Down 28">
            <a:extLst>
              <a:ext uri="{FF2B5EF4-FFF2-40B4-BE49-F238E27FC236}">
                <a16:creationId xmlns:a16="http://schemas.microsoft.com/office/drawing/2014/main" id="{FB39FA51-0BF1-4187-A623-F2EEE0BF11B8}"/>
              </a:ext>
            </a:extLst>
          </p:cNvPr>
          <p:cNvSpPr/>
          <p:nvPr/>
        </p:nvSpPr>
        <p:spPr>
          <a:xfrm>
            <a:off x="9842227" y="2523930"/>
            <a:ext cx="346841" cy="3247688"/>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5" name="Arrow: Up-Down 24">
            <a:extLst>
              <a:ext uri="{FF2B5EF4-FFF2-40B4-BE49-F238E27FC236}">
                <a16:creationId xmlns:a16="http://schemas.microsoft.com/office/drawing/2014/main" id="{F69154B7-0040-4086-B597-1A5785973973}"/>
              </a:ext>
            </a:extLst>
          </p:cNvPr>
          <p:cNvSpPr/>
          <p:nvPr/>
        </p:nvSpPr>
        <p:spPr>
          <a:xfrm>
            <a:off x="7049663" y="2523930"/>
            <a:ext cx="346841" cy="3095288"/>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7" name="Arrow: Pentagon 16">
            <a:extLst>
              <a:ext uri="{FF2B5EF4-FFF2-40B4-BE49-F238E27FC236}">
                <a16:creationId xmlns:a16="http://schemas.microsoft.com/office/drawing/2014/main" id="{879D7EF5-72A8-4F04-B428-20201267AA5E}"/>
              </a:ext>
            </a:extLst>
          </p:cNvPr>
          <p:cNvSpPr/>
          <p:nvPr/>
        </p:nvSpPr>
        <p:spPr>
          <a:xfrm>
            <a:off x="5855516" y="4397832"/>
            <a:ext cx="6047449" cy="446723"/>
          </a:xfrm>
          <a:prstGeom prst="homePlat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THE ROMAN EMPIRE </a:t>
            </a:r>
            <a:r>
              <a:rPr lang="en-US" dirty="0"/>
              <a:t>(27 BC – c. 1453 AD)</a:t>
            </a:r>
            <a:endParaRPr lang="en-CA" dirty="0"/>
          </a:p>
        </p:txBody>
      </p:sp>
      <p:sp>
        <p:nvSpPr>
          <p:cNvPr id="18" name="Arrow: Down 17">
            <a:extLst>
              <a:ext uri="{FF2B5EF4-FFF2-40B4-BE49-F238E27FC236}">
                <a16:creationId xmlns:a16="http://schemas.microsoft.com/office/drawing/2014/main" id="{E2583CCF-82E9-4282-8D0F-47C3FE7A9F0D}"/>
              </a:ext>
            </a:extLst>
          </p:cNvPr>
          <p:cNvSpPr/>
          <p:nvPr/>
        </p:nvSpPr>
        <p:spPr>
          <a:xfrm>
            <a:off x="5702041" y="3927056"/>
            <a:ext cx="304801" cy="1182411"/>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4CCF2884-7657-4192-A5C4-DE1D5D28260C}"/>
              </a:ext>
            </a:extLst>
          </p:cNvPr>
          <p:cNvSpPr txBox="1"/>
          <p:nvPr/>
        </p:nvSpPr>
        <p:spPr>
          <a:xfrm>
            <a:off x="2378390" y="1793112"/>
            <a:ext cx="1141403" cy="646331"/>
          </a:xfrm>
          <a:prstGeom prst="rect">
            <a:avLst/>
          </a:prstGeom>
          <a:noFill/>
        </p:spPr>
        <p:txBody>
          <a:bodyPr wrap="none" rtlCol="0">
            <a:spAutoFit/>
          </a:bodyPr>
          <a:lstStyle/>
          <a:p>
            <a:pPr algn="ctr"/>
            <a:r>
              <a:rPr lang="en-US" dirty="0"/>
              <a:t>Alexander</a:t>
            </a:r>
          </a:p>
          <a:p>
            <a:pPr algn="ctr"/>
            <a:r>
              <a:rPr lang="en-US" dirty="0"/>
              <a:t>the Great</a:t>
            </a:r>
            <a:endParaRPr lang="en-CA" dirty="0"/>
          </a:p>
        </p:txBody>
      </p:sp>
      <p:pic>
        <p:nvPicPr>
          <p:cNvPr id="10" name="Picture 9" descr="A statue of a person&#10;&#10;Description automatically generated">
            <a:extLst>
              <a:ext uri="{FF2B5EF4-FFF2-40B4-BE49-F238E27FC236}">
                <a16:creationId xmlns:a16="http://schemas.microsoft.com/office/drawing/2014/main" id="{F089C3D3-219D-4C9D-BCE1-3A2A9985E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514" y="2454758"/>
            <a:ext cx="872358" cy="1241128"/>
          </a:xfrm>
          <a:prstGeom prst="rect">
            <a:avLst/>
          </a:prstGeom>
        </p:spPr>
      </p:pic>
      <p:sp>
        <p:nvSpPr>
          <p:cNvPr id="11" name="TextBox 10">
            <a:extLst>
              <a:ext uri="{FF2B5EF4-FFF2-40B4-BE49-F238E27FC236}">
                <a16:creationId xmlns:a16="http://schemas.microsoft.com/office/drawing/2014/main" id="{407E648B-C3EA-4EEA-AE9F-6C15B6CB0E96}"/>
              </a:ext>
            </a:extLst>
          </p:cNvPr>
          <p:cNvSpPr txBox="1"/>
          <p:nvPr/>
        </p:nvSpPr>
        <p:spPr>
          <a:xfrm>
            <a:off x="2214773" y="4573494"/>
            <a:ext cx="1466363" cy="369332"/>
          </a:xfrm>
          <a:prstGeom prst="rect">
            <a:avLst/>
          </a:prstGeom>
          <a:noFill/>
        </p:spPr>
        <p:txBody>
          <a:bodyPr wrap="none" rtlCol="0">
            <a:spAutoFit/>
          </a:bodyPr>
          <a:lstStyle/>
          <a:p>
            <a:pPr algn="ctr"/>
            <a:r>
              <a:rPr lang="en-US" b="1" dirty="0">
                <a:solidFill>
                  <a:schemeClr val="accent1">
                    <a:lumMod val="75000"/>
                  </a:schemeClr>
                </a:solidFill>
              </a:rPr>
              <a:t>356-323 BC</a:t>
            </a:r>
            <a:endParaRPr lang="en-CA" b="1" dirty="0">
              <a:solidFill>
                <a:schemeClr val="accent1">
                  <a:lumMod val="75000"/>
                </a:schemeClr>
              </a:solidFill>
            </a:endParaRPr>
          </a:p>
        </p:txBody>
      </p:sp>
      <p:sp>
        <p:nvSpPr>
          <p:cNvPr id="15" name="Arrow: Left 14">
            <a:extLst>
              <a:ext uri="{FF2B5EF4-FFF2-40B4-BE49-F238E27FC236}">
                <a16:creationId xmlns:a16="http://schemas.microsoft.com/office/drawing/2014/main" id="{1DEEC354-8535-4219-9E91-F95F789E19B5}"/>
              </a:ext>
            </a:extLst>
          </p:cNvPr>
          <p:cNvSpPr/>
          <p:nvPr/>
        </p:nvSpPr>
        <p:spPr>
          <a:xfrm>
            <a:off x="320991" y="2937788"/>
            <a:ext cx="2179632" cy="612219"/>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HEBREW OT</a:t>
            </a:r>
            <a:endParaRPr lang="en-CA" b="1" dirty="0"/>
          </a:p>
        </p:txBody>
      </p:sp>
      <p:sp>
        <p:nvSpPr>
          <p:cNvPr id="19" name="TextBox 18">
            <a:extLst>
              <a:ext uri="{FF2B5EF4-FFF2-40B4-BE49-F238E27FC236}">
                <a16:creationId xmlns:a16="http://schemas.microsoft.com/office/drawing/2014/main" id="{E80414FF-A9BB-4A67-B384-88095ADD1E83}"/>
              </a:ext>
            </a:extLst>
          </p:cNvPr>
          <p:cNvSpPr txBox="1"/>
          <p:nvPr/>
        </p:nvSpPr>
        <p:spPr>
          <a:xfrm>
            <a:off x="5450805" y="5107249"/>
            <a:ext cx="807272" cy="369332"/>
          </a:xfrm>
          <a:prstGeom prst="rect">
            <a:avLst/>
          </a:prstGeom>
          <a:noFill/>
        </p:spPr>
        <p:txBody>
          <a:bodyPr wrap="none" rtlCol="0">
            <a:spAutoFit/>
          </a:bodyPr>
          <a:lstStyle/>
          <a:p>
            <a:pPr algn="ctr"/>
            <a:r>
              <a:rPr lang="en-US" b="1" dirty="0">
                <a:solidFill>
                  <a:schemeClr val="accent1">
                    <a:lumMod val="75000"/>
                  </a:schemeClr>
                </a:solidFill>
              </a:rPr>
              <a:t>27 BC</a:t>
            </a:r>
            <a:endParaRPr lang="en-CA" b="1" dirty="0">
              <a:solidFill>
                <a:schemeClr val="accent1">
                  <a:lumMod val="75000"/>
                </a:schemeClr>
              </a:solidFill>
            </a:endParaRPr>
          </a:p>
        </p:txBody>
      </p:sp>
      <p:sp>
        <p:nvSpPr>
          <p:cNvPr id="20" name="Arrow: Right 19">
            <a:extLst>
              <a:ext uri="{FF2B5EF4-FFF2-40B4-BE49-F238E27FC236}">
                <a16:creationId xmlns:a16="http://schemas.microsoft.com/office/drawing/2014/main" id="{12227F93-2CFB-4A0E-B82E-5B44A9578C5D}"/>
              </a:ext>
            </a:extLst>
          </p:cNvPr>
          <p:cNvSpPr/>
          <p:nvPr/>
        </p:nvSpPr>
        <p:spPr>
          <a:xfrm>
            <a:off x="6994634" y="2881301"/>
            <a:ext cx="4466897" cy="74621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LATIN</a:t>
            </a:r>
            <a:endParaRPr lang="en-CA" b="1" dirty="0"/>
          </a:p>
        </p:txBody>
      </p:sp>
      <p:sp>
        <p:nvSpPr>
          <p:cNvPr id="22" name="TextBox 21">
            <a:extLst>
              <a:ext uri="{FF2B5EF4-FFF2-40B4-BE49-F238E27FC236}">
                <a16:creationId xmlns:a16="http://schemas.microsoft.com/office/drawing/2014/main" id="{5FF269D7-EBCE-4731-BEE9-E1F9E69E7383}"/>
              </a:ext>
            </a:extLst>
          </p:cNvPr>
          <p:cNvSpPr txBox="1"/>
          <p:nvPr/>
        </p:nvSpPr>
        <p:spPr>
          <a:xfrm>
            <a:off x="6529279" y="5801098"/>
            <a:ext cx="1613583" cy="369332"/>
          </a:xfrm>
          <a:prstGeom prst="rect">
            <a:avLst/>
          </a:prstGeom>
          <a:noFill/>
        </p:spPr>
        <p:txBody>
          <a:bodyPr wrap="none" rtlCol="0">
            <a:spAutoFit/>
          </a:bodyPr>
          <a:lstStyle/>
          <a:p>
            <a:pPr algn="ctr"/>
            <a:r>
              <a:rPr lang="en-US" b="1" dirty="0">
                <a:solidFill>
                  <a:schemeClr val="accent1">
                    <a:lumMod val="75000"/>
                  </a:schemeClr>
                </a:solidFill>
              </a:rPr>
              <a:t>c.27 – 100 AD</a:t>
            </a:r>
            <a:endParaRPr lang="en-CA" b="1" dirty="0">
              <a:solidFill>
                <a:schemeClr val="accent1">
                  <a:lumMod val="75000"/>
                </a:schemeClr>
              </a:solidFill>
            </a:endParaRPr>
          </a:p>
        </p:txBody>
      </p:sp>
      <p:pic>
        <p:nvPicPr>
          <p:cNvPr id="24" name="Picture 23" descr="A close up of a logo&#10;&#10;Description automatically generated">
            <a:extLst>
              <a:ext uri="{FF2B5EF4-FFF2-40B4-BE49-F238E27FC236}">
                <a16:creationId xmlns:a16="http://schemas.microsoft.com/office/drawing/2014/main" id="{74790308-B6C0-4243-9E15-CD061DFA6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198" y="1469088"/>
            <a:ext cx="955769" cy="955769"/>
          </a:xfrm>
          <a:prstGeom prst="rect">
            <a:avLst/>
          </a:prstGeom>
        </p:spPr>
      </p:pic>
      <p:sp>
        <p:nvSpPr>
          <p:cNvPr id="26" name="TextBox 25">
            <a:extLst>
              <a:ext uri="{FF2B5EF4-FFF2-40B4-BE49-F238E27FC236}">
                <a16:creationId xmlns:a16="http://schemas.microsoft.com/office/drawing/2014/main" id="{6A42EFB8-014B-425D-800D-CEDA0208E01B}"/>
              </a:ext>
            </a:extLst>
          </p:cNvPr>
          <p:cNvSpPr txBox="1"/>
          <p:nvPr/>
        </p:nvSpPr>
        <p:spPr>
          <a:xfrm>
            <a:off x="6368429" y="723685"/>
            <a:ext cx="1709314" cy="646331"/>
          </a:xfrm>
          <a:prstGeom prst="rect">
            <a:avLst/>
          </a:prstGeom>
          <a:noFill/>
        </p:spPr>
        <p:txBody>
          <a:bodyPr wrap="none" rtlCol="0">
            <a:spAutoFit/>
          </a:bodyPr>
          <a:lstStyle/>
          <a:p>
            <a:pPr algn="ctr"/>
            <a:r>
              <a:rPr lang="en-US" dirty="0"/>
              <a:t>Ministry of </a:t>
            </a:r>
          </a:p>
          <a:p>
            <a:pPr algn="ctr"/>
            <a:r>
              <a:rPr lang="en-US" dirty="0"/>
              <a:t>Jesus &amp; Apostles</a:t>
            </a:r>
            <a:endParaRPr lang="en-CA" dirty="0"/>
          </a:p>
        </p:txBody>
      </p:sp>
      <p:sp>
        <p:nvSpPr>
          <p:cNvPr id="28" name="TextBox 27">
            <a:extLst>
              <a:ext uri="{FF2B5EF4-FFF2-40B4-BE49-F238E27FC236}">
                <a16:creationId xmlns:a16="http://schemas.microsoft.com/office/drawing/2014/main" id="{AEFE61ED-BC28-46E9-B88E-ADC2F744BB41}"/>
              </a:ext>
            </a:extLst>
          </p:cNvPr>
          <p:cNvSpPr txBox="1"/>
          <p:nvPr/>
        </p:nvSpPr>
        <p:spPr>
          <a:xfrm>
            <a:off x="9111841" y="5932470"/>
            <a:ext cx="1664816" cy="369332"/>
          </a:xfrm>
          <a:prstGeom prst="rect">
            <a:avLst/>
          </a:prstGeom>
          <a:noFill/>
        </p:spPr>
        <p:txBody>
          <a:bodyPr wrap="none" rtlCol="0">
            <a:spAutoFit/>
          </a:bodyPr>
          <a:lstStyle/>
          <a:p>
            <a:pPr algn="ctr"/>
            <a:r>
              <a:rPr lang="en-US" b="1" dirty="0">
                <a:solidFill>
                  <a:schemeClr val="accent1">
                    <a:lumMod val="75000"/>
                  </a:schemeClr>
                </a:solidFill>
              </a:rPr>
              <a:t>c.347-420 AD</a:t>
            </a:r>
            <a:endParaRPr lang="en-CA" b="1" dirty="0">
              <a:solidFill>
                <a:schemeClr val="accent1">
                  <a:lumMod val="75000"/>
                </a:schemeClr>
              </a:solidFill>
            </a:endParaRPr>
          </a:p>
        </p:txBody>
      </p:sp>
      <p:pic>
        <p:nvPicPr>
          <p:cNvPr id="34" name="Picture 33" descr="A picture containing sitting, looking, man, bed&#10;&#10;Description automatically generated">
            <a:extLst>
              <a:ext uri="{FF2B5EF4-FFF2-40B4-BE49-F238E27FC236}">
                <a16:creationId xmlns:a16="http://schemas.microsoft.com/office/drawing/2014/main" id="{AA472995-CF4D-48C0-A2CA-9373480F05B3}"/>
              </a:ext>
            </a:extLst>
          </p:cNvPr>
          <p:cNvPicPr>
            <a:picLocks noChangeAspect="1"/>
          </p:cNvPicPr>
          <p:nvPr/>
        </p:nvPicPr>
        <p:blipFill>
          <a:blip r:embed="rId5">
            <a:extLst>
              <a:ext uri="{28A0092B-C50C-407E-A947-70E740481C1C}">
                <a14:useLocalDpi xmlns:a14="http://schemas.microsoft.com/office/drawing/2010/main" val="0"/>
              </a:ext>
            </a:extLst>
          </a:blip>
          <a:srcRect l="23551" t="1883" r="45733" b="39611"/>
          <a:stretch>
            <a:fillRect/>
          </a:stretch>
        </p:blipFill>
        <p:spPr>
          <a:xfrm>
            <a:off x="9464094" y="1359132"/>
            <a:ext cx="1053988" cy="1053988"/>
          </a:xfrm>
          <a:custGeom>
            <a:avLst/>
            <a:gdLst>
              <a:gd name="connsiteX0" fmla="*/ 1038350 w 2076700"/>
              <a:gd name="connsiteY0" fmla="*/ 0 h 2076700"/>
              <a:gd name="connsiteX1" fmla="*/ 2076700 w 2076700"/>
              <a:gd name="connsiteY1" fmla="*/ 1038350 h 2076700"/>
              <a:gd name="connsiteX2" fmla="*/ 1038350 w 2076700"/>
              <a:gd name="connsiteY2" fmla="*/ 2076700 h 2076700"/>
              <a:gd name="connsiteX3" fmla="*/ 0 w 2076700"/>
              <a:gd name="connsiteY3" fmla="*/ 1038350 h 2076700"/>
              <a:gd name="connsiteX4" fmla="*/ 1038350 w 2076700"/>
              <a:gd name="connsiteY4" fmla="*/ 0 h 207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700" h="2076700">
                <a:moveTo>
                  <a:pt x="1038350" y="0"/>
                </a:moveTo>
                <a:cubicBezTo>
                  <a:pt x="1611815" y="0"/>
                  <a:pt x="2076700" y="464885"/>
                  <a:pt x="2076700" y="1038350"/>
                </a:cubicBezTo>
                <a:cubicBezTo>
                  <a:pt x="2076700" y="1611815"/>
                  <a:pt x="1611815" y="2076700"/>
                  <a:pt x="1038350" y="2076700"/>
                </a:cubicBezTo>
                <a:cubicBezTo>
                  <a:pt x="464885" y="2076700"/>
                  <a:pt x="0" y="1611815"/>
                  <a:pt x="0" y="1038350"/>
                </a:cubicBezTo>
                <a:cubicBezTo>
                  <a:pt x="0" y="464885"/>
                  <a:pt x="464885" y="0"/>
                  <a:pt x="1038350" y="0"/>
                </a:cubicBezTo>
                <a:close/>
              </a:path>
            </a:pathLst>
          </a:custGeom>
          <a:ln>
            <a:solidFill>
              <a:schemeClr val="tx1"/>
            </a:solidFill>
          </a:ln>
        </p:spPr>
      </p:pic>
      <p:sp>
        <p:nvSpPr>
          <p:cNvPr id="35" name="TextBox 34">
            <a:extLst>
              <a:ext uri="{FF2B5EF4-FFF2-40B4-BE49-F238E27FC236}">
                <a16:creationId xmlns:a16="http://schemas.microsoft.com/office/drawing/2014/main" id="{DC8C1AB2-ABF0-4B88-A687-98F230829340}"/>
              </a:ext>
            </a:extLst>
          </p:cNvPr>
          <p:cNvSpPr txBox="1"/>
          <p:nvPr/>
        </p:nvSpPr>
        <p:spPr>
          <a:xfrm>
            <a:off x="9070168" y="446686"/>
            <a:ext cx="1841851" cy="923330"/>
          </a:xfrm>
          <a:prstGeom prst="rect">
            <a:avLst/>
          </a:prstGeom>
          <a:noFill/>
        </p:spPr>
        <p:txBody>
          <a:bodyPr wrap="none" rtlCol="0">
            <a:spAutoFit/>
          </a:bodyPr>
          <a:lstStyle/>
          <a:p>
            <a:pPr algn="ctr"/>
            <a:r>
              <a:rPr lang="en-US" dirty="0"/>
              <a:t>Jerome translates</a:t>
            </a:r>
          </a:p>
          <a:p>
            <a:pPr algn="ctr"/>
            <a:r>
              <a:rPr lang="en-US" dirty="0"/>
              <a:t>Latin Vulgate from</a:t>
            </a:r>
          </a:p>
          <a:p>
            <a:pPr algn="ctr"/>
            <a:r>
              <a:rPr lang="en-US" dirty="0"/>
              <a:t>Greek Septuagint</a:t>
            </a:r>
            <a:endParaRPr lang="en-CA" dirty="0"/>
          </a:p>
        </p:txBody>
      </p:sp>
      <p:sp>
        <p:nvSpPr>
          <p:cNvPr id="36" name="Arrow: Right 35">
            <a:extLst>
              <a:ext uri="{FF2B5EF4-FFF2-40B4-BE49-F238E27FC236}">
                <a16:creationId xmlns:a16="http://schemas.microsoft.com/office/drawing/2014/main" id="{0AED59AD-529E-42F3-9AEB-4CF51FBBC925}"/>
              </a:ext>
            </a:extLst>
          </p:cNvPr>
          <p:cNvSpPr/>
          <p:nvPr/>
        </p:nvSpPr>
        <p:spPr>
          <a:xfrm>
            <a:off x="207579" y="3465387"/>
            <a:ext cx="11776841" cy="83688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3" name="Arrow: Right 12">
            <a:extLst>
              <a:ext uri="{FF2B5EF4-FFF2-40B4-BE49-F238E27FC236}">
                <a16:creationId xmlns:a16="http://schemas.microsoft.com/office/drawing/2014/main" id="{93FD8509-E553-4C06-AE2B-F6FC09E677AD}"/>
              </a:ext>
            </a:extLst>
          </p:cNvPr>
          <p:cNvSpPr/>
          <p:nvPr/>
        </p:nvSpPr>
        <p:spPr>
          <a:xfrm>
            <a:off x="3380763" y="2881301"/>
            <a:ext cx="5058562" cy="74621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GREEK</a:t>
            </a:r>
            <a:endParaRPr lang="en-CA" b="1" dirty="0"/>
          </a:p>
        </p:txBody>
      </p:sp>
      <p:sp>
        <p:nvSpPr>
          <p:cNvPr id="23" name="TextBox 22">
            <a:extLst>
              <a:ext uri="{FF2B5EF4-FFF2-40B4-BE49-F238E27FC236}">
                <a16:creationId xmlns:a16="http://schemas.microsoft.com/office/drawing/2014/main" id="{12DDD0AA-136A-4AF4-92DB-6CCAD9A4BD47}"/>
              </a:ext>
            </a:extLst>
          </p:cNvPr>
          <p:cNvSpPr txBox="1"/>
          <p:nvPr/>
        </p:nvSpPr>
        <p:spPr>
          <a:xfrm>
            <a:off x="4664728" y="5631637"/>
            <a:ext cx="920445" cy="369332"/>
          </a:xfrm>
          <a:prstGeom prst="rect">
            <a:avLst/>
          </a:prstGeom>
          <a:noFill/>
        </p:spPr>
        <p:txBody>
          <a:bodyPr wrap="none" rtlCol="0">
            <a:spAutoFit/>
          </a:bodyPr>
          <a:lstStyle/>
          <a:p>
            <a:pPr algn="ctr"/>
            <a:r>
              <a:rPr lang="en-US" b="1" dirty="0">
                <a:solidFill>
                  <a:schemeClr val="accent1">
                    <a:lumMod val="75000"/>
                  </a:schemeClr>
                </a:solidFill>
              </a:rPr>
              <a:t>132 BC</a:t>
            </a:r>
            <a:endParaRPr lang="en-CA" b="1" dirty="0">
              <a:solidFill>
                <a:schemeClr val="accent1">
                  <a:lumMod val="75000"/>
                </a:schemeClr>
              </a:solidFill>
            </a:endParaRPr>
          </a:p>
        </p:txBody>
      </p:sp>
      <p:pic>
        <p:nvPicPr>
          <p:cNvPr id="3" name="Graphic 2" descr="Open book">
            <a:extLst>
              <a:ext uri="{FF2B5EF4-FFF2-40B4-BE49-F238E27FC236}">
                <a16:creationId xmlns:a16="http://schemas.microsoft.com/office/drawing/2014/main" id="{FF3F917B-C870-4ABC-AEB8-B17BE63A97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64728" y="1221549"/>
            <a:ext cx="914400" cy="914400"/>
          </a:xfrm>
          <a:prstGeom prst="rect">
            <a:avLst/>
          </a:prstGeom>
        </p:spPr>
      </p:pic>
      <p:sp>
        <p:nvSpPr>
          <p:cNvPr id="30" name="TextBox 29">
            <a:extLst>
              <a:ext uri="{FF2B5EF4-FFF2-40B4-BE49-F238E27FC236}">
                <a16:creationId xmlns:a16="http://schemas.microsoft.com/office/drawing/2014/main" id="{42208282-9E34-4C86-8213-159643EB5DE7}"/>
              </a:ext>
            </a:extLst>
          </p:cNvPr>
          <p:cNvSpPr txBox="1"/>
          <p:nvPr/>
        </p:nvSpPr>
        <p:spPr>
          <a:xfrm>
            <a:off x="4179211" y="602687"/>
            <a:ext cx="1827488" cy="646331"/>
          </a:xfrm>
          <a:prstGeom prst="rect">
            <a:avLst/>
          </a:prstGeom>
          <a:noFill/>
        </p:spPr>
        <p:txBody>
          <a:bodyPr wrap="none" rtlCol="0">
            <a:spAutoFit/>
          </a:bodyPr>
          <a:lstStyle/>
          <a:p>
            <a:pPr algn="ctr"/>
            <a:r>
              <a:rPr lang="en-US" dirty="0"/>
              <a:t>Translation of</a:t>
            </a:r>
          </a:p>
          <a:p>
            <a:pPr algn="ctr"/>
            <a:r>
              <a:rPr lang="en-US" dirty="0"/>
              <a:t>Greek Septuagint</a:t>
            </a:r>
            <a:endParaRPr lang="en-CA" dirty="0"/>
          </a:p>
        </p:txBody>
      </p:sp>
      <p:sp>
        <p:nvSpPr>
          <p:cNvPr id="33" name="Freeform: Shape 32">
            <a:extLst>
              <a:ext uri="{FF2B5EF4-FFF2-40B4-BE49-F238E27FC236}">
                <a16:creationId xmlns:a16="http://schemas.microsoft.com/office/drawing/2014/main" id="{5C5D24F2-E6A8-4E8C-9789-E7334E843ECA}"/>
              </a:ext>
            </a:extLst>
          </p:cNvPr>
          <p:cNvSpPr/>
          <p:nvPr/>
        </p:nvSpPr>
        <p:spPr>
          <a:xfrm>
            <a:off x="1300294" y="3698269"/>
            <a:ext cx="3303645" cy="369332"/>
          </a:xfrm>
          <a:custGeom>
            <a:avLst/>
            <a:gdLst>
              <a:gd name="connsiteX0" fmla="*/ 2265515 w 2450181"/>
              <a:gd name="connsiteY0" fmla="*/ 369332 h 369332"/>
              <a:gd name="connsiteX1" fmla="*/ 1629839 w 2450181"/>
              <a:gd name="connsiteY1" fmla="*/ 369332 h 369332"/>
              <a:gd name="connsiteX2" fmla="*/ 820342 w 2450181"/>
              <a:gd name="connsiteY2" fmla="*/ 369332 h 369332"/>
              <a:gd name="connsiteX3" fmla="*/ 184666 w 2450181"/>
              <a:gd name="connsiteY3" fmla="*/ 369332 h 369332"/>
              <a:gd name="connsiteX4" fmla="*/ 0 w 2450181"/>
              <a:gd name="connsiteY4" fmla="*/ 184666 h 369332"/>
              <a:gd name="connsiteX5" fmla="*/ 184666 w 2450181"/>
              <a:gd name="connsiteY5" fmla="*/ 0 h 369332"/>
              <a:gd name="connsiteX6" fmla="*/ 820342 w 2450181"/>
              <a:gd name="connsiteY6" fmla="*/ 0 h 369332"/>
              <a:gd name="connsiteX7" fmla="*/ 1629839 w 2450181"/>
              <a:gd name="connsiteY7" fmla="*/ 0 h 369332"/>
              <a:gd name="connsiteX8" fmla="*/ 2265515 w 2450181"/>
              <a:gd name="connsiteY8" fmla="*/ 0 h 369332"/>
              <a:gd name="connsiteX9" fmla="*/ 2450181 w 2450181"/>
              <a:gd name="connsiteY9" fmla="*/ 184666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181" h="369332">
                <a:moveTo>
                  <a:pt x="2265515" y="369332"/>
                </a:moveTo>
                <a:lnTo>
                  <a:pt x="1629839" y="369332"/>
                </a:lnTo>
                <a:lnTo>
                  <a:pt x="820342" y="369332"/>
                </a:lnTo>
                <a:lnTo>
                  <a:pt x="184666" y="369332"/>
                </a:lnTo>
                <a:lnTo>
                  <a:pt x="0" y="184666"/>
                </a:lnTo>
                <a:lnTo>
                  <a:pt x="184666" y="0"/>
                </a:lnTo>
                <a:lnTo>
                  <a:pt x="820342" y="0"/>
                </a:lnTo>
                <a:lnTo>
                  <a:pt x="1629839" y="0"/>
                </a:lnTo>
                <a:lnTo>
                  <a:pt x="2265515" y="0"/>
                </a:lnTo>
                <a:lnTo>
                  <a:pt x="2450181" y="184666"/>
                </a:lnTo>
                <a:close/>
              </a:path>
            </a:pathLst>
          </a:custGeom>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b="1" dirty="0"/>
              <a:t>APOCRYPHA</a:t>
            </a:r>
            <a:r>
              <a:rPr lang="en-TT" dirty="0"/>
              <a:t> </a:t>
            </a:r>
            <a:r>
              <a:rPr lang="en-TT" sz="1400" dirty="0"/>
              <a:t>(c. 400-200 BC)</a:t>
            </a:r>
            <a:endParaRPr lang="en-TT" dirty="0"/>
          </a:p>
        </p:txBody>
      </p:sp>
      <p:sp>
        <p:nvSpPr>
          <p:cNvPr id="38" name="TextBox 37">
            <a:extLst>
              <a:ext uri="{FF2B5EF4-FFF2-40B4-BE49-F238E27FC236}">
                <a16:creationId xmlns:a16="http://schemas.microsoft.com/office/drawing/2014/main" id="{13E8745A-BA2E-4DD5-B08B-A08F28440551}"/>
              </a:ext>
            </a:extLst>
          </p:cNvPr>
          <p:cNvSpPr txBox="1"/>
          <p:nvPr/>
        </p:nvSpPr>
        <p:spPr>
          <a:xfrm>
            <a:off x="540834" y="5781516"/>
            <a:ext cx="1188146" cy="369332"/>
          </a:xfrm>
          <a:prstGeom prst="rect">
            <a:avLst/>
          </a:prstGeom>
          <a:noFill/>
        </p:spPr>
        <p:txBody>
          <a:bodyPr wrap="none" rtlCol="0">
            <a:spAutoFit/>
          </a:bodyPr>
          <a:lstStyle/>
          <a:p>
            <a:pPr algn="ctr"/>
            <a:r>
              <a:rPr lang="en-US" b="1" dirty="0">
                <a:solidFill>
                  <a:schemeClr val="accent1">
                    <a:lumMod val="75000"/>
                  </a:schemeClr>
                </a:solidFill>
              </a:rPr>
              <a:t>c. 435 BC</a:t>
            </a:r>
            <a:endParaRPr lang="en-CA" b="1" dirty="0">
              <a:solidFill>
                <a:schemeClr val="accent1">
                  <a:lumMod val="75000"/>
                </a:schemeClr>
              </a:solidFill>
            </a:endParaRPr>
          </a:p>
        </p:txBody>
      </p:sp>
      <p:sp>
        <p:nvSpPr>
          <p:cNvPr id="39" name="TextBox 38">
            <a:extLst>
              <a:ext uri="{FF2B5EF4-FFF2-40B4-BE49-F238E27FC236}">
                <a16:creationId xmlns:a16="http://schemas.microsoft.com/office/drawing/2014/main" id="{E3D6980F-47D6-4330-9B66-88E34869C23A}"/>
              </a:ext>
            </a:extLst>
          </p:cNvPr>
          <p:cNvSpPr txBox="1"/>
          <p:nvPr/>
        </p:nvSpPr>
        <p:spPr>
          <a:xfrm>
            <a:off x="451439" y="1562742"/>
            <a:ext cx="1305164" cy="646331"/>
          </a:xfrm>
          <a:prstGeom prst="rect">
            <a:avLst/>
          </a:prstGeom>
          <a:noFill/>
        </p:spPr>
        <p:txBody>
          <a:bodyPr wrap="none" rtlCol="0">
            <a:spAutoFit/>
          </a:bodyPr>
          <a:lstStyle/>
          <a:p>
            <a:pPr algn="ctr"/>
            <a:r>
              <a:rPr lang="en-US" dirty="0"/>
              <a:t>Last book of</a:t>
            </a:r>
            <a:br>
              <a:rPr lang="en-US" dirty="0"/>
            </a:br>
            <a:r>
              <a:rPr lang="en-US" dirty="0"/>
              <a:t>OT written</a:t>
            </a:r>
            <a:endParaRPr lang="en-CA" dirty="0"/>
          </a:p>
        </p:txBody>
      </p:sp>
    </p:spTree>
    <p:extLst>
      <p:ext uri="{BB962C8B-B14F-4D97-AF65-F5344CB8AC3E}">
        <p14:creationId xmlns:p14="http://schemas.microsoft.com/office/powerpoint/2010/main" val="95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500"/>
                                        <p:tgtEl>
                                          <p:spTgt spid="2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1" grpId="0" animBg="1"/>
      <p:bldP spid="12" grpId="0" animBg="1"/>
      <p:bldP spid="29" grpId="0" animBg="1"/>
      <p:bldP spid="25" grpId="0" animBg="1"/>
      <p:bldP spid="17" grpId="0" animBg="1"/>
      <p:bldP spid="18" grpId="0" animBg="1"/>
      <p:bldP spid="8" grpId="0"/>
      <p:bldP spid="11" grpId="0"/>
      <p:bldP spid="19" grpId="0"/>
      <p:bldP spid="20" grpId="0" animBg="1"/>
      <p:bldP spid="22" grpId="0"/>
      <p:bldP spid="26" grpId="0"/>
      <p:bldP spid="28" grpId="0"/>
      <p:bldP spid="35" grpId="0"/>
      <p:bldP spid="13" grpId="0" animBg="1"/>
      <p:bldP spid="23" grpId="0"/>
      <p:bldP spid="30" grpId="0"/>
      <p:bldP spid="33" grpId="0" animBg="1"/>
      <p:bldP spid="38"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9ACBE-17D0-45A1-9084-85533E8B6E97}"/>
              </a:ext>
            </a:extLst>
          </p:cNvPr>
          <p:cNvSpPr>
            <a:spLocks noGrp="1"/>
          </p:cNvSpPr>
          <p:nvPr>
            <p:ph type="body" sz="quarter" idx="10"/>
          </p:nvPr>
        </p:nvSpPr>
        <p:spPr/>
        <p:txBody>
          <a:bodyPr/>
          <a:lstStyle/>
          <a:p>
            <a:r>
              <a:rPr lang="en-CA" sz="3400" dirty="0">
                <a:effectLst/>
              </a:rPr>
              <a:t>“Beginning in the second century after Christ, a Latin translation of the entire Bible was undertaken, reflecting the shift from Greek to Latin as the universal language of the Roman Empire. The version of the Old Testament originally translated was the Septuagint, not the Hebrew Bible. </a:t>
            </a:r>
            <a:r>
              <a:rPr lang="en-CA" sz="3400" b="1" dirty="0">
                <a:effectLst/>
              </a:rPr>
              <a:t>As the church began to adopt Latin as its language, the Latin translation including the Apocrypha became its Bible</a:t>
            </a:r>
            <a:r>
              <a:rPr lang="en-CA" sz="3400" dirty="0">
                <a:effectLst/>
              </a:rPr>
              <a:t>.”</a:t>
            </a:r>
            <a:endParaRPr lang="en-CA" sz="3400" dirty="0"/>
          </a:p>
        </p:txBody>
      </p:sp>
      <p:pic>
        <p:nvPicPr>
          <p:cNvPr id="9" name="Picture Placeholder 8" descr="A picture containing text, book&#10;&#10;Description automatically generated">
            <a:extLst>
              <a:ext uri="{FF2B5EF4-FFF2-40B4-BE49-F238E27FC236}">
                <a16:creationId xmlns:a16="http://schemas.microsoft.com/office/drawing/2014/main" id="{47480673-7D69-49E5-B3A5-F39B8EFD354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314" b="26930"/>
          <a:stretch/>
        </p:blipFill>
        <p:spPr>
          <a:xfrm>
            <a:off x="446567" y="5656199"/>
            <a:ext cx="1238693" cy="1080403"/>
          </a:xfrm>
        </p:spPr>
      </p:pic>
      <p:sp>
        <p:nvSpPr>
          <p:cNvPr id="6" name="Text Placeholder 5">
            <a:extLst>
              <a:ext uri="{FF2B5EF4-FFF2-40B4-BE49-F238E27FC236}">
                <a16:creationId xmlns:a16="http://schemas.microsoft.com/office/drawing/2014/main" id="{0B667A74-6BBF-4E20-9DEA-66A119FFD521}"/>
              </a:ext>
            </a:extLst>
          </p:cNvPr>
          <p:cNvSpPr>
            <a:spLocks noGrp="1"/>
          </p:cNvSpPr>
          <p:nvPr>
            <p:ph type="body" sz="quarter" idx="12"/>
          </p:nvPr>
        </p:nvSpPr>
        <p:spPr/>
        <p:txBody>
          <a:bodyPr/>
          <a:lstStyle/>
          <a:p>
            <a:r>
              <a:rPr lang="en-US" dirty="0"/>
              <a:t>Gregg R. Allison</a:t>
            </a:r>
            <a:endParaRPr lang="en-CA" dirty="0"/>
          </a:p>
        </p:txBody>
      </p:sp>
      <p:sp>
        <p:nvSpPr>
          <p:cNvPr id="7" name="Text Placeholder 6">
            <a:extLst>
              <a:ext uri="{FF2B5EF4-FFF2-40B4-BE49-F238E27FC236}">
                <a16:creationId xmlns:a16="http://schemas.microsoft.com/office/drawing/2014/main" id="{21490FE0-6A87-49FC-ABAC-A6CA2AB65AFB}"/>
              </a:ext>
            </a:extLst>
          </p:cNvPr>
          <p:cNvSpPr>
            <a:spLocks noGrp="1"/>
          </p:cNvSpPr>
          <p:nvPr>
            <p:ph type="body" sz="quarter" idx="13"/>
          </p:nvPr>
        </p:nvSpPr>
        <p:spPr/>
        <p:txBody>
          <a:bodyPr/>
          <a:lstStyle/>
          <a:p>
            <a:r>
              <a:rPr lang="en-US" dirty="0"/>
              <a:t>HISTORICAL THEOLOGY, p.48</a:t>
            </a:r>
            <a:endParaRPr lang="en-CA" dirty="0"/>
          </a:p>
        </p:txBody>
      </p:sp>
    </p:spTree>
    <p:extLst>
      <p:ext uri="{BB962C8B-B14F-4D97-AF65-F5344CB8AC3E}">
        <p14:creationId xmlns:p14="http://schemas.microsoft.com/office/powerpoint/2010/main" val="184549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sitting, looking, man, bed&#10;&#10;Description automatically generated">
            <a:extLst>
              <a:ext uri="{FF2B5EF4-FFF2-40B4-BE49-F238E27FC236}">
                <a16:creationId xmlns:a16="http://schemas.microsoft.com/office/drawing/2014/main" id="{A5F22F8E-8842-4D70-AFC3-715FC08F069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82" b="182"/>
          <a:stretch>
            <a:fillRect/>
          </a:stretch>
        </p:blipFill>
        <p:spPr/>
      </p:pic>
      <p:sp>
        <p:nvSpPr>
          <p:cNvPr id="6" name="Text Placeholder 5">
            <a:extLst>
              <a:ext uri="{FF2B5EF4-FFF2-40B4-BE49-F238E27FC236}">
                <a16:creationId xmlns:a16="http://schemas.microsoft.com/office/drawing/2014/main" id="{49A25ACB-1497-4E37-8A30-921026A2806B}"/>
              </a:ext>
            </a:extLst>
          </p:cNvPr>
          <p:cNvSpPr>
            <a:spLocks noGrp="1"/>
          </p:cNvSpPr>
          <p:nvPr>
            <p:ph type="body" sz="quarter" idx="12"/>
          </p:nvPr>
        </p:nvSpPr>
        <p:spPr/>
        <p:txBody>
          <a:bodyPr/>
          <a:lstStyle/>
          <a:p>
            <a:r>
              <a:rPr lang="la-Latn" i="1" dirty="0">
                <a:effectLst/>
              </a:rPr>
              <a:t>Eusebius Sophronius Hieronymus</a:t>
            </a:r>
            <a:endParaRPr lang="en-CA" dirty="0"/>
          </a:p>
        </p:txBody>
      </p:sp>
      <p:sp>
        <p:nvSpPr>
          <p:cNvPr id="7" name="Text Placeholder 6">
            <a:extLst>
              <a:ext uri="{FF2B5EF4-FFF2-40B4-BE49-F238E27FC236}">
                <a16:creationId xmlns:a16="http://schemas.microsoft.com/office/drawing/2014/main" id="{53A639B7-44AC-4064-93E9-4BBE2BA87DC3}"/>
              </a:ext>
            </a:extLst>
          </p:cNvPr>
          <p:cNvSpPr>
            <a:spLocks noGrp="1"/>
          </p:cNvSpPr>
          <p:nvPr>
            <p:ph type="body" sz="quarter" idx="13"/>
          </p:nvPr>
        </p:nvSpPr>
        <p:spPr/>
        <p:txBody>
          <a:bodyPr/>
          <a:lstStyle/>
          <a:p>
            <a:r>
              <a:rPr lang="en-US" dirty="0"/>
              <a:t>Jerome (347 – 420 AD)</a:t>
            </a:r>
            <a:endParaRPr lang="en-CA" dirty="0"/>
          </a:p>
        </p:txBody>
      </p:sp>
    </p:spTree>
    <p:extLst>
      <p:ext uri="{BB962C8B-B14F-4D97-AF65-F5344CB8AC3E}">
        <p14:creationId xmlns:p14="http://schemas.microsoft.com/office/powerpoint/2010/main" val="3530677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EE4D132-1B54-40E8-9A6A-927EB25272CE}"/>
              </a:ext>
            </a:extLst>
          </p:cNvPr>
          <p:cNvSpPr>
            <a:spLocks noGrp="1"/>
          </p:cNvSpPr>
          <p:nvPr>
            <p:ph type="body" sz="quarter" idx="10"/>
          </p:nvPr>
        </p:nvSpPr>
        <p:spPr>
          <a:xfrm>
            <a:off x="1045535" y="1135117"/>
            <a:ext cx="10100930" cy="4418443"/>
          </a:xfrm>
        </p:spPr>
        <p:txBody>
          <a:bodyPr/>
          <a:lstStyle/>
          <a:p>
            <a:r>
              <a:rPr lang="en-CA" sz="3600" dirty="0"/>
              <a:t>“As then the church reads Judith, Tobit, and the books of Maccabees, </a:t>
            </a:r>
            <a:r>
              <a:rPr lang="en-CA" sz="3600" b="1" dirty="0"/>
              <a:t>but does not admit them among the canonical Scriptures</a:t>
            </a:r>
            <a:r>
              <a:rPr lang="en-CA" sz="3600" dirty="0"/>
              <a:t>, so let it read these two volumes for the edification of the people, </a:t>
            </a:r>
            <a:r>
              <a:rPr lang="en-CA" sz="3600" b="1" i="1" dirty="0"/>
              <a:t>not to give authority to doctrines of the church</a:t>
            </a:r>
            <a:r>
              <a:rPr lang="en-CA" sz="3600" dirty="0"/>
              <a:t>.” </a:t>
            </a:r>
          </a:p>
        </p:txBody>
      </p:sp>
      <p:pic>
        <p:nvPicPr>
          <p:cNvPr id="9" name="Picture Placeholder 8" descr="A picture containing sitting, looking, man, bed&#10;&#10;Description automatically generated">
            <a:extLst>
              <a:ext uri="{FF2B5EF4-FFF2-40B4-BE49-F238E27FC236}">
                <a16:creationId xmlns:a16="http://schemas.microsoft.com/office/drawing/2014/main" id="{34AB7D22-8B95-443D-80CB-93577513D96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8788" r="31000"/>
          <a:stretch/>
        </p:blipFill>
        <p:spPr>
          <a:xfrm>
            <a:off x="130595" y="191387"/>
            <a:ext cx="1487216" cy="1297168"/>
          </a:xfrm>
        </p:spPr>
      </p:pic>
      <p:sp>
        <p:nvSpPr>
          <p:cNvPr id="7" name="Text Placeholder 6">
            <a:extLst>
              <a:ext uri="{FF2B5EF4-FFF2-40B4-BE49-F238E27FC236}">
                <a16:creationId xmlns:a16="http://schemas.microsoft.com/office/drawing/2014/main" id="{51CD141C-D5E1-4F5E-8FCE-723D79A04D57}"/>
              </a:ext>
            </a:extLst>
          </p:cNvPr>
          <p:cNvSpPr>
            <a:spLocks noGrp="1"/>
          </p:cNvSpPr>
          <p:nvPr>
            <p:ph type="body" sz="quarter" idx="13"/>
          </p:nvPr>
        </p:nvSpPr>
        <p:spPr/>
        <p:txBody>
          <a:bodyPr/>
          <a:lstStyle/>
          <a:p>
            <a:r>
              <a:rPr lang="en-US" dirty="0"/>
              <a:t>Jerome (c. 347-420 AD)</a:t>
            </a:r>
            <a:endParaRPr lang="en-CA" dirty="0"/>
          </a:p>
        </p:txBody>
      </p:sp>
    </p:spTree>
    <p:extLst>
      <p:ext uri="{BB962C8B-B14F-4D97-AF65-F5344CB8AC3E}">
        <p14:creationId xmlns:p14="http://schemas.microsoft.com/office/powerpoint/2010/main" val="3306586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1503069"/>
            <a:ext cx="5225903" cy="1000739"/>
          </a:xfrm>
        </p:spPr>
        <p:txBody>
          <a:bodyPr/>
          <a:lstStyle/>
          <a:p>
            <a:r>
              <a:rPr lang="en-US" sz="4800" dirty="0"/>
              <a:t>INTRODUCTION</a:t>
            </a:r>
            <a:endParaRPr lang="en-CA" sz="48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a:xfrm>
            <a:off x="7915711" y="1417982"/>
            <a:ext cx="3587176" cy="4641996"/>
          </a:xfrm>
        </p:spPr>
        <p:txBody>
          <a:bodyPr/>
          <a:lstStyle/>
          <a:p>
            <a:r>
              <a:rPr lang="en-US" dirty="0">
                <a:solidFill>
                  <a:schemeClr val="accent1">
                    <a:lumMod val="75000"/>
                  </a:schemeClr>
                </a:solidFill>
              </a:rPr>
              <a:t>The Great Danger: Truth Abandoned (2 Tim 4)</a:t>
            </a:r>
          </a:p>
          <a:p>
            <a:pPr>
              <a:buFont typeface="+mj-lt"/>
              <a:buAutoNum type="arabicPeriod"/>
            </a:pPr>
            <a:r>
              <a:rPr lang="en-US" dirty="0"/>
              <a:t>The Great Stakes: Treasure Lost (Ps 19)</a:t>
            </a:r>
          </a:p>
          <a:p>
            <a:pPr>
              <a:buFont typeface="+mj-lt"/>
              <a:buAutoNum type="arabicPeriod"/>
            </a:pPr>
            <a:r>
              <a:rPr lang="en-US" dirty="0"/>
              <a:t>Pray: “Long the for Pure Spiritual Milk” (1 Pet 2:2)</a:t>
            </a:r>
            <a:endParaRPr lang="en-CA" dirty="0"/>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409621"/>
            <a:ext cx="4641850" cy="2122692"/>
          </a:xfrm>
        </p:spPr>
        <p:txBody>
          <a:bodyPr/>
          <a:lstStyle/>
          <a:p>
            <a:r>
              <a:rPr lang="en-US" dirty="0"/>
              <a:t>Why is the doctrine of the Word important?</a:t>
            </a:r>
            <a:endParaRPr lang="en-CA" dirty="0"/>
          </a:p>
        </p:txBody>
      </p:sp>
    </p:spTree>
    <p:extLst>
      <p:ext uri="{BB962C8B-B14F-4D97-AF65-F5344CB8AC3E}">
        <p14:creationId xmlns:p14="http://schemas.microsoft.com/office/powerpoint/2010/main" val="3749785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9ACBE-17D0-45A1-9084-85533E8B6E97}"/>
              </a:ext>
            </a:extLst>
          </p:cNvPr>
          <p:cNvSpPr>
            <a:spLocks noGrp="1"/>
          </p:cNvSpPr>
          <p:nvPr>
            <p:ph type="body" sz="quarter" idx="10"/>
          </p:nvPr>
        </p:nvSpPr>
        <p:spPr/>
        <p:txBody>
          <a:bodyPr/>
          <a:lstStyle/>
          <a:p>
            <a:r>
              <a:rPr lang="en-CA" sz="3400" dirty="0">
                <a:effectLst/>
              </a:rPr>
              <a:t>“Elsewhere, Jerome indicated his rejection of Baruch, and though he did translate the additional stories in Daniel of the LXX, he placed them in an appendix to the book. </a:t>
            </a:r>
            <a:r>
              <a:rPr lang="en-CA" sz="3400" b="1" dirty="0">
                <a:effectLst/>
              </a:rPr>
              <a:t>Thus, he relegated the Apocrypha to secondary status in comparison with canonical Scripture</a:t>
            </a:r>
            <a:r>
              <a:rPr lang="en-CA" sz="3400" dirty="0">
                <a:effectLst/>
              </a:rPr>
              <a:t>.”</a:t>
            </a:r>
            <a:endParaRPr lang="en-CA" sz="3400" dirty="0"/>
          </a:p>
        </p:txBody>
      </p:sp>
      <p:pic>
        <p:nvPicPr>
          <p:cNvPr id="9" name="Picture Placeholder 8" descr="A picture containing text, book&#10;&#10;Description automatically generated">
            <a:extLst>
              <a:ext uri="{FF2B5EF4-FFF2-40B4-BE49-F238E27FC236}">
                <a16:creationId xmlns:a16="http://schemas.microsoft.com/office/drawing/2014/main" id="{47480673-7D69-49E5-B3A5-F39B8EFD354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314" b="26930"/>
          <a:stretch/>
        </p:blipFill>
        <p:spPr>
          <a:xfrm>
            <a:off x="446567" y="5656199"/>
            <a:ext cx="1238693" cy="1080403"/>
          </a:xfrm>
        </p:spPr>
      </p:pic>
      <p:sp>
        <p:nvSpPr>
          <p:cNvPr id="6" name="Text Placeholder 5">
            <a:extLst>
              <a:ext uri="{FF2B5EF4-FFF2-40B4-BE49-F238E27FC236}">
                <a16:creationId xmlns:a16="http://schemas.microsoft.com/office/drawing/2014/main" id="{0B667A74-6BBF-4E20-9DEA-66A119FFD521}"/>
              </a:ext>
            </a:extLst>
          </p:cNvPr>
          <p:cNvSpPr>
            <a:spLocks noGrp="1"/>
          </p:cNvSpPr>
          <p:nvPr>
            <p:ph type="body" sz="quarter" idx="12"/>
          </p:nvPr>
        </p:nvSpPr>
        <p:spPr/>
        <p:txBody>
          <a:bodyPr/>
          <a:lstStyle/>
          <a:p>
            <a:r>
              <a:rPr lang="en-US" dirty="0"/>
              <a:t>Gregg R. Allison</a:t>
            </a:r>
            <a:endParaRPr lang="en-CA" dirty="0"/>
          </a:p>
        </p:txBody>
      </p:sp>
      <p:sp>
        <p:nvSpPr>
          <p:cNvPr id="7" name="Text Placeholder 6">
            <a:extLst>
              <a:ext uri="{FF2B5EF4-FFF2-40B4-BE49-F238E27FC236}">
                <a16:creationId xmlns:a16="http://schemas.microsoft.com/office/drawing/2014/main" id="{21490FE0-6A87-49FC-ABAC-A6CA2AB65AFB}"/>
              </a:ext>
            </a:extLst>
          </p:cNvPr>
          <p:cNvSpPr>
            <a:spLocks noGrp="1"/>
          </p:cNvSpPr>
          <p:nvPr>
            <p:ph type="body" sz="quarter" idx="13"/>
          </p:nvPr>
        </p:nvSpPr>
        <p:spPr/>
        <p:txBody>
          <a:bodyPr/>
          <a:lstStyle/>
          <a:p>
            <a:r>
              <a:rPr lang="en-US" dirty="0"/>
              <a:t>HISTORICAL THEOLOGY, p.48-49</a:t>
            </a:r>
            <a:endParaRPr lang="en-CA" dirty="0"/>
          </a:p>
        </p:txBody>
      </p:sp>
    </p:spTree>
    <p:extLst>
      <p:ext uri="{BB962C8B-B14F-4D97-AF65-F5344CB8AC3E}">
        <p14:creationId xmlns:p14="http://schemas.microsoft.com/office/powerpoint/2010/main" val="4130322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736116-D13C-4BCD-A2FA-EA5B88CDC135}"/>
              </a:ext>
            </a:extLst>
          </p:cNvPr>
          <p:cNvSpPr>
            <a:spLocks noGrp="1"/>
          </p:cNvSpPr>
          <p:nvPr>
            <p:ph type="title"/>
          </p:nvPr>
        </p:nvSpPr>
        <p:spPr/>
        <p:txBody>
          <a:bodyPr/>
          <a:lstStyle/>
          <a:p>
            <a:r>
              <a:rPr lang="en-US" sz="3400" dirty="0"/>
              <a:t>Why did Jerome include the Apocrypha in his Latin Vulgate translation?</a:t>
            </a:r>
            <a:endParaRPr lang="en-CA" sz="3400" dirty="0"/>
          </a:p>
        </p:txBody>
      </p:sp>
      <p:pic>
        <p:nvPicPr>
          <p:cNvPr id="10" name="Picture 9" descr="A person wearing a hat&#10;&#10;Description automatically generated">
            <a:extLst>
              <a:ext uri="{FF2B5EF4-FFF2-40B4-BE49-F238E27FC236}">
                <a16:creationId xmlns:a16="http://schemas.microsoft.com/office/drawing/2014/main" id="{EB70F6E7-4113-4852-BF68-F01FEC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9467" b="19490"/>
          <a:stretch/>
        </p:blipFill>
        <p:spPr>
          <a:xfrm flipH="1">
            <a:off x="3647523" y="1607931"/>
            <a:ext cx="2104136" cy="2319130"/>
          </a:xfrm>
          <a:prstGeom prst="rect">
            <a:avLst/>
          </a:prstGeom>
          <a:effectLst>
            <a:outerShdw blurRad="50800" dist="38100" dir="2700000" algn="tl" rotWithShape="0">
              <a:prstClr val="black">
                <a:alpha val="40000"/>
              </a:prstClr>
            </a:outerShdw>
          </a:effectLst>
        </p:spPr>
      </p:pic>
      <p:pic>
        <p:nvPicPr>
          <p:cNvPr id="12" name="Picture 11" descr="A picture containing sitting, looking, man, bed&#10;&#10;Description automatically generated">
            <a:extLst>
              <a:ext uri="{FF2B5EF4-FFF2-40B4-BE49-F238E27FC236}">
                <a16:creationId xmlns:a16="http://schemas.microsoft.com/office/drawing/2014/main" id="{D9AB9823-C705-47CE-B8A5-09A0630F9CF6}"/>
              </a:ext>
            </a:extLst>
          </p:cNvPr>
          <p:cNvPicPr>
            <a:picLocks noChangeAspect="1"/>
          </p:cNvPicPr>
          <p:nvPr/>
        </p:nvPicPr>
        <p:blipFill rotWithShape="1">
          <a:blip r:embed="rId4">
            <a:extLst>
              <a:ext uri="{28A0092B-C50C-407E-A947-70E740481C1C}">
                <a14:useLocalDpi xmlns:a14="http://schemas.microsoft.com/office/drawing/2010/main" val="0"/>
              </a:ext>
            </a:extLst>
          </a:blip>
          <a:srcRect l="15681" r="42850" b="23925"/>
          <a:stretch/>
        </p:blipFill>
        <p:spPr>
          <a:xfrm>
            <a:off x="6096000" y="1607931"/>
            <a:ext cx="2407923" cy="231913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9B7803DE-CE2F-4BAA-AD07-D5668DBE7BD2}"/>
              </a:ext>
            </a:extLst>
          </p:cNvPr>
          <p:cNvSpPr txBox="1"/>
          <p:nvPr/>
        </p:nvSpPr>
        <p:spPr>
          <a:xfrm>
            <a:off x="989496" y="3934123"/>
            <a:ext cx="10053154" cy="2923877"/>
          </a:xfrm>
          <a:prstGeom prst="rect">
            <a:avLst/>
          </a:prstGeom>
          <a:noFill/>
        </p:spPr>
        <p:txBody>
          <a:bodyPr wrap="square" rtlCol="0">
            <a:spAutoFit/>
          </a:bodyPr>
          <a:lstStyle/>
          <a:p>
            <a:pPr algn="ctr"/>
            <a:r>
              <a:rPr lang="en-CA" sz="3200" dirty="0">
                <a:effectLst>
                  <a:outerShdw blurRad="38100" dist="38100" dir="2700000" algn="tl">
                    <a:srgbClr val="000000">
                      <a:alpha val="43137"/>
                    </a:srgbClr>
                  </a:outerShdw>
                </a:effectLst>
                <a:latin typeface="+mj-lt"/>
              </a:rPr>
              <a:t>“Unlike Jerome, Augustine could not read Hebrew—he was not overly skilled in Greek either—and he mistakenly thought the Jews had likewise embraced those  books as canonical.”</a:t>
            </a:r>
            <a:br>
              <a:rPr lang="en-CA" sz="3200"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rPr>
              <a:t>(James R. White, Scripture Alone, 115–116)</a:t>
            </a:r>
          </a:p>
          <a:p>
            <a:pPr algn="ctr"/>
            <a:endParaRPr lang="en-CA"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27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B41FE9-2111-4AD7-B5CA-7DA8D8C8D222}"/>
              </a:ext>
            </a:extLst>
          </p:cNvPr>
          <p:cNvSpPr>
            <a:spLocks noGrp="1"/>
          </p:cNvSpPr>
          <p:nvPr>
            <p:ph type="body" sz="quarter" idx="10"/>
          </p:nvPr>
        </p:nvSpPr>
        <p:spPr>
          <a:xfrm>
            <a:off x="2840381" y="2042816"/>
            <a:ext cx="8786191" cy="4308264"/>
          </a:xfrm>
        </p:spPr>
        <p:txBody>
          <a:bodyPr/>
          <a:lstStyle/>
          <a:p>
            <a:pPr marL="0" indent="0">
              <a:buNone/>
            </a:pPr>
            <a:r>
              <a:rPr lang="en-CA" sz="3200" b="0" dirty="0">
                <a:effectLst>
                  <a:outerShdw blurRad="38100" dist="38100" dir="2700000" algn="tl">
                    <a:srgbClr val="000000">
                      <a:alpha val="43137"/>
                    </a:srgbClr>
                  </a:outerShdw>
                </a:effectLst>
              </a:rPr>
              <a:t>For over a thousand years, the Latin Vulgate including the Apocrypha would be used as the Bible in churches until the Reformation in the 1500s. </a:t>
            </a:r>
          </a:p>
          <a:p>
            <a:pPr marL="0" indent="0">
              <a:buNone/>
            </a:pPr>
            <a:r>
              <a:rPr lang="en-CA" sz="3200" b="0" dirty="0">
                <a:effectLst>
                  <a:outerShdw blurRad="38100" dist="38100" dir="2700000" algn="tl">
                    <a:srgbClr val="000000">
                      <a:alpha val="43137"/>
                    </a:srgbClr>
                  </a:outerShdw>
                </a:effectLst>
              </a:rPr>
              <a:t>During the Reformation, the motto </a:t>
            </a:r>
            <a:r>
              <a:rPr lang="en-CA" sz="3200" u="sng" dirty="0">
                <a:solidFill>
                  <a:schemeClr val="accent1">
                    <a:lumMod val="75000"/>
                  </a:schemeClr>
                </a:solidFill>
                <a:effectLst>
                  <a:outerShdw blurRad="38100" dist="38100" dir="2700000" algn="tl">
                    <a:srgbClr val="000000">
                      <a:alpha val="43137"/>
                    </a:srgbClr>
                  </a:outerShdw>
                </a:effectLst>
              </a:rPr>
              <a:t>“ad </a:t>
            </a:r>
            <a:r>
              <a:rPr lang="en-CA" sz="3200" u="sng" dirty="0" err="1">
                <a:solidFill>
                  <a:schemeClr val="accent1">
                    <a:lumMod val="75000"/>
                  </a:schemeClr>
                </a:solidFill>
                <a:effectLst>
                  <a:outerShdw blurRad="38100" dist="38100" dir="2700000" algn="tl">
                    <a:srgbClr val="000000">
                      <a:alpha val="43137"/>
                    </a:srgbClr>
                  </a:outerShdw>
                </a:effectLst>
              </a:rPr>
              <a:t>fontes</a:t>
            </a:r>
            <a:r>
              <a:rPr lang="en-CA" sz="3200" u="sng" dirty="0">
                <a:solidFill>
                  <a:schemeClr val="accent1">
                    <a:lumMod val="75000"/>
                  </a:schemeClr>
                </a:solidFill>
                <a:effectLst>
                  <a:outerShdw blurRad="38100" dist="38100" dir="2700000" algn="tl">
                    <a:srgbClr val="000000">
                      <a:alpha val="43137"/>
                    </a:srgbClr>
                  </a:outerShdw>
                </a:effectLst>
              </a:rPr>
              <a:t>” </a:t>
            </a:r>
            <a:r>
              <a:rPr lang="en-CA" sz="3200" b="0" dirty="0">
                <a:effectLst>
                  <a:outerShdw blurRad="38100" dist="38100" dir="2700000" algn="tl">
                    <a:srgbClr val="000000">
                      <a:alpha val="43137"/>
                    </a:srgbClr>
                  </a:outerShdw>
                </a:effectLst>
              </a:rPr>
              <a:t>- meaning “back to the sources” - drove the Reformers to go back to the original Hebrew texts and realize that they weren’t originally part of the OT and the translator (Jerome) himself recognized that distinction. </a:t>
            </a:r>
            <a:endParaRPr lang="en-CA" sz="3200" dirty="0">
              <a:effectLst>
                <a:outerShdw blurRad="38100" dist="38100" dir="2700000" algn="tl">
                  <a:srgbClr val="000000">
                    <a:alpha val="43137"/>
                  </a:srgbClr>
                </a:outerShdw>
              </a:effectLst>
            </a:endParaRPr>
          </a:p>
        </p:txBody>
      </p:sp>
      <p:sp>
        <p:nvSpPr>
          <p:cNvPr id="3" name="Title 2">
            <a:extLst>
              <a:ext uri="{FF2B5EF4-FFF2-40B4-BE49-F238E27FC236}">
                <a16:creationId xmlns:a16="http://schemas.microsoft.com/office/drawing/2014/main" id="{58A17DE8-4B54-45CB-8451-3A7B9042A261}"/>
              </a:ext>
            </a:extLst>
          </p:cNvPr>
          <p:cNvSpPr>
            <a:spLocks noGrp="1"/>
          </p:cNvSpPr>
          <p:nvPr>
            <p:ph type="title"/>
          </p:nvPr>
        </p:nvSpPr>
        <p:spPr/>
        <p:txBody>
          <a:bodyPr/>
          <a:lstStyle/>
          <a:p>
            <a:r>
              <a:rPr lang="en-US" dirty="0"/>
              <a:t>B. The Apocrypha</a:t>
            </a:r>
            <a:endParaRPr lang="en-CA" dirty="0"/>
          </a:p>
        </p:txBody>
      </p:sp>
      <p:pic>
        <p:nvPicPr>
          <p:cNvPr id="5" name="Picture 4" descr="A close up of text on a white background&#10;&#10;Description automatically generated">
            <a:extLst>
              <a:ext uri="{FF2B5EF4-FFF2-40B4-BE49-F238E27FC236}">
                <a16:creationId xmlns:a16="http://schemas.microsoft.com/office/drawing/2014/main" id="{81C7A76E-62A0-4A76-9C7E-93EFAF1D055D}"/>
              </a:ext>
            </a:extLst>
          </p:cNvPr>
          <p:cNvPicPr>
            <a:picLocks noChangeAspect="1"/>
          </p:cNvPicPr>
          <p:nvPr/>
        </p:nvPicPr>
        <p:blipFill rotWithShape="1">
          <a:blip r:embed="rId3">
            <a:extLst>
              <a:ext uri="{28A0092B-C50C-407E-A947-70E740481C1C}">
                <a14:useLocalDpi xmlns:a14="http://schemas.microsoft.com/office/drawing/2010/main" val="0"/>
              </a:ext>
            </a:extLst>
          </a:blip>
          <a:srcRect l="6757" t="4183" r="7608" b="5248"/>
          <a:stretch/>
        </p:blipFill>
        <p:spPr>
          <a:xfrm>
            <a:off x="397251" y="2351804"/>
            <a:ext cx="2225375" cy="3328962"/>
          </a:xfrm>
          <a:prstGeom prst="rect">
            <a:avLst/>
          </a:prstGeom>
        </p:spPr>
      </p:pic>
    </p:spTree>
    <p:extLst>
      <p:ext uri="{BB962C8B-B14F-4D97-AF65-F5344CB8AC3E}">
        <p14:creationId xmlns:p14="http://schemas.microsoft.com/office/powerpoint/2010/main" val="3804895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946DCE-B4E7-4E99-9818-9359A87D026F}"/>
              </a:ext>
            </a:extLst>
          </p:cNvPr>
          <p:cNvSpPr>
            <a:spLocks noGrp="1"/>
          </p:cNvSpPr>
          <p:nvPr>
            <p:ph type="title"/>
          </p:nvPr>
        </p:nvSpPr>
        <p:spPr/>
        <p:txBody>
          <a:bodyPr/>
          <a:lstStyle/>
          <a:p>
            <a:r>
              <a:rPr lang="en-US" sz="8800" dirty="0"/>
              <a:t>LET’S DISCUSS</a:t>
            </a:r>
            <a:endParaRPr lang="en-CA" sz="8800" dirty="0"/>
          </a:p>
        </p:txBody>
      </p:sp>
      <p:sp>
        <p:nvSpPr>
          <p:cNvPr id="5" name="Text Placeholder 4">
            <a:extLst>
              <a:ext uri="{FF2B5EF4-FFF2-40B4-BE49-F238E27FC236}">
                <a16:creationId xmlns:a16="http://schemas.microsoft.com/office/drawing/2014/main" id="{C3085FA7-A2BA-4573-81AC-80D45BDDB542}"/>
              </a:ext>
            </a:extLst>
          </p:cNvPr>
          <p:cNvSpPr>
            <a:spLocks noGrp="1"/>
          </p:cNvSpPr>
          <p:nvPr>
            <p:ph type="body" sz="quarter" idx="10"/>
          </p:nvPr>
        </p:nvSpPr>
        <p:spPr/>
        <p:txBody>
          <a:bodyPr/>
          <a:lstStyle/>
          <a:p>
            <a:r>
              <a:rPr lang="en-US" sz="4000" dirty="0"/>
              <a:t>What Roman Catholic teaching do you see based in 2 Maccabees 12:39-45?</a:t>
            </a:r>
            <a:endParaRPr lang="en-CA" sz="4000" dirty="0"/>
          </a:p>
        </p:txBody>
      </p:sp>
    </p:spTree>
    <p:extLst>
      <p:ext uri="{BB962C8B-B14F-4D97-AF65-F5344CB8AC3E}">
        <p14:creationId xmlns:p14="http://schemas.microsoft.com/office/powerpoint/2010/main" val="1164628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78C95A-2F93-46D2-B118-467E17EA8ED2}"/>
              </a:ext>
            </a:extLst>
          </p:cNvPr>
          <p:cNvSpPr>
            <a:spLocks noGrp="1"/>
          </p:cNvSpPr>
          <p:nvPr>
            <p:ph type="body" sz="quarter" idx="10"/>
          </p:nvPr>
        </p:nvSpPr>
        <p:spPr/>
        <p:txBody>
          <a:bodyPr/>
          <a:lstStyle/>
          <a:p>
            <a:r>
              <a:rPr lang="en-CA" dirty="0">
                <a:effectLst/>
              </a:rPr>
              <a:t>The noble Judas exhorted the people to keep themselves free from sin... He also took up a collection… and sent it to Jerusalem to provide for a sin offering. In doing this he acted very well and honorably, taking account of the resurrection. For if he were not expecting that those who had fallen would rise again, it would have been superfluous and foolish </a:t>
            </a:r>
            <a:r>
              <a:rPr lang="en-CA" b="1" dirty="0">
                <a:effectLst/>
              </a:rPr>
              <a:t>to pray for the dead</a:t>
            </a:r>
            <a:r>
              <a:rPr lang="en-CA" dirty="0">
                <a:effectLst/>
              </a:rPr>
              <a:t>. But if he was looking to the splendid reward that is laid up for those who fall asleep in godliness, it was a holy and pious thought. Therefore </a:t>
            </a:r>
            <a:r>
              <a:rPr lang="en-CA" b="1" dirty="0">
                <a:effectLst/>
              </a:rPr>
              <a:t>he made atonement for the dead</a:t>
            </a:r>
            <a:r>
              <a:rPr lang="en-CA" dirty="0">
                <a:effectLst/>
              </a:rPr>
              <a:t>, so that they might be delivered from their sin.</a:t>
            </a:r>
            <a:endParaRPr lang="en-CA" dirty="0"/>
          </a:p>
        </p:txBody>
      </p:sp>
      <p:sp>
        <p:nvSpPr>
          <p:cNvPr id="4" name="Title 3">
            <a:extLst>
              <a:ext uri="{FF2B5EF4-FFF2-40B4-BE49-F238E27FC236}">
                <a16:creationId xmlns:a16="http://schemas.microsoft.com/office/drawing/2014/main" id="{296E4218-5FAD-42D3-8584-409324A24C89}"/>
              </a:ext>
            </a:extLst>
          </p:cNvPr>
          <p:cNvSpPr>
            <a:spLocks noGrp="1"/>
          </p:cNvSpPr>
          <p:nvPr>
            <p:ph type="title"/>
          </p:nvPr>
        </p:nvSpPr>
        <p:spPr>
          <a:xfrm>
            <a:off x="1231088" y="409352"/>
            <a:ext cx="7135146" cy="680485"/>
          </a:xfrm>
        </p:spPr>
        <p:txBody>
          <a:bodyPr/>
          <a:lstStyle/>
          <a:p>
            <a:r>
              <a:rPr lang="en-US" dirty="0"/>
              <a:t>2 Maccabees 12:39-45</a:t>
            </a:r>
            <a:endParaRPr lang="en-CA" dirty="0"/>
          </a:p>
        </p:txBody>
      </p:sp>
    </p:spTree>
    <p:extLst>
      <p:ext uri="{BB962C8B-B14F-4D97-AF65-F5344CB8AC3E}">
        <p14:creationId xmlns:p14="http://schemas.microsoft.com/office/powerpoint/2010/main" val="2346533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514350" indent="-514350">
              <a:buAutoNum type="alphaUcPeriod"/>
            </a:pPr>
            <a:r>
              <a:rPr lang="en-CA" sz="3200" dirty="0">
                <a:effectLst>
                  <a:outerShdw blurRad="38100" dist="38100" dir="2700000" algn="tl">
                    <a:srgbClr val="000000">
                      <a:alpha val="43137"/>
                    </a:srgbClr>
                  </a:outerShdw>
                </a:effectLst>
              </a:rPr>
              <a:t>The Close of the OT Canon</a:t>
            </a:r>
          </a:p>
          <a:p>
            <a:pPr marL="514350" indent="-514350">
              <a:buAutoNum type="alphaUcPeriod"/>
            </a:pPr>
            <a:r>
              <a:rPr lang="en-CA" sz="3200" dirty="0">
                <a:effectLst>
                  <a:outerShdw blurRad="38100" dist="38100" dir="2700000" algn="tl">
                    <a:srgbClr val="000000">
                      <a:alpha val="43137"/>
                    </a:srgbClr>
                  </a:outerShdw>
                </a:effectLst>
              </a:rPr>
              <a:t>The Apocrypha</a:t>
            </a:r>
          </a:p>
          <a:p>
            <a:pPr marL="514350" indent="-514350">
              <a:buAutoNum type="alphaUcPeriod"/>
            </a:pPr>
            <a:r>
              <a:rPr lang="en-CA" sz="3200" dirty="0">
                <a:solidFill>
                  <a:schemeClr val="accent1">
                    <a:lumMod val="75000"/>
                  </a:schemeClr>
                </a:solidFill>
                <a:effectLst>
                  <a:outerShdw blurRad="38100" dist="38100" dir="2700000" algn="tl">
                    <a:srgbClr val="000000">
                      <a:alpha val="43137"/>
                    </a:srgbClr>
                  </a:outerShdw>
                </a:effectLst>
              </a:rPr>
              <a:t>The Reformation &amp; the Vulgate</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OLD TESTAMENT CANON</a:t>
            </a:r>
            <a:endParaRPr lang="en-CA" dirty="0"/>
          </a:p>
        </p:txBody>
      </p:sp>
    </p:spTree>
    <p:extLst>
      <p:ext uri="{BB962C8B-B14F-4D97-AF65-F5344CB8AC3E}">
        <p14:creationId xmlns:p14="http://schemas.microsoft.com/office/powerpoint/2010/main" val="2444184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0" indent="0">
              <a:buNone/>
            </a:pPr>
            <a:r>
              <a:rPr lang="en-CA" b="0" dirty="0">
                <a:effectLst>
                  <a:outerShdw blurRad="38100" dist="38100" dir="2700000" algn="tl">
                    <a:srgbClr val="000000">
                      <a:alpha val="43137"/>
                    </a:srgbClr>
                  </a:outerShdw>
                </a:effectLst>
              </a:rPr>
              <a:t>During the Reformation, the Protestant Reformers critiqued the use of the Apocrypha in the church for three main reasons:</a:t>
            </a:r>
          </a:p>
          <a:p>
            <a:pPr marL="571500" indent="-571500">
              <a:buFont typeface="+mj-lt"/>
              <a:buAutoNum type="romanUcPeriod"/>
            </a:pPr>
            <a:r>
              <a:rPr lang="en-CA" sz="3200" dirty="0">
                <a:solidFill>
                  <a:schemeClr val="accent1">
                    <a:lumMod val="75000"/>
                  </a:schemeClr>
                </a:solidFill>
                <a:effectLst>
                  <a:outerShdw blurRad="38100" dist="38100" dir="2700000" algn="tl">
                    <a:srgbClr val="000000">
                      <a:alpha val="43137"/>
                    </a:srgbClr>
                  </a:outerShdw>
                </a:effectLst>
              </a:rPr>
              <a:t>The Development of </a:t>
            </a:r>
            <a:r>
              <a:rPr lang="en-CA" sz="3200" u="sng" dirty="0">
                <a:solidFill>
                  <a:schemeClr val="accent1">
                    <a:lumMod val="75000"/>
                  </a:schemeClr>
                </a:solidFill>
                <a:effectLst>
                  <a:outerShdw blurRad="38100" dist="38100" dir="2700000" algn="tl">
                    <a:srgbClr val="000000">
                      <a:alpha val="43137"/>
                    </a:srgbClr>
                  </a:outerShdw>
                </a:effectLst>
              </a:rPr>
              <a:t>Unbiblical</a:t>
            </a:r>
            <a:r>
              <a:rPr lang="en-CA" sz="3200" dirty="0">
                <a:solidFill>
                  <a:schemeClr val="accent1">
                    <a:lumMod val="75000"/>
                  </a:schemeClr>
                </a:solidFill>
                <a:effectLst>
                  <a:outerShdw blurRad="38100" dist="38100" dir="2700000" algn="tl">
                    <a:srgbClr val="000000">
                      <a:alpha val="43137"/>
                    </a:srgbClr>
                  </a:outerShdw>
                </a:effectLst>
              </a:rPr>
              <a:t> Practices</a:t>
            </a:r>
            <a:br>
              <a:rPr lang="en-CA" sz="3200" dirty="0">
                <a:solidFill>
                  <a:schemeClr val="accent1">
                    <a:lumMod val="75000"/>
                  </a:schemeClr>
                </a:solidFill>
                <a:effectLst>
                  <a:outerShdw blurRad="38100" dist="38100" dir="2700000" algn="tl">
                    <a:srgbClr val="000000">
                      <a:alpha val="43137"/>
                    </a:srgbClr>
                  </a:outerShdw>
                </a:effectLst>
              </a:rPr>
            </a:br>
            <a:r>
              <a:rPr lang="en-CA" sz="2400" b="0" dirty="0">
                <a:effectLst>
                  <a:outerShdw blurRad="38100" dist="38100" dir="2700000" algn="tl">
                    <a:srgbClr val="000000">
                      <a:alpha val="43137"/>
                    </a:srgbClr>
                  </a:outerShdw>
                </a:effectLst>
              </a:rPr>
              <a:t>(e.g. prayer for the dead, purgatory, etc.)</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sz="4400" dirty="0"/>
              <a:t>2C. The Reformation &amp; the Vulgate</a:t>
            </a:r>
            <a:endParaRPr lang="en-CA" sz="4400" dirty="0"/>
          </a:p>
        </p:txBody>
      </p:sp>
    </p:spTree>
    <p:extLst>
      <p:ext uri="{BB962C8B-B14F-4D97-AF65-F5344CB8AC3E}">
        <p14:creationId xmlns:p14="http://schemas.microsoft.com/office/powerpoint/2010/main" val="2299845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0" indent="0">
              <a:buNone/>
            </a:pPr>
            <a:r>
              <a:rPr lang="en-CA" b="0" dirty="0">
                <a:effectLst>
                  <a:outerShdw blurRad="38100" dist="38100" dir="2700000" algn="tl">
                    <a:srgbClr val="000000">
                      <a:alpha val="43137"/>
                    </a:srgbClr>
                  </a:outerShdw>
                </a:effectLst>
              </a:rPr>
              <a:t>During the Reformation, the Protestant Reformers critiqued the use of the Apocrypha in the church for three main reasons:</a:t>
            </a:r>
          </a:p>
          <a:p>
            <a:pPr marL="571500" indent="-571500">
              <a:buFont typeface="+mj-lt"/>
              <a:buAutoNum type="romanUcPeriod"/>
            </a:pPr>
            <a:r>
              <a:rPr lang="en-CA" sz="3200" dirty="0">
                <a:effectLst>
                  <a:outerShdw blurRad="38100" dist="38100" dir="2700000" algn="tl">
                    <a:srgbClr val="000000">
                      <a:alpha val="43137"/>
                    </a:srgbClr>
                  </a:outerShdw>
                </a:effectLst>
              </a:rPr>
              <a:t>The Development of Unbiblical Practices</a:t>
            </a:r>
            <a:endParaRPr lang="en-CA" sz="2400" b="0" dirty="0">
              <a:effectLst>
                <a:outerShdw blurRad="38100" dist="38100" dir="2700000" algn="tl">
                  <a:srgbClr val="000000">
                    <a:alpha val="43137"/>
                  </a:srgbClr>
                </a:outerShdw>
              </a:effectLst>
            </a:endParaRPr>
          </a:p>
          <a:p>
            <a:pPr marL="571500" indent="-571500">
              <a:buFont typeface="+mj-lt"/>
              <a:buAutoNum type="romanUcPeriod"/>
            </a:pPr>
            <a:r>
              <a:rPr lang="en-CA" sz="3200" dirty="0">
                <a:solidFill>
                  <a:schemeClr val="accent1">
                    <a:lumMod val="75000"/>
                  </a:schemeClr>
                </a:solidFill>
                <a:effectLst>
                  <a:outerShdw blurRad="38100" dist="38100" dir="2700000" algn="tl">
                    <a:srgbClr val="000000">
                      <a:alpha val="43137"/>
                    </a:srgbClr>
                  </a:outerShdw>
                </a:effectLst>
              </a:rPr>
              <a:t>Poor Translation of Certain Passages</a:t>
            </a:r>
          </a:p>
          <a:p>
            <a:pPr marL="0" indent="0">
              <a:buNone/>
            </a:pPr>
            <a:endParaRPr lang="en-CA" sz="4000" dirty="0">
              <a:solidFill>
                <a:schemeClr val="accent1">
                  <a:lumMod val="75000"/>
                </a:schemeClr>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sz="4400" dirty="0"/>
              <a:t>2C. The Reformation &amp; the Vulgate</a:t>
            </a:r>
            <a:endParaRPr lang="en-CA" sz="4400" dirty="0"/>
          </a:p>
        </p:txBody>
      </p:sp>
    </p:spTree>
    <p:extLst>
      <p:ext uri="{BB962C8B-B14F-4D97-AF65-F5344CB8AC3E}">
        <p14:creationId xmlns:p14="http://schemas.microsoft.com/office/powerpoint/2010/main" val="4287197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9ACBE-17D0-45A1-9084-85533E8B6E97}"/>
              </a:ext>
            </a:extLst>
          </p:cNvPr>
          <p:cNvSpPr>
            <a:spLocks noGrp="1"/>
          </p:cNvSpPr>
          <p:nvPr>
            <p:ph type="body" sz="quarter" idx="10"/>
          </p:nvPr>
        </p:nvSpPr>
        <p:spPr/>
        <p:txBody>
          <a:bodyPr/>
          <a:lstStyle/>
          <a:p>
            <a:r>
              <a:rPr lang="en-CA" sz="3400" dirty="0">
                <a:effectLst/>
              </a:rPr>
              <a:t>“For example, the Vulgate version of Jesus’ evangelistic preaching (Matt. 4:17) had “do penance.” This command of the Lord was used as the biblical foundation of the church’s sacrament of penance, a means of receiving God’s grace after sinning by praying, giving to the poor, forgoing certain physical pleasures, and so forth.”</a:t>
            </a:r>
          </a:p>
        </p:txBody>
      </p:sp>
      <p:pic>
        <p:nvPicPr>
          <p:cNvPr id="9" name="Picture Placeholder 8" descr="A picture containing text, book&#10;&#10;Description automatically generated">
            <a:extLst>
              <a:ext uri="{FF2B5EF4-FFF2-40B4-BE49-F238E27FC236}">
                <a16:creationId xmlns:a16="http://schemas.microsoft.com/office/drawing/2014/main" id="{47480673-7D69-49E5-B3A5-F39B8EFD354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314" b="26930"/>
          <a:stretch/>
        </p:blipFill>
        <p:spPr>
          <a:xfrm>
            <a:off x="446567" y="5656199"/>
            <a:ext cx="1238693" cy="1080403"/>
          </a:xfrm>
        </p:spPr>
      </p:pic>
      <p:sp>
        <p:nvSpPr>
          <p:cNvPr id="6" name="Text Placeholder 5">
            <a:extLst>
              <a:ext uri="{FF2B5EF4-FFF2-40B4-BE49-F238E27FC236}">
                <a16:creationId xmlns:a16="http://schemas.microsoft.com/office/drawing/2014/main" id="{0B667A74-6BBF-4E20-9DEA-66A119FFD521}"/>
              </a:ext>
            </a:extLst>
          </p:cNvPr>
          <p:cNvSpPr>
            <a:spLocks noGrp="1"/>
          </p:cNvSpPr>
          <p:nvPr>
            <p:ph type="body" sz="quarter" idx="12"/>
          </p:nvPr>
        </p:nvSpPr>
        <p:spPr/>
        <p:txBody>
          <a:bodyPr/>
          <a:lstStyle/>
          <a:p>
            <a:r>
              <a:rPr lang="en-US" dirty="0"/>
              <a:t>Gregg R. Allison</a:t>
            </a:r>
            <a:endParaRPr lang="en-CA" dirty="0"/>
          </a:p>
        </p:txBody>
      </p:sp>
      <p:sp>
        <p:nvSpPr>
          <p:cNvPr id="7" name="Text Placeholder 6">
            <a:extLst>
              <a:ext uri="{FF2B5EF4-FFF2-40B4-BE49-F238E27FC236}">
                <a16:creationId xmlns:a16="http://schemas.microsoft.com/office/drawing/2014/main" id="{21490FE0-6A87-49FC-ABAC-A6CA2AB65AFB}"/>
              </a:ext>
            </a:extLst>
          </p:cNvPr>
          <p:cNvSpPr>
            <a:spLocks noGrp="1"/>
          </p:cNvSpPr>
          <p:nvPr>
            <p:ph type="body" sz="quarter" idx="13"/>
          </p:nvPr>
        </p:nvSpPr>
        <p:spPr/>
        <p:txBody>
          <a:bodyPr/>
          <a:lstStyle/>
          <a:p>
            <a:r>
              <a:rPr lang="en-US" dirty="0"/>
              <a:t>HISTORICAL THEOLOGY, p.50-51</a:t>
            </a:r>
            <a:endParaRPr lang="en-CA" dirty="0"/>
          </a:p>
        </p:txBody>
      </p:sp>
    </p:spTree>
    <p:extLst>
      <p:ext uri="{BB962C8B-B14F-4D97-AF65-F5344CB8AC3E}">
        <p14:creationId xmlns:p14="http://schemas.microsoft.com/office/powerpoint/2010/main" val="3208020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0" indent="0">
              <a:buNone/>
            </a:pPr>
            <a:r>
              <a:rPr lang="en-CA" b="0" dirty="0">
                <a:effectLst>
                  <a:outerShdw blurRad="38100" dist="38100" dir="2700000" algn="tl">
                    <a:srgbClr val="000000">
                      <a:alpha val="43137"/>
                    </a:srgbClr>
                  </a:outerShdw>
                </a:effectLst>
              </a:rPr>
              <a:t>During the Reformation, the Protestant Reformers critiqued the use of the Apocrypha in the church for three main reasons:</a:t>
            </a:r>
          </a:p>
          <a:p>
            <a:pPr marL="571500" indent="-571500">
              <a:buFont typeface="+mj-lt"/>
              <a:buAutoNum type="romanUcPeriod"/>
            </a:pPr>
            <a:r>
              <a:rPr lang="en-CA" sz="3200" dirty="0">
                <a:effectLst>
                  <a:outerShdw blurRad="38100" dist="38100" dir="2700000" algn="tl">
                    <a:srgbClr val="000000">
                      <a:alpha val="43137"/>
                    </a:srgbClr>
                  </a:outerShdw>
                </a:effectLst>
              </a:rPr>
              <a:t>The Development of Unbiblical Practices</a:t>
            </a:r>
            <a:endParaRPr lang="en-CA" sz="2400" b="0" dirty="0">
              <a:effectLst>
                <a:outerShdw blurRad="38100" dist="38100" dir="2700000" algn="tl">
                  <a:srgbClr val="000000">
                    <a:alpha val="43137"/>
                  </a:srgbClr>
                </a:outerShdw>
              </a:effectLst>
            </a:endParaRPr>
          </a:p>
          <a:p>
            <a:pPr marL="571500" indent="-571500">
              <a:buFont typeface="+mj-lt"/>
              <a:buAutoNum type="romanUcPeriod"/>
            </a:pPr>
            <a:r>
              <a:rPr lang="en-CA" sz="3200" dirty="0">
                <a:effectLst>
                  <a:outerShdw blurRad="38100" dist="38100" dir="2700000" algn="tl">
                    <a:srgbClr val="000000">
                      <a:alpha val="43137"/>
                    </a:srgbClr>
                  </a:outerShdw>
                </a:effectLst>
              </a:rPr>
              <a:t>Poor Translation of Certain Passages</a:t>
            </a:r>
          </a:p>
          <a:p>
            <a:pPr marL="571500" indent="-571500">
              <a:buFont typeface="+mj-lt"/>
              <a:buAutoNum type="romanUcPeriod"/>
            </a:pPr>
            <a:r>
              <a:rPr lang="en-CA" sz="3200" dirty="0">
                <a:solidFill>
                  <a:schemeClr val="accent1">
                    <a:lumMod val="75000"/>
                  </a:schemeClr>
                </a:solidFill>
                <a:effectLst>
                  <a:outerShdw blurRad="38100" dist="38100" dir="2700000" algn="tl">
                    <a:srgbClr val="000000">
                      <a:alpha val="43137"/>
                    </a:srgbClr>
                  </a:outerShdw>
                </a:effectLst>
              </a:rPr>
              <a:t>Inconsistency within Roman Catholicism over the Apocrypha</a:t>
            </a:r>
          </a:p>
          <a:p>
            <a:pPr marL="0" indent="0">
              <a:buNone/>
            </a:pPr>
            <a:endParaRPr lang="en-CA" sz="4000" dirty="0">
              <a:solidFill>
                <a:schemeClr val="accent1">
                  <a:lumMod val="75000"/>
                </a:schemeClr>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sz="4400" dirty="0"/>
              <a:t>2C. The Reformation &amp; the Vulgate</a:t>
            </a:r>
            <a:endParaRPr lang="en-CA" sz="4400" dirty="0"/>
          </a:p>
        </p:txBody>
      </p:sp>
    </p:spTree>
    <p:extLst>
      <p:ext uri="{BB962C8B-B14F-4D97-AF65-F5344CB8AC3E}">
        <p14:creationId xmlns:p14="http://schemas.microsoft.com/office/powerpoint/2010/main" val="2109734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87D886-4C7C-450D-92F7-C93AC0B1E5CC}"/>
              </a:ext>
            </a:extLst>
          </p:cNvPr>
          <p:cNvSpPr>
            <a:spLocks noGrp="1"/>
          </p:cNvSpPr>
          <p:nvPr>
            <p:ph type="body" sz="quarter" idx="10"/>
          </p:nvPr>
        </p:nvSpPr>
        <p:spPr/>
        <p:txBody>
          <a:bodyPr/>
          <a:lstStyle/>
          <a:p>
            <a:r>
              <a:rPr lang="en-CA" dirty="0">
                <a:effectLst/>
              </a:rPr>
              <a:t>I charge you in the presence of God and of Christ Jesus, who is to judge the living and the dead, and by his appearing and his kingdom: </a:t>
            </a:r>
            <a:r>
              <a:rPr lang="en-CA" b="1" dirty="0">
                <a:effectLst/>
              </a:rPr>
              <a:t>preach the word</a:t>
            </a:r>
            <a:r>
              <a:rPr lang="en-CA" dirty="0">
                <a:effectLst/>
              </a:rPr>
              <a:t>; be ready in season and out of season; reprove, rebuke, and exhort, with complete patience and teaching. </a:t>
            </a:r>
          </a:p>
        </p:txBody>
      </p:sp>
      <p:sp>
        <p:nvSpPr>
          <p:cNvPr id="4" name="Title 3">
            <a:extLst>
              <a:ext uri="{FF2B5EF4-FFF2-40B4-BE49-F238E27FC236}">
                <a16:creationId xmlns:a16="http://schemas.microsoft.com/office/drawing/2014/main" id="{9DD3105E-3343-4251-949B-54E45BF0FDD6}"/>
              </a:ext>
            </a:extLst>
          </p:cNvPr>
          <p:cNvSpPr>
            <a:spLocks noGrp="1"/>
          </p:cNvSpPr>
          <p:nvPr>
            <p:ph type="title"/>
          </p:nvPr>
        </p:nvSpPr>
        <p:spPr>
          <a:xfrm>
            <a:off x="1222776" y="268036"/>
            <a:ext cx="5929940" cy="879120"/>
          </a:xfrm>
        </p:spPr>
        <p:txBody>
          <a:bodyPr/>
          <a:lstStyle/>
          <a:p>
            <a:r>
              <a:rPr lang="en-US" sz="3200" dirty="0"/>
              <a:t>THE GREAT DANGER: TRUTH ABANDONDED (2 Tim 4)</a:t>
            </a:r>
            <a:endParaRPr lang="en-CA" sz="3200" dirty="0"/>
          </a:p>
        </p:txBody>
      </p:sp>
    </p:spTree>
    <p:extLst>
      <p:ext uri="{BB962C8B-B14F-4D97-AF65-F5344CB8AC3E}">
        <p14:creationId xmlns:p14="http://schemas.microsoft.com/office/powerpoint/2010/main" val="101819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6DCB90-C49E-4B33-AE1E-96EA043C95E6}"/>
              </a:ext>
            </a:extLst>
          </p:cNvPr>
          <p:cNvSpPr>
            <a:spLocks noGrp="1"/>
          </p:cNvSpPr>
          <p:nvPr>
            <p:ph type="body" sz="quarter" idx="10"/>
          </p:nvPr>
        </p:nvSpPr>
        <p:spPr>
          <a:xfrm>
            <a:off x="1045535" y="1382110"/>
            <a:ext cx="10100930" cy="4181960"/>
          </a:xfrm>
        </p:spPr>
        <p:txBody>
          <a:bodyPr/>
          <a:lstStyle/>
          <a:p>
            <a:r>
              <a:rPr lang="en-CA" sz="3600" dirty="0"/>
              <a:t>“If anyone does not receive, as sacred and canonical, these books, with all their parts, as they have been read in the Catholic Church and as they are contained in the old Latin Vulgate edition, and knowingly and deliberately rejects the above mentioned traditions, let him be anathema [cursed].”</a:t>
            </a:r>
          </a:p>
        </p:txBody>
      </p:sp>
      <p:pic>
        <p:nvPicPr>
          <p:cNvPr id="10" name="Picture Placeholder 9" descr="A close up of an old building&#10;&#10;Description automatically generated">
            <a:extLst>
              <a:ext uri="{FF2B5EF4-FFF2-40B4-BE49-F238E27FC236}">
                <a16:creationId xmlns:a16="http://schemas.microsoft.com/office/drawing/2014/main" id="{7052D88C-15CA-4ECE-BD71-325FBB93409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199" t="5669" r="7199" b="5669"/>
          <a:stretch/>
        </p:blipFill>
        <p:spPr>
          <a:xfrm>
            <a:off x="130595" y="191387"/>
            <a:ext cx="1487216" cy="1297168"/>
          </a:xfrm>
        </p:spPr>
      </p:pic>
      <p:sp>
        <p:nvSpPr>
          <p:cNvPr id="8" name="Text Placeholder 7">
            <a:extLst>
              <a:ext uri="{FF2B5EF4-FFF2-40B4-BE49-F238E27FC236}">
                <a16:creationId xmlns:a16="http://schemas.microsoft.com/office/drawing/2014/main" id="{8F810939-879F-4223-8562-6E07A1399F7C}"/>
              </a:ext>
            </a:extLst>
          </p:cNvPr>
          <p:cNvSpPr>
            <a:spLocks noGrp="1"/>
          </p:cNvSpPr>
          <p:nvPr>
            <p:ph type="body" sz="quarter" idx="13"/>
          </p:nvPr>
        </p:nvSpPr>
        <p:spPr/>
        <p:txBody>
          <a:bodyPr/>
          <a:lstStyle/>
          <a:p>
            <a:r>
              <a:rPr lang="en-US" dirty="0"/>
              <a:t>The Council of Trent (1545-1563)</a:t>
            </a:r>
            <a:endParaRPr lang="en-CA" dirty="0"/>
          </a:p>
        </p:txBody>
      </p:sp>
    </p:spTree>
    <p:extLst>
      <p:ext uri="{BB962C8B-B14F-4D97-AF65-F5344CB8AC3E}">
        <p14:creationId xmlns:p14="http://schemas.microsoft.com/office/powerpoint/2010/main" val="1844326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73453E-0DD0-4D6F-BD03-4FA7C873D8BC}"/>
              </a:ext>
            </a:extLst>
          </p:cNvPr>
          <p:cNvSpPr>
            <a:spLocks noGrp="1"/>
          </p:cNvSpPr>
          <p:nvPr>
            <p:ph type="body" sz="quarter" idx="10"/>
          </p:nvPr>
        </p:nvSpPr>
        <p:spPr/>
        <p:txBody>
          <a:bodyPr/>
          <a:lstStyle/>
          <a:p>
            <a:r>
              <a:rPr lang="en-CA" sz="3600" dirty="0"/>
              <a:t>“Ironically even a pope has rejected the apocrypha - Pope Gregory the Great. </a:t>
            </a:r>
            <a:r>
              <a:rPr lang="en-CA" sz="3600" b="1" dirty="0"/>
              <a:t>Gregory cited an incident from 1 Maccabees 6:46 and specifically said Maccabees was “not canonical.</a:t>
            </a:r>
            <a:r>
              <a:rPr lang="en-CA" sz="3600" dirty="0"/>
              <a:t>” And the New Catholic Encyclopedia pointedly confirms his rejection of the canonicity of Maccabees.”</a:t>
            </a:r>
          </a:p>
        </p:txBody>
      </p:sp>
      <p:pic>
        <p:nvPicPr>
          <p:cNvPr id="9" name="Picture Placeholder 8" descr="A close up of a logo&#10;&#10;Description automatically generated">
            <a:extLst>
              <a:ext uri="{FF2B5EF4-FFF2-40B4-BE49-F238E27FC236}">
                <a16:creationId xmlns:a16="http://schemas.microsoft.com/office/drawing/2014/main" id="{C8111FC9-1C18-46B7-B486-87A7B754804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58590717-2C90-48E3-8092-F659E6173F24}"/>
              </a:ext>
            </a:extLst>
          </p:cNvPr>
          <p:cNvSpPr>
            <a:spLocks noGrp="1"/>
          </p:cNvSpPr>
          <p:nvPr>
            <p:ph type="body" sz="quarter" idx="12"/>
          </p:nvPr>
        </p:nvSpPr>
        <p:spPr/>
        <p:txBody>
          <a:bodyPr/>
          <a:lstStyle/>
          <a:p>
            <a:r>
              <a:rPr lang="en-US" dirty="0"/>
              <a:t>James R. White</a:t>
            </a:r>
            <a:endParaRPr lang="en-CA" dirty="0"/>
          </a:p>
        </p:txBody>
      </p:sp>
      <p:sp>
        <p:nvSpPr>
          <p:cNvPr id="7" name="Text Placeholder 6">
            <a:extLst>
              <a:ext uri="{FF2B5EF4-FFF2-40B4-BE49-F238E27FC236}">
                <a16:creationId xmlns:a16="http://schemas.microsoft.com/office/drawing/2014/main" id="{9AF5C2EA-B53A-426B-85F0-E17423D8F4BB}"/>
              </a:ext>
            </a:extLst>
          </p:cNvPr>
          <p:cNvSpPr>
            <a:spLocks noGrp="1"/>
          </p:cNvSpPr>
          <p:nvPr>
            <p:ph type="body" sz="quarter" idx="13"/>
          </p:nvPr>
        </p:nvSpPr>
        <p:spPr/>
        <p:txBody>
          <a:bodyPr/>
          <a:lstStyle/>
          <a:p>
            <a:r>
              <a:rPr lang="en-US" dirty="0"/>
              <a:t>SCRIPTURE ALONE, p.114</a:t>
            </a:r>
            <a:endParaRPr lang="en-CA" dirty="0"/>
          </a:p>
        </p:txBody>
      </p:sp>
    </p:spTree>
    <p:extLst>
      <p:ext uri="{BB962C8B-B14F-4D97-AF65-F5344CB8AC3E}">
        <p14:creationId xmlns:p14="http://schemas.microsoft.com/office/powerpoint/2010/main" val="2652498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73453E-0DD0-4D6F-BD03-4FA7C873D8BC}"/>
              </a:ext>
            </a:extLst>
          </p:cNvPr>
          <p:cNvSpPr>
            <a:spLocks noGrp="1"/>
          </p:cNvSpPr>
          <p:nvPr>
            <p:ph type="body" sz="quarter" idx="10"/>
          </p:nvPr>
        </p:nvSpPr>
        <p:spPr/>
        <p:txBody>
          <a:bodyPr/>
          <a:lstStyle/>
          <a:p>
            <a:r>
              <a:rPr lang="en-CA" dirty="0"/>
              <a:t>“...even Cardinal Ximenes, in his introduction to the first printed edition of the Greek New Testament, presented the same rejection of full canonical status to the apocrypha that Cardinal Cajetan documented, and yet Pope Leo X still approved the publication of the work. </a:t>
            </a:r>
            <a:r>
              <a:rPr lang="en-CA" b="1" dirty="0"/>
              <a:t>It is simply beyond controversy that at the beginning of the Reformation, the dogmatic stance taken at the Council of Trent was not the view of the best read and scholarly Roman Catholic leaders of the communion</a:t>
            </a:r>
            <a:r>
              <a:rPr lang="en-CA" dirty="0"/>
              <a:t>.”</a:t>
            </a:r>
          </a:p>
        </p:txBody>
      </p:sp>
      <p:pic>
        <p:nvPicPr>
          <p:cNvPr id="9" name="Picture Placeholder 8" descr="A close up of a logo&#10;&#10;Description automatically generated">
            <a:extLst>
              <a:ext uri="{FF2B5EF4-FFF2-40B4-BE49-F238E27FC236}">
                <a16:creationId xmlns:a16="http://schemas.microsoft.com/office/drawing/2014/main" id="{C8111FC9-1C18-46B7-B486-87A7B754804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58590717-2C90-48E3-8092-F659E6173F24}"/>
              </a:ext>
            </a:extLst>
          </p:cNvPr>
          <p:cNvSpPr>
            <a:spLocks noGrp="1"/>
          </p:cNvSpPr>
          <p:nvPr>
            <p:ph type="body" sz="quarter" idx="12"/>
          </p:nvPr>
        </p:nvSpPr>
        <p:spPr/>
        <p:txBody>
          <a:bodyPr/>
          <a:lstStyle/>
          <a:p>
            <a:r>
              <a:rPr lang="en-US" dirty="0"/>
              <a:t>James R. White</a:t>
            </a:r>
            <a:endParaRPr lang="en-CA" dirty="0"/>
          </a:p>
        </p:txBody>
      </p:sp>
      <p:sp>
        <p:nvSpPr>
          <p:cNvPr id="7" name="Text Placeholder 6">
            <a:extLst>
              <a:ext uri="{FF2B5EF4-FFF2-40B4-BE49-F238E27FC236}">
                <a16:creationId xmlns:a16="http://schemas.microsoft.com/office/drawing/2014/main" id="{9AF5C2EA-B53A-426B-85F0-E17423D8F4BB}"/>
              </a:ext>
            </a:extLst>
          </p:cNvPr>
          <p:cNvSpPr>
            <a:spLocks noGrp="1"/>
          </p:cNvSpPr>
          <p:nvPr>
            <p:ph type="body" sz="quarter" idx="13"/>
          </p:nvPr>
        </p:nvSpPr>
        <p:spPr/>
        <p:txBody>
          <a:bodyPr/>
          <a:lstStyle/>
          <a:p>
            <a:r>
              <a:rPr lang="en-US" dirty="0"/>
              <a:t>SCRIPTURE ALONE, p.115</a:t>
            </a:r>
            <a:endParaRPr lang="en-CA" dirty="0"/>
          </a:p>
        </p:txBody>
      </p:sp>
    </p:spTree>
    <p:extLst>
      <p:ext uri="{BB962C8B-B14F-4D97-AF65-F5344CB8AC3E}">
        <p14:creationId xmlns:p14="http://schemas.microsoft.com/office/powerpoint/2010/main" val="2425680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5B52E-1C09-4EF8-AACA-8E31E541B3B0}"/>
              </a:ext>
            </a:extLst>
          </p:cNvPr>
          <p:cNvSpPr>
            <a:spLocks noGrp="1"/>
          </p:cNvSpPr>
          <p:nvPr>
            <p:ph type="body" sz="quarter" idx="10"/>
          </p:nvPr>
        </p:nvSpPr>
        <p:spPr>
          <a:xfrm>
            <a:off x="1523999" y="1100469"/>
            <a:ext cx="9254359" cy="5152029"/>
          </a:xfrm>
        </p:spPr>
        <p:txBody>
          <a:bodyPr/>
          <a:lstStyle/>
          <a:p>
            <a:pPr algn="l"/>
            <a:r>
              <a:rPr lang="en-CA" dirty="0">
                <a:effectLst/>
              </a:rPr>
              <a:t>Grudem concludes that the books of the Apocrypha should not be regarded as Scripture because:</a:t>
            </a:r>
          </a:p>
          <a:p>
            <a:pPr marL="514350" indent="-514350" algn="l" fontAlgn="base">
              <a:buFont typeface="+mj-lt"/>
              <a:buAutoNum type="arabicPeriod"/>
            </a:pPr>
            <a:r>
              <a:rPr lang="en-CA" dirty="0">
                <a:effectLst/>
              </a:rPr>
              <a:t>They do not claim for themselves the same kind of </a:t>
            </a:r>
            <a:r>
              <a:rPr lang="en-CA" b="1" u="sng" dirty="0">
                <a:solidFill>
                  <a:schemeClr val="accent1">
                    <a:lumMod val="75000"/>
                  </a:schemeClr>
                </a:solidFill>
                <a:effectLst/>
              </a:rPr>
              <a:t>authority</a:t>
            </a:r>
            <a:r>
              <a:rPr lang="en-CA" dirty="0">
                <a:effectLst/>
              </a:rPr>
              <a:t> as the Old Testament writings</a:t>
            </a:r>
          </a:p>
          <a:p>
            <a:pPr marL="514350" indent="-514350" algn="l" fontAlgn="base">
              <a:buFont typeface="+mj-lt"/>
              <a:buAutoNum type="arabicPeriod"/>
            </a:pPr>
            <a:r>
              <a:rPr lang="en-CA" dirty="0">
                <a:effectLst/>
              </a:rPr>
              <a:t>They were not regarded as God’s words by the Jewish people from whom they originated</a:t>
            </a:r>
          </a:p>
          <a:p>
            <a:pPr marL="514350" indent="-514350" algn="l" fontAlgn="base">
              <a:buFont typeface="+mj-lt"/>
              <a:buAutoNum type="arabicPeriod"/>
            </a:pPr>
            <a:r>
              <a:rPr lang="en-CA" dirty="0">
                <a:effectLst/>
              </a:rPr>
              <a:t>They were not considered to be Scripture by Jesus or the New Testament authors; </a:t>
            </a:r>
          </a:p>
          <a:p>
            <a:pPr marL="514350" indent="-514350" algn="l" fontAlgn="base">
              <a:buFont typeface="+mj-lt"/>
              <a:buAutoNum type="arabicPeriod"/>
            </a:pPr>
            <a:r>
              <a:rPr lang="en-CA" dirty="0">
                <a:effectLst/>
              </a:rPr>
              <a:t>They contain teachings inconsistent with the rest of the Bible. </a:t>
            </a:r>
          </a:p>
        </p:txBody>
      </p:sp>
      <p:pic>
        <p:nvPicPr>
          <p:cNvPr id="6" name="Picture Placeholder 5" descr="A person wearing a suit and tie smiling at the camera&#10;&#10;Description automatically generated">
            <a:extLst>
              <a:ext uri="{FF2B5EF4-FFF2-40B4-BE49-F238E27FC236}">
                <a16:creationId xmlns:a16="http://schemas.microsoft.com/office/drawing/2014/main" id="{33F6355F-2D3F-42EA-B2B9-AED0854C34C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7385" b="26131"/>
          <a:stretch/>
        </p:blipFill>
        <p:spPr>
          <a:xfrm>
            <a:off x="130595" y="191387"/>
            <a:ext cx="1487216" cy="1297168"/>
          </a:xfrm>
        </p:spPr>
      </p:pic>
      <p:sp>
        <p:nvSpPr>
          <p:cNvPr id="4" name="Text Placeholder 3">
            <a:extLst>
              <a:ext uri="{FF2B5EF4-FFF2-40B4-BE49-F238E27FC236}">
                <a16:creationId xmlns:a16="http://schemas.microsoft.com/office/drawing/2014/main" id="{17D8F46F-0D02-4B98-B87E-08CD033BD46B}"/>
              </a:ext>
            </a:extLst>
          </p:cNvPr>
          <p:cNvSpPr>
            <a:spLocks noGrp="1"/>
          </p:cNvSpPr>
          <p:nvPr>
            <p:ph type="body" sz="quarter" idx="13"/>
          </p:nvPr>
        </p:nvSpPr>
        <p:spPr/>
        <p:txBody>
          <a:bodyPr/>
          <a:lstStyle/>
          <a:p>
            <a:r>
              <a:rPr lang="en-US" dirty="0"/>
              <a:t>Wayne Grudem</a:t>
            </a:r>
            <a:endParaRPr lang="en-CA" dirty="0"/>
          </a:p>
        </p:txBody>
      </p:sp>
    </p:spTree>
    <p:extLst>
      <p:ext uri="{BB962C8B-B14F-4D97-AF65-F5344CB8AC3E}">
        <p14:creationId xmlns:p14="http://schemas.microsoft.com/office/powerpoint/2010/main" val="1223449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555315-C40C-41E6-A7E3-D7F7AEF4AC8A}"/>
              </a:ext>
            </a:extLst>
          </p:cNvPr>
          <p:cNvSpPr>
            <a:spLocks noGrp="1"/>
          </p:cNvSpPr>
          <p:nvPr>
            <p:ph type="title"/>
          </p:nvPr>
        </p:nvSpPr>
        <p:spPr>
          <a:xfrm>
            <a:off x="795669" y="1094925"/>
            <a:ext cx="5225903" cy="2546726"/>
          </a:xfrm>
        </p:spPr>
        <p:txBody>
          <a:bodyPr/>
          <a:lstStyle/>
          <a:p>
            <a:r>
              <a:rPr lang="en-US" dirty="0"/>
              <a:t>THE CANON </a:t>
            </a:r>
            <a:r>
              <a:rPr lang="en-US" sz="4400" dirty="0"/>
              <a:t>OF</a:t>
            </a:r>
            <a:r>
              <a:rPr lang="en-US" dirty="0"/>
              <a:t> SCRIPTURE</a:t>
            </a:r>
            <a:endParaRPr lang="en-CA" dirty="0"/>
          </a:p>
        </p:txBody>
      </p:sp>
      <p:sp>
        <p:nvSpPr>
          <p:cNvPr id="6" name="Text Placeholder 5">
            <a:extLst>
              <a:ext uri="{FF2B5EF4-FFF2-40B4-BE49-F238E27FC236}">
                <a16:creationId xmlns:a16="http://schemas.microsoft.com/office/drawing/2014/main" id="{7D785EDF-5F59-4924-B6B0-3F264171C527}"/>
              </a:ext>
            </a:extLst>
          </p:cNvPr>
          <p:cNvSpPr>
            <a:spLocks noGrp="1"/>
          </p:cNvSpPr>
          <p:nvPr>
            <p:ph type="body" sz="quarter" idx="10"/>
          </p:nvPr>
        </p:nvSpPr>
        <p:spPr>
          <a:xfrm>
            <a:off x="7915711" y="1603024"/>
            <a:ext cx="3587176" cy="4077253"/>
          </a:xfrm>
        </p:spPr>
        <p:txBody>
          <a:bodyPr/>
          <a:lstStyle/>
          <a:p>
            <a:r>
              <a:rPr lang="en-US" dirty="0"/>
              <a:t>Definition &amp; Importance</a:t>
            </a:r>
          </a:p>
          <a:p>
            <a:r>
              <a:rPr lang="en-US" dirty="0"/>
              <a:t>Old Testament</a:t>
            </a:r>
          </a:p>
          <a:p>
            <a:r>
              <a:rPr lang="en-US" dirty="0">
                <a:solidFill>
                  <a:schemeClr val="accent1">
                    <a:lumMod val="75000"/>
                  </a:schemeClr>
                </a:solidFill>
              </a:rPr>
              <a:t>New Testament</a:t>
            </a:r>
          </a:p>
          <a:p>
            <a:r>
              <a:rPr lang="en-US" dirty="0"/>
              <a:t>Recognizing the Canon</a:t>
            </a:r>
          </a:p>
          <a:p>
            <a:r>
              <a:rPr lang="en-US" dirty="0"/>
              <a:t>Discussion and Q&amp;A</a:t>
            </a:r>
            <a:endParaRPr lang="en-CA" dirty="0"/>
          </a:p>
        </p:txBody>
      </p:sp>
      <p:sp>
        <p:nvSpPr>
          <p:cNvPr id="7" name="Text Placeholder 6">
            <a:extLst>
              <a:ext uri="{FF2B5EF4-FFF2-40B4-BE49-F238E27FC236}">
                <a16:creationId xmlns:a16="http://schemas.microsoft.com/office/drawing/2014/main" id="{6EF56558-3BD5-4F41-90C0-4055F1398F3D}"/>
              </a:ext>
            </a:extLst>
          </p:cNvPr>
          <p:cNvSpPr>
            <a:spLocks noGrp="1"/>
          </p:cNvSpPr>
          <p:nvPr>
            <p:ph type="body" sz="quarter" idx="11"/>
          </p:nvPr>
        </p:nvSpPr>
        <p:spPr/>
        <p:txBody>
          <a:bodyPr/>
          <a:lstStyle/>
          <a:p>
            <a:endParaRPr lang="en-CA" dirty="0"/>
          </a:p>
        </p:txBody>
      </p:sp>
    </p:spTree>
    <p:extLst>
      <p:ext uri="{BB962C8B-B14F-4D97-AF65-F5344CB8AC3E}">
        <p14:creationId xmlns:p14="http://schemas.microsoft.com/office/powerpoint/2010/main" val="2884381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675863C6-C74D-46A5-AFF5-CAD95E18F4A4}"/>
              </a:ext>
            </a:extLst>
          </p:cNvPr>
          <p:cNvPicPr>
            <a:picLocks noChangeAspect="1"/>
          </p:cNvPicPr>
          <p:nvPr/>
        </p:nvPicPr>
        <p:blipFill rotWithShape="1">
          <a:blip r:embed="rId3">
            <a:extLst>
              <a:ext uri="{28A0092B-C50C-407E-A947-70E740481C1C}">
                <a14:useLocalDpi xmlns:a14="http://schemas.microsoft.com/office/drawing/2010/main" val="0"/>
              </a:ext>
            </a:extLst>
          </a:blip>
          <a:srcRect l="75089" t="10634" r="1008" b="10717"/>
          <a:stretch/>
        </p:blipFill>
        <p:spPr>
          <a:xfrm>
            <a:off x="4916907" y="0"/>
            <a:ext cx="2358185" cy="5996764"/>
          </a:xfrm>
          <a:prstGeom prst="rect">
            <a:avLst/>
          </a:prstGeom>
        </p:spPr>
      </p:pic>
      <p:sp>
        <p:nvSpPr>
          <p:cNvPr id="2" name="TextBox 1">
            <a:extLst>
              <a:ext uri="{FF2B5EF4-FFF2-40B4-BE49-F238E27FC236}">
                <a16:creationId xmlns:a16="http://schemas.microsoft.com/office/drawing/2014/main" id="{EC8F6188-3064-4C4D-A3F5-138E17B54A98}"/>
              </a:ext>
            </a:extLst>
          </p:cNvPr>
          <p:cNvSpPr txBox="1"/>
          <p:nvPr/>
        </p:nvSpPr>
        <p:spPr>
          <a:xfrm>
            <a:off x="3230524" y="5996764"/>
            <a:ext cx="5730949" cy="523220"/>
          </a:xfrm>
          <a:prstGeom prst="rect">
            <a:avLst/>
          </a:prstGeom>
          <a:noFill/>
        </p:spPr>
        <p:txBody>
          <a:bodyPr wrap="square" rtlCol="0">
            <a:spAutoFit/>
          </a:bodyPr>
          <a:lstStyle/>
          <a:p>
            <a:pPr algn="ctr"/>
            <a:r>
              <a:rPr lang="en-CA" sz="1400" dirty="0">
                <a:effectLst>
                  <a:outerShdw blurRad="38100" dist="38100" dir="2700000" algn="tl">
                    <a:srgbClr val="000000">
                      <a:alpha val="43137"/>
                    </a:srgbClr>
                  </a:outerShdw>
                </a:effectLst>
              </a:rPr>
              <a:t>Graphic courtesy </a:t>
            </a:r>
            <a:r>
              <a:rPr lang="en-CA" sz="1400" b="1" dirty="0">
                <a:effectLst>
                  <a:outerShdw blurRad="38100" dist="38100" dir="2700000" algn="tl">
                    <a:srgbClr val="000000">
                      <a:alpha val="43137"/>
                    </a:srgbClr>
                  </a:outerShdw>
                </a:effectLst>
              </a:rPr>
              <a:t>A Visual Theology Guide to the Bible</a:t>
            </a:r>
            <a:br>
              <a:rPr lang="en-CA" sz="1400" dirty="0">
                <a:effectLst>
                  <a:outerShdw blurRad="38100" dist="38100" dir="2700000" algn="tl">
                    <a:srgbClr val="000000">
                      <a:alpha val="43137"/>
                    </a:srgbClr>
                  </a:outerShdw>
                </a:effectLst>
              </a:rPr>
            </a:br>
            <a:r>
              <a:rPr lang="en-CA" sz="1400" dirty="0">
                <a:effectLst>
                  <a:outerShdw blurRad="38100" dist="38100" dir="2700000" algn="tl">
                    <a:srgbClr val="000000">
                      <a:alpha val="43137"/>
                    </a:srgbClr>
                  </a:outerShdw>
                </a:effectLst>
              </a:rPr>
              <a:t>by Tim </a:t>
            </a:r>
            <a:r>
              <a:rPr lang="en-CA" sz="1400" dirty="0" err="1">
                <a:effectLst>
                  <a:outerShdw blurRad="38100" dist="38100" dir="2700000" algn="tl">
                    <a:srgbClr val="000000">
                      <a:alpha val="43137"/>
                    </a:srgbClr>
                  </a:outerShdw>
                </a:effectLst>
              </a:rPr>
              <a:t>Challies</a:t>
            </a:r>
            <a:r>
              <a:rPr lang="en-CA" sz="1400" dirty="0">
                <a:effectLst>
                  <a:outerShdw blurRad="38100" dist="38100" dir="2700000" algn="tl">
                    <a:srgbClr val="000000">
                      <a:alpha val="43137"/>
                    </a:srgbClr>
                  </a:outerShdw>
                </a:effectLst>
              </a:rPr>
              <a:t> &amp; Josh Byers</a:t>
            </a:r>
          </a:p>
        </p:txBody>
      </p:sp>
    </p:spTree>
    <p:extLst>
      <p:ext uri="{BB962C8B-B14F-4D97-AF65-F5344CB8AC3E}">
        <p14:creationId xmlns:p14="http://schemas.microsoft.com/office/powerpoint/2010/main" val="373681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36F1A-A9DB-4678-83F7-51AB1D79469A}"/>
              </a:ext>
            </a:extLst>
          </p:cNvPr>
          <p:cNvSpPr>
            <a:spLocks noGrp="1"/>
          </p:cNvSpPr>
          <p:nvPr>
            <p:ph type="title"/>
          </p:nvPr>
        </p:nvSpPr>
        <p:spPr>
          <a:xfrm>
            <a:off x="2238374" y="666750"/>
            <a:ext cx="8804276" cy="1112838"/>
          </a:xfrm>
        </p:spPr>
        <p:txBody>
          <a:bodyPr/>
          <a:lstStyle/>
          <a:p>
            <a:r>
              <a:rPr lang="en-US" sz="4400" dirty="0"/>
              <a:t>Why were new books added to the Canon after the OT?</a:t>
            </a:r>
            <a:endParaRPr lang="en-CA" sz="4400" dirty="0"/>
          </a:p>
        </p:txBody>
      </p:sp>
      <p:sp>
        <p:nvSpPr>
          <p:cNvPr id="6" name="Text Placeholder 5">
            <a:extLst>
              <a:ext uri="{FF2B5EF4-FFF2-40B4-BE49-F238E27FC236}">
                <a16:creationId xmlns:a16="http://schemas.microsoft.com/office/drawing/2014/main" id="{03DC42AC-C0A8-4EA7-90DE-01D1834AA14A}"/>
              </a:ext>
            </a:extLst>
          </p:cNvPr>
          <p:cNvSpPr>
            <a:spLocks noGrp="1"/>
          </p:cNvSpPr>
          <p:nvPr>
            <p:ph type="body" sz="quarter" idx="10"/>
          </p:nvPr>
        </p:nvSpPr>
        <p:spPr>
          <a:xfrm>
            <a:off x="1127125" y="2128344"/>
            <a:ext cx="9937750" cy="4062905"/>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After the close of the OT Canon, there was a period of about </a:t>
            </a:r>
            <a:r>
              <a:rPr lang="en-CA" b="1" dirty="0">
                <a:effectLst>
                  <a:outerShdw blurRad="38100" dist="38100" dir="2700000" algn="tl">
                    <a:srgbClr val="000000">
                      <a:alpha val="43137"/>
                    </a:srgbClr>
                  </a:outerShdw>
                </a:effectLst>
              </a:rPr>
              <a:t>400 years of silence</a:t>
            </a:r>
            <a:r>
              <a:rPr lang="en-CA" dirty="0">
                <a:effectLst>
                  <a:outerShdw blurRad="38100" dist="38100" dir="2700000" algn="tl">
                    <a:srgbClr val="000000">
                      <a:alpha val="43137"/>
                    </a:srgbClr>
                  </a:outerShdw>
                </a:effectLst>
              </a:rPr>
              <a:t>, as far as divinely inspired writings are concerned.</a:t>
            </a:r>
          </a:p>
          <a:p>
            <a:pPr marL="457200" indent="-457200">
              <a:buFont typeface="Arial" panose="020B0604020202020204" pitchFamily="34" charset="0"/>
              <a:buChar char="•"/>
            </a:pPr>
            <a:r>
              <a:rPr lang="en-CA" dirty="0">
                <a:effectLst>
                  <a:outerShdw blurRad="38100" dist="38100" dir="2700000" algn="tl" rotWithShape="0">
                    <a:srgbClr val="000000">
                      <a:alpha val="43137"/>
                    </a:srgbClr>
                  </a:outerShdw>
                </a:effectLst>
              </a:rPr>
              <a:t>Many </a:t>
            </a:r>
            <a:r>
              <a:rPr lang="en-CA" b="1" dirty="0">
                <a:effectLst>
                  <a:outerShdw blurRad="38100" dist="38100" dir="2700000" algn="tl" rotWithShape="0">
                    <a:srgbClr val="000000">
                      <a:alpha val="43137"/>
                    </a:srgbClr>
                  </a:outerShdw>
                </a:effectLst>
              </a:rPr>
              <a:t>other books were written </a:t>
            </a:r>
            <a:r>
              <a:rPr lang="en-CA" dirty="0">
                <a:effectLst>
                  <a:outerShdw blurRad="38100" dist="38100" dir="2700000" algn="tl" rotWithShape="0">
                    <a:srgbClr val="000000">
                      <a:alpha val="43137"/>
                    </a:srgbClr>
                  </a:outerShdw>
                </a:effectLst>
              </a:rPr>
              <a:t>during this ‘intertestamental’ period (like the Apocrypha), but none of them were ever recognized by the Jews as inspired scripture.</a:t>
            </a:r>
          </a:p>
        </p:txBody>
      </p:sp>
    </p:spTree>
    <p:extLst>
      <p:ext uri="{BB962C8B-B14F-4D97-AF65-F5344CB8AC3E}">
        <p14:creationId xmlns:p14="http://schemas.microsoft.com/office/powerpoint/2010/main" val="2682230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514350" indent="-514350">
              <a:buAutoNum type="alphaUcPeriod"/>
            </a:pPr>
            <a:r>
              <a:rPr lang="en-CA" sz="3200" dirty="0">
                <a:solidFill>
                  <a:schemeClr val="accent1">
                    <a:lumMod val="75000"/>
                  </a:schemeClr>
                </a:solidFill>
                <a:effectLst>
                  <a:outerShdw blurRad="38100" dist="38100" dir="2700000" algn="tl">
                    <a:srgbClr val="000000">
                      <a:alpha val="43137"/>
                    </a:srgbClr>
                  </a:outerShdw>
                </a:effectLst>
              </a:rPr>
              <a:t>The NT is </a:t>
            </a:r>
            <a:r>
              <a:rPr lang="en-CA" sz="3200" u="sng" dirty="0">
                <a:solidFill>
                  <a:schemeClr val="accent1">
                    <a:lumMod val="75000"/>
                  </a:schemeClr>
                </a:solidFill>
                <a:effectLst>
                  <a:outerShdw blurRad="38100" dist="38100" dir="2700000" algn="tl">
                    <a:srgbClr val="000000">
                      <a:alpha val="43137"/>
                    </a:srgbClr>
                  </a:outerShdw>
                </a:effectLst>
              </a:rPr>
              <a:t>Foreshadowed</a:t>
            </a:r>
            <a:r>
              <a:rPr lang="en-CA" sz="3200" dirty="0">
                <a:solidFill>
                  <a:schemeClr val="accent1">
                    <a:lumMod val="75000"/>
                  </a:schemeClr>
                </a:solidFill>
                <a:effectLst>
                  <a:outerShdw blurRad="38100" dist="38100" dir="2700000" algn="tl">
                    <a:srgbClr val="000000">
                      <a:alpha val="43137"/>
                    </a:srgbClr>
                  </a:outerShdw>
                </a:effectLst>
              </a:rPr>
              <a:t> by the OT</a:t>
            </a:r>
          </a:p>
          <a:p>
            <a:pPr marL="0" indent="0">
              <a:buNone/>
            </a:pPr>
            <a:r>
              <a:rPr lang="en-CA" sz="3200" b="0" dirty="0">
                <a:effectLst>
                  <a:outerShdw blurRad="38100" dist="38100" dir="2700000" algn="tl">
                    <a:srgbClr val="000000">
                      <a:alpha val="43137"/>
                    </a:srgbClr>
                  </a:outerShdw>
                </a:effectLst>
              </a:rPr>
              <a:t>The Old Testament ends with the words of Malachi, expecting the promised Messiah to come (see Mal. 3:1-4; 4:1-6). So, it makes sense that there would be no further Scripture written until the next stage in redemptive history occurs. </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NEW TESTAMENT CANON</a:t>
            </a:r>
            <a:endParaRPr lang="en-CA" dirty="0"/>
          </a:p>
        </p:txBody>
      </p:sp>
    </p:spTree>
    <p:extLst>
      <p:ext uri="{BB962C8B-B14F-4D97-AF65-F5344CB8AC3E}">
        <p14:creationId xmlns:p14="http://schemas.microsoft.com/office/powerpoint/2010/main" val="893357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514350" indent="-514350">
              <a:buAutoNum type="alphaUcPeriod"/>
            </a:pPr>
            <a:r>
              <a:rPr lang="en-CA" sz="3200" dirty="0">
                <a:effectLst>
                  <a:outerShdw blurRad="38100" dist="38100" dir="2700000" algn="tl">
                    <a:srgbClr val="000000">
                      <a:alpha val="43137"/>
                    </a:srgbClr>
                  </a:outerShdw>
                </a:effectLst>
              </a:rPr>
              <a:t>The NT is Foreshadowed by the </a:t>
            </a:r>
          </a:p>
          <a:p>
            <a:pPr marL="514350" indent="-514350">
              <a:buAutoNum type="alphaUcPeriod"/>
            </a:pPr>
            <a:r>
              <a:rPr lang="en-CA" sz="3200" dirty="0">
                <a:solidFill>
                  <a:schemeClr val="accent1">
                    <a:lumMod val="75000"/>
                  </a:schemeClr>
                </a:solidFill>
                <a:effectLst>
                  <a:outerShdw blurRad="38100" dist="38100" dir="2700000" algn="tl">
                    <a:srgbClr val="000000">
                      <a:alpha val="43137"/>
                    </a:srgbClr>
                  </a:outerShdw>
                </a:effectLst>
              </a:rPr>
              <a:t>Jesus equipped his apostles &amp; disciples to write the NT</a:t>
            </a:r>
          </a:p>
          <a:p>
            <a:pPr marL="0" indent="0">
              <a:buNone/>
            </a:pPr>
            <a:r>
              <a:rPr lang="en-CA" sz="3200" b="0" dirty="0">
                <a:effectLst>
                  <a:outerShdw blurRad="38100" dist="38100" dir="2700000" algn="tl">
                    <a:srgbClr val="000000">
                      <a:alpha val="43137"/>
                    </a:srgbClr>
                  </a:outerShdw>
                </a:effectLst>
              </a:rPr>
              <a:t>Jesus himself promised the gift of the Holy Spirit to his apostles and disciples which would teach and bring to their remembrance all things, guiding them into all truth (see John 14:26; 16:13-14). This is why the New Testament primarily is comprised of the writings of the apostles and disciples of Jesus.</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NEW TESTAMENT CANON</a:t>
            </a:r>
            <a:endParaRPr lang="en-CA" dirty="0"/>
          </a:p>
        </p:txBody>
      </p:sp>
    </p:spTree>
    <p:extLst>
      <p:ext uri="{BB962C8B-B14F-4D97-AF65-F5344CB8AC3E}">
        <p14:creationId xmlns:p14="http://schemas.microsoft.com/office/powerpoint/2010/main" val="2999071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514350" indent="-514350">
              <a:buAutoNum type="alphaUcPeriod"/>
            </a:pPr>
            <a:r>
              <a:rPr lang="en-CA" sz="3200" dirty="0">
                <a:effectLst>
                  <a:outerShdw blurRad="38100" dist="38100" dir="2700000" algn="tl">
                    <a:srgbClr val="000000">
                      <a:alpha val="43137"/>
                    </a:srgbClr>
                  </a:outerShdw>
                </a:effectLst>
              </a:rPr>
              <a:t>The NT is Foreshadowed by the </a:t>
            </a:r>
          </a:p>
          <a:p>
            <a:pPr marL="514350" indent="-514350">
              <a:buAutoNum type="alphaUcPeriod"/>
            </a:pPr>
            <a:r>
              <a:rPr lang="en-CA" sz="3200" dirty="0">
                <a:effectLst>
                  <a:outerShdw blurRad="38100" dist="38100" dir="2700000" algn="tl">
                    <a:srgbClr val="000000">
                      <a:alpha val="43137"/>
                    </a:srgbClr>
                  </a:outerShdw>
                </a:effectLst>
              </a:rPr>
              <a:t>Jesus equipped his apostles &amp; disciples to write the NT</a:t>
            </a:r>
          </a:p>
          <a:p>
            <a:pPr marL="514350" indent="-514350">
              <a:buAutoNum type="alphaUcPeriod"/>
            </a:pPr>
            <a:r>
              <a:rPr lang="en-CA" sz="3200" dirty="0">
                <a:solidFill>
                  <a:schemeClr val="accent1">
                    <a:lumMod val="75000"/>
                  </a:schemeClr>
                </a:solidFill>
                <a:effectLst>
                  <a:outerShdw blurRad="38100" dist="38100" dir="2700000" algn="tl">
                    <a:srgbClr val="000000">
                      <a:alpha val="43137"/>
                    </a:srgbClr>
                  </a:outerShdw>
                </a:effectLst>
              </a:rPr>
              <a:t>The apostles claimed the authority to write Scripture</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NEW TESTAMENT CANON</a:t>
            </a:r>
            <a:endParaRPr lang="en-CA" dirty="0"/>
          </a:p>
        </p:txBody>
      </p:sp>
    </p:spTree>
    <p:extLst>
      <p:ext uri="{BB962C8B-B14F-4D97-AF65-F5344CB8AC3E}">
        <p14:creationId xmlns:p14="http://schemas.microsoft.com/office/powerpoint/2010/main" val="2363831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7E8B393-EBED-4338-8786-01715D2EC65B}"/>
              </a:ext>
            </a:extLst>
          </p:cNvPr>
          <p:cNvSpPr>
            <a:spLocks noGrp="1"/>
          </p:cNvSpPr>
          <p:nvPr>
            <p:ph type="body" sz="quarter" idx="10"/>
          </p:nvPr>
        </p:nvSpPr>
        <p:spPr/>
        <p:txBody>
          <a:bodyPr/>
          <a:lstStyle/>
          <a:p>
            <a:pPr marL="0" indent="0" algn="ctr">
              <a:buNone/>
            </a:pPr>
            <a:r>
              <a:rPr lang="en-CA" sz="4000" dirty="0">
                <a:effectLst/>
              </a:rPr>
              <a:t>“Proclaiming the authority of God’s Word without apology”</a:t>
            </a:r>
          </a:p>
          <a:p>
            <a:pPr marL="0" indent="0" algn="ctr">
              <a:buNone/>
            </a:pPr>
            <a:endParaRPr lang="en-CA" sz="3200" b="0" dirty="0"/>
          </a:p>
          <a:p>
            <a:pPr marL="0" indent="0" algn="ctr">
              <a:buNone/>
            </a:pPr>
            <a:r>
              <a:rPr lang="en-CA" sz="3200" b="0" dirty="0"/>
              <a:t>“Preach the word; be ready in season and out of season; reprove, rebuke, and exhort, with complete patience and teaching.”</a:t>
            </a:r>
          </a:p>
          <a:p>
            <a:pPr marL="0" indent="0" algn="ctr">
              <a:buNone/>
            </a:pPr>
            <a:r>
              <a:rPr lang="en-CA" sz="2400" b="0" dirty="0">
                <a:latin typeface="+mj-lt"/>
              </a:rPr>
              <a:t>2 Timothy 4:2</a:t>
            </a:r>
          </a:p>
        </p:txBody>
      </p:sp>
      <p:sp>
        <p:nvSpPr>
          <p:cNvPr id="5" name="Title 4">
            <a:extLst>
              <a:ext uri="{FF2B5EF4-FFF2-40B4-BE49-F238E27FC236}">
                <a16:creationId xmlns:a16="http://schemas.microsoft.com/office/drawing/2014/main" id="{E02B65A8-5164-4286-9418-1373F6F66645}"/>
              </a:ext>
            </a:extLst>
          </p:cNvPr>
          <p:cNvSpPr>
            <a:spLocks noGrp="1"/>
          </p:cNvSpPr>
          <p:nvPr>
            <p:ph type="title"/>
          </p:nvPr>
        </p:nvSpPr>
        <p:spPr/>
        <p:txBody>
          <a:bodyPr/>
          <a:lstStyle/>
          <a:p>
            <a:r>
              <a:rPr lang="en-US" dirty="0"/>
              <a:t>OUR FIRST PILLAR </a:t>
            </a:r>
            <a:endParaRPr lang="en-CA" dirty="0"/>
          </a:p>
        </p:txBody>
      </p:sp>
    </p:spTree>
    <p:extLst>
      <p:ext uri="{BB962C8B-B14F-4D97-AF65-F5344CB8AC3E}">
        <p14:creationId xmlns:p14="http://schemas.microsoft.com/office/powerpoint/2010/main" val="4072291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520C5B-A584-4041-9B43-6BD0FD263189}"/>
              </a:ext>
            </a:extLst>
          </p:cNvPr>
          <p:cNvSpPr txBox="1"/>
          <p:nvPr/>
        </p:nvSpPr>
        <p:spPr>
          <a:xfrm>
            <a:off x="762000" y="520511"/>
            <a:ext cx="10704786" cy="5386090"/>
          </a:xfrm>
          <a:prstGeom prst="rect">
            <a:avLst/>
          </a:prstGeom>
          <a:noFill/>
        </p:spPr>
        <p:txBody>
          <a:bodyPr wrap="square" rtlCol="0">
            <a:spAutoFit/>
          </a:bodyPr>
          <a:lstStyle/>
          <a:p>
            <a:r>
              <a:rPr lang="en-CA" sz="3600" b="1" dirty="0">
                <a:solidFill>
                  <a:schemeClr val="accent1">
                    <a:lumMod val="75000"/>
                  </a:schemeClr>
                </a:solidFill>
                <a:effectLst>
                  <a:outerShdw blurRad="38100" dist="38100" dir="2700000" algn="tl">
                    <a:srgbClr val="000000">
                      <a:alpha val="43137"/>
                    </a:srgbClr>
                  </a:outerShdw>
                </a:effectLst>
              </a:rPr>
              <a:t>The apostles claimed the authority to write Scripture</a:t>
            </a:r>
            <a:endParaRPr lang="en-CA" sz="3600" b="1" dirty="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CA" sz="3200" dirty="0">
                <a:effectLst>
                  <a:outerShdw blurRad="38100" dist="38100" dir="2700000" algn="tl">
                    <a:srgbClr val="000000">
                      <a:alpha val="43137"/>
                    </a:srgbClr>
                  </a:outerShdw>
                </a:effectLst>
              </a:rPr>
              <a:t>Peter encourages his readers to remember “the commandment of the Lord and Savior through your apostles” (2 Peter 3:2).</a:t>
            </a:r>
          </a:p>
          <a:p>
            <a:pPr marL="457200" indent="-457200">
              <a:buFont typeface="Arial" panose="020B0604020202020204" pitchFamily="34" charset="0"/>
              <a:buChar char="•"/>
            </a:pPr>
            <a:r>
              <a:rPr lang="en-CA" sz="3200" dirty="0">
                <a:effectLst>
                  <a:outerShdw blurRad="38100" dist="38100" dir="2700000" algn="tl">
                    <a:srgbClr val="000000">
                      <a:alpha val="43137"/>
                    </a:srgbClr>
                  </a:outerShdw>
                </a:effectLst>
              </a:rPr>
              <a:t>Paul tells the Corinthians that, “If any one thinks that he is a prophet, or spiritual, he should acknowledge that what I am writing to you is a command of the Lord” (1 Cor. 14:37).</a:t>
            </a:r>
            <a:br>
              <a:rPr lang="en-CA" sz="3200" dirty="0">
                <a:effectLst>
                  <a:outerShdw blurRad="38100" dist="38100" dir="2700000" algn="tl">
                    <a:srgbClr val="000000">
                      <a:alpha val="43137"/>
                    </a:srgbClr>
                  </a:outerShdw>
                </a:effectLst>
              </a:rPr>
            </a:br>
            <a:br>
              <a:rPr lang="en-CA" sz="3200"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rPr>
              <a:t>(See also 2 Cor. 13:3; Rom. 2:16; Gal. 1:8–9; 1 Thess. 2:13; 4:8, 15; 5:27; 2 Thess. 3:6, 14)</a:t>
            </a:r>
            <a:endParaRPr lang="en-CA"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7438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520C5B-A584-4041-9B43-6BD0FD263189}"/>
              </a:ext>
            </a:extLst>
          </p:cNvPr>
          <p:cNvSpPr txBox="1"/>
          <p:nvPr/>
        </p:nvSpPr>
        <p:spPr>
          <a:xfrm>
            <a:off x="762000" y="719959"/>
            <a:ext cx="10704786" cy="5632311"/>
          </a:xfrm>
          <a:prstGeom prst="rect">
            <a:avLst/>
          </a:prstGeom>
          <a:noFill/>
        </p:spPr>
        <p:txBody>
          <a:bodyPr wrap="square" rtlCol="0">
            <a:spAutoFit/>
          </a:bodyPr>
          <a:lstStyle/>
          <a:p>
            <a:r>
              <a:rPr lang="en-CA" sz="3600" b="1" dirty="0">
                <a:solidFill>
                  <a:schemeClr val="accent1">
                    <a:lumMod val="75000"/>
                  </a:schemeClr>
                </a:solidFill>
                <a:effectLst>
                  <a:outerShdw blurRad="38100" dist="38100" dir="2700000" algn="tl">
                    <a:srgbClr val="000000">
                      <a:alpha val="43137"/>
                    </a:srgbClr>
                  </a:outerShdw>
                </a:effectLst>
              </a:rPr>
              <a:t>The Apostles &amp; early church recognized their writings as Scripture early on</a:t>
            </a:r>
            <a:endParaRPr lang="en-CA" sz="3600" b="1" dirty="0">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CA" sz="3200" dirty="0">
              <a:effectLst>
                <a:outerShdw blurRad="38100" dist="38100" dir="2700000" algn="tl">
                  <a:srgbClr val="000000">
                    <a:alpha val="43137"/>
                  </a:srgbClr>
                </a:outerShdw>
              </a:effectLst>
            </a:endParaRPr>
          </a:p>
          <a:p>
            <a:r>
              <a:rPr lang="en-CA" sz="3200" dirty="0">
                <a:effectLst>
                  <a:outerShdw blurRad="38100" dist="38100" dir="2700000" algn="tl">
                    <a:srgbClr val="000000">
                      <a:alpha val="43137"/>
                    </a:srgbClr>
                  </a:outerShdw>
                </a:effectLst>
              </a:rPr>
              <a:t>Peter says, “So also our beloved brother Paul wrote to you according to the wisdom given him, speaking of this as he does in all his letters. There are some things in them hard to understand, which the ignorant and unstable twist to their own destruction, </a:t>
            </a:r>
            <a:r>
              <a:rPr lang="en-CA" sz="3200" b="1" i="1" dirty="0">
                <a:effectLst>
                  <a:outerShdw blurRad="38100" dist="38100" dir="2700000" algn="tl">
                    <a:srgbClr val="000000">
                      <a:alpha val="43137"/>
                    </a:srgbClr>
                  </a:outerShdw>
                </a:effectLst>
              </a:rPr>
              <a:t>as they do the other scriptures</a:t>
            </a:r>
            <a:r>
              <a:rPr lang="en-CA" sz="3200" dirty="0">
                <a:effectLst>
                  <a:outerShdw blurRad="38100" dist="38100" dir="2700000" algn="tl">
                    <a:srgbClr val="000000">
                      <a:alpha val="43137"/>
                    </a:srgbClr>
                  </a:outerShdw>
                </a:effectLst>
              </a:rPr>
              <a:t>.” (2 Peter 3:15–16).</a:t>
            </a:r>
          </a:p>
          <a:p>
            <a:endParaRPr lang="en-CA" sz="3200" dirty="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CA" sz="3200" b="1" i="1" dirty="0">
                <a:effectLst>
                  <a:outerShdw blurRad="38100" dist="38100" dir="2700000" algn="tl">
                    <a:srgbClr val="000000">
                      <a:alpha val="43137"/>
                    </a:srgbClr>
                  </a:outerShdw>
                </a:effectLst>
              </a:rPr>
              <a:t>Peter clearly considers Paul’s writings as scripture.</a:t>
            </a:r>
          </a:p>
        </p:txBody>
      </p:sp>
    </p:spTree>
    <p:extLst>
      <p:ext uri="{BB962C8B-B14F-4D97-AF65-F5344CB8AC3E}">
        <p14:creationId xmlns:p14="http://schemas.microsoft.com/office/powerpoint/2010/main" val="4183947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520C5B-A584-4041-9B43-6BD0FD263189}"/>
              </a:ext>
            </a:extLst>
          </p:cNvPr>
          <p:cNvSpPr txBox="1"/>
          <p:nvPr/>
        </p:nvSpPr>
        <p:spPr>
          <a:xfrm>
            <a:off x="762000" y="719959"/>
            <a:ext cx="10704786" cy="5139869"/>
          </a:xfrm>
          <a:prstGeom prst="rect">
            <a:avLst/>
          </a:prstGeom>
          <a:noFill/>
        </p:spPr>
        <p:txBody>
          <a:bodyPr wrap="square" rtlCol="0">
            <a:spAutoFit/>
          </a:bodyPr>
          <a:lstStyle/>
          <a:p>
            <a:r>
              <a:rPr lang="en-CA" sz="3600" b="1" dirty="0">
                <a:solidFill>
                  <a:schemeClr val="accent1">
                    <a:lumMod val="75000"/>
                  </a:schemeClr>
                </a:solidFill>
                <a:effectLst>
                  <a:outerShdw blurRad="38100" dist="38100" dir="2700000" algn="tl">
                    <a:srgbClr val="000000">
                      <a:alpha val="43137"/>
                    </a:srgbClr>
                  </a:outerShdw>
                </a:effectLst>
              </a:rPr>
              <a:t>The Apostles &amp; early church recognized their writings as Scripture early on</a:t>
            </a:r>
            <a:endParaRPr lang="en-CA" sz="3600" b="1" dirty="0">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CA" sz="3200" dirty="0">
              <a:effectLst>
                <a:outerShdw blurRad="38100" dist="38100" dir="2700000" algn="tl">
                  <a:srgbClr val="000000">
                    <a:alpha val="43137"/>
                  </a:srgbClr>
                </a:outerShdw>
              </a:effectLst>
            </a:endParaRPr>
          </a:p>
          <a:p>
            <a:r>
              <a:rPr lang="en-CA" sz="3200" dirty="0">
                <a:effectLst>
                  <a:outerShdw blurRad="38100" dist="38100" dir="2700000" algn="tl">
                    <a:srgbClr val="000000">
                      <a:alpha val="43137"/>
                    </a:srgbClr>
                  </a:outerShdw>
                </a:effectLst>
              </a:rPr>
              <a:t>Paul says, “Let the elders who rule well be considered worthy of double honor, especially those who labor in preaching and teaching; </a:t>
            </a:r>
            <a:r>
              <a:rPr lang="en-CA" sz="3200" b="1" dirty="0">
                <a:effectLst>
                  <a:outerShdw blurRad="38100" dist="38100" dir="2700000" algn="tl">
                    <a:srgbClr val="000000">
                      <a:alpha val="43137"/>
                    </a:srgbClr>
                  </a:outerShdw>
                </a:effectLst>
              </a:rPr>
              <a:t>for the scripture says</a:t>
            </a:r>
            <a:r>
              <a:rPr lang="en-CA" sz="3200" dirty="0">
                <a:effectLst>
                  <a:outerShdw blurRad="38100" dist="38100" dir="2700000" algn="tl">
                    <a:srgbClr val="000000">
                      <a:alpha val="43137"/>
                    </a:srgbClr>
                  </a:outerShdw>
                </a:effectLst>
              </a:rPr>
              <a:t>, “You shall not muzzle an ox when it is treading out the grain,’ and, “The laborer deserves his wages.’” (1 Timothy 5:17-18)</a:t>
            </a:r>
          </a:p>
          <a:p>
            <a:endParaRPr lang="en-CA" sz="3200" dirty="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CA" sz="3200" b="1" i="1" dirty="0">
                <a:effectLst>
                  <a:outerShdw blurRad="38100" dist="38100" dir="2700000" algn="tl">
                    <a:srgbClr val="000000">
                      <a:alpha val="43137"/>
                    </a:srgbClr>
                  </a:outerShdw>
                </a:effectLst>
              </a:rPr>
              <a:t>Paul quotes Deut. 25:4 and Luke 10:7 both as scripture.</a:t>
            </a:r>
          </a:p>
        </p:txBody>
      </p:sp>
    </p:spTree>
    <p:extLst>
      <p:ext uri="{BB962C8B-B14F-4D97-AF65-F5344CB8AC3E}">
        <p14:creationId xmlns:p14="http://schemas.microsoft.com/office/powerpoint/2010/main" val="2234655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87F3B0-67A1-42C4-A553-30F9A0BD5A8E}"/>
              </a:ext>
            </a:extLst>
          </p:cNvPr>
          <p:cNvSpPr>
            <a:spLocks noGrp="1"/>
          </p:cNvSpPr>
          <p:nvPr>
            <p:ph type="body" sz="quarter" idx="10"/>
          </p:nvPr>
        </p:nvSpPr>
        <p:spPr/>
        <p:txBody>
          <a:bodyPr/>
          <a:lstStyle/>
          <a:p>
            <a:pPr marL="514350" indent="-514350">
              <a:buAutoNum type="alphaUcPeriod"/>
            </a:pPr>
            <a:r>
              <a:rPr lang="en-CA" sz="3200" dirty="0">
                <a:effectLst>
                  <a:outerShdw blurRad="38100" dist="38100" dir="2700000" algn="tl">
                    <a:srgbClr val="000000">
                      <a:alpha val="43137"/>
                    </a:srgbClr>
                  </a:outerShdw>
                </a:effectLst>
              </a:rPr>
              <a:t>The NT is Foreshadowed by the </a:t>
            </a:r>
          </a:p>
          <a:p>
            <a:pPr marL="514350" indent="-514350">
              <a:buAutoNum type="alphaUcPeriod"/>
            </a:pPr>
            <a:r>
              <a:rPr lang="en-CA" sz="3200" dirty="0">
                <a:effectLst>
                  <a:outerShdw blurRad="38100" dist="38100" dir="2700000" algn="tl">
                    <a:srgbClr val="000000">
                      <a:alpha val="43137"/>
                    </a:srgbClr>
                  </a:outerShdw>
                </a:effectLst>
              </a:rPr>
              <a:t>Jesus equipped his apostles &amp; disciples to write the NT</a:t>
            </a:r>
          </a:p>
          <a:p>
            <a:pPr marL="514350" indent="-514350">
              <a:buAutoNum type="alphaUcPeriod"/>
            </a:pPr>
            <a:r>
              <a:rPr lang="en-CA" sz="3200" dirty="0">
                <a:effectLst>
                  <a:outerShdw blurRad="38100" dist="38100" dir="2700000" algn="tl">
                    <a:srgbClr val="000000">
                      <a:alpha val="43137"/>
                    </a:srgbClr>
                  </a:outerShdw>
                </a:effectLst>
              </a:rPr>
              <a:t>The apostles had the authority to write Scripture</a:t>
            </a:r>
          </a:p>
          <a:p>
            <a:pPr marL="514350" indent="-514350">
              <a:buAutoNum type="alphaUcPeriod"/>
            </a:pPr>
            <a:r>
              <a:rPr lang="en-CA" sz="3200" dirty="0">
                <a:solidFill>
                  <a:schemeClr val="accent1">
                    <a:lumMod val="75000"/>
                  </a:schemeClr>
                </a:solidFill>
                <a:effectLst>
                  <a:outerShdw blurRad="38100" dist="38100" dir="2700000" algn="tl">
                    <a:srgbClr val="000000">
                      <a:alpha val="43137"/>
                    </a:srgbClr>
                  </a:outerShdw>
                </a:effectLst>
              </a:rPr>
              <a:t>The Early Church attested to their inclusion in the Canon</a:t>
            </a:r>
          </a:p>
        </p:txBody>
      </p:sp>
      <p:sp>
        <p:nvSpPr>
          <p:cNvPr id="5" name="Title 4">
            <a:extLst>
              <a:ext uri="{FF2B5EF4-FFF2-40B4-BE49-F238E27FC236}">
                <a16:creationId xmlns:a16="http://schemas.microsoft.com/office/drawing/2014/main" id="{659275E7-D94A-4ADF-8647-0529FED704A2}"/>
              </a:ext>
            </a:extLst>
          </p:cNvPr>
          <p:cNvSpPr>
            <a:spLocks noGrp="1"/>
          </p:cNvSpPr>
          <p:nvPr>
            <p:ph type="title"/>
          </p:nvPr>
        </p:nvSpPr>
        <p:spPr/>
        <p:txBody>
          <a:bodyPr/>
          <a:lstStyle/>
          <a:p>
            <a:r>
              <a:rPr lang="en-US" dirty="0"/>
              <a:t>2. NEW TESTAMENT CANON</a:t>
            </a:r>
            <a:endParaRPr lang="en-CA" dirty="0"/>
          </a:p>
        </p:txBody>
      </p:sp>
    </p:spTree>
    <p:extLst>
      <p:ext uri="{BB962C8B-B14F-4D97-AF65-F5344CB8AC3E}">
        <p14:creationId xmlns:p14="http://schemas.microsoft.com/office/powerpoint/2010/main" val="4244527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A80A6E-16EE-4F1B-A2F6-D94838F43F15}"/>
              </a:ext>
            </a:extLst>
          </p:cNvPr>
          <p:cNvSpPr>
            <a:spLocks noGrp="1"/>
          </p:cNvSpPr>
          <p:nvPr>
            <p:ph type="body" sz="quarter" idx="10"/>
          </p:nvPr>
        </p:nvSpPr>
        <p:spPr>
          <a:xfrm>
            <a:off x="1045535" y="1266497"/>
            <a:ext cx="10100930" cy="3971753"/>
          </a:xfrm>
        </p:spPr>
        <p:txBody>
          <a:bodyPr/>
          <a:lstStyle/>
          <a:p>
            <a:r>
              <a:rPr lang="en-CA" sz="3600" dirty="0">
                <a:effectLst>
                  <a:outerShdw blurRad="38100" dist="38100" dir="2700000" algn="tl">
                    <a:srgbClr val="000000">
                      <a:alpha val="43137"/>
                    </a:srgbClr>
                  </a:outerShdw>
                </a:effectLst>
              </a:rPr>
              <a:t>“</a:t>
            </a:r>
            <a:r>
              <a:rPr lang="en-CA" sz="3600" b="1" dirty="0">
                <a:effectLst>
                  <a:outerShdw blurRad="38100" dist="38100" dir="2700000" algn="tl">
                    <a:srgbClr val="000000">
                      <a:alpha val="43137"/>
                    </a:srgbClr>
                  </a:outerShdw>
                </a:effectLst>
              </a:rPr>
              <a:t>The law and the prophets </a:t>
            </a:r>
            <a:r>
              <a:rPr lang="en-CA" sz="3600" dirty="0">
                <a:effectLst>
                  <a:outerShdw blurRad="38100" dist="38100" dir="2700000" algn="tl">
                    <a:srgbClr val="000000">
                      <a:alpha val="43137"/>
                    </a:srgbClr>
                  </a:outerShdw>
                </a:effectLst>
              </a:rPr>
              <a:t>she [the church] </a:t>
            </a:r>
            <a:r>
              <a:rPr lang="en-CA" sz="3600" b="1" dirty="0">
                <a:effectLst>
                  <a:outerShdw blurRad="38100" dist="38100" dir="2700000" algn="tl">
                    <a:srgbClr val="000000">
                      <a:alpha val="43137"/>
                    </a:srgbClr>
                  </a:outerShdw>
                </a:effectLst>
              </a:rPr>
              <a:t>unites</a:t>
            </a:r>
            <a:r>
              <a:rPr lang="en-CA" sz="3600" dirty="0">
                <a:effectLst>
                  <a:outerShdw blurRad="38100" dist="38100" dir="2700000" algn="tl">
                    <a:srgbClr val="000000">
                      <a:alpha val="43137"/>
                    </a:srgbClr>
                  </a:outerShdw>
                </a:effectLst>
              </a:rPr>
              <a:t> in one volume with </a:t>
            </a:r>
            <a:r>
              <a:rPr lang="en-CA" sz="3600" b="1" dirty="0">
                <a:effectLst>
                  <a:outerShdw blurRad="38100" dist="38100" dir="2700000" algn="tl">
                    <a:srgbClr val="000000">
                      <a:alpha val="43137"/>
                    </a:srgbClr>
                  </a:outerShdw>
                </a:effectLst>
              </a:rPr>
              <a:t>the writings of the evangelists and apostles</a:t>
            </a:r>
            <a:r>
              <a:rPr lang="en-CA" sz="3600" dirty="0">
                <a:effectLst>
                  <a:outerShdw blurRad="38100" dist="38100" dir="2700000" algn="tl">
                    <a:srgbClr val="000000">
                      <a:alpha val="43137"/>
                    </a:srgbClr>
                  </a:outerShdw>
                </a:effectLst>
              </a:rPr>
              <a:t>; from which she drinks in [receives] her faith.”</a:t>
            </a:r>
          </a:p>
        </p:txBody>
      </p:sp>
      <p:pic>
        <p:nvPicPr>
          <p:cNvPr id="8" name="Picture Placeholder 7" descr="A close up of a person&#10;&#10;Description automatically generated">
            <a:extLst>
              <a:ext uri="{FF2B5EF4-FFF2-40B4-BE49-F238E27FC236}">
                <a16:creationId xmlns:a16="http://schemas.microsoft.com/office/drawing/2014/main" id="{EFC03488-6C69-4A14-B835-563722C3477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070" r="16472"/>
          <a:stretch/>
        </p:blipFill>
        <p:spPr>
          <a:xfrm>
            <a:off x="130595" y="191387"/>
            <a:ext cx="1487216" cy="1297168"/>
          </a:xfrm>
        </p:spPr>
      </p:pic>
      <p:sp>
        <p:nvSpPr>
          <p:cNvPr id="6" name="Text Placeholder 5">
            <a:extLst>
              <a:ext uri="{FF2B5EF4-FFF2-40B4-BE49-F238E27FC236}">
                <a16:creationId xmlns:a16="http://schemas.microsoft.com/office/drawing/2014/main" id="{0DD9EF0F-4AEE-49F2-B426-B7395177FD1A}"/>
              </a:ext>
            </a:extLst>
          </p:cNvPr>
          <p:cNvSpPr>
            <a:spLocks noGrp="1"/>
          </p:cNvSpPr>
          <p:nvPr>
            <p:ph type="body" sz="quarter" idx="13"/>
          </p:nvPr>
        </p:nvSpPr>
        <p:spPr/>
        <p:txBody>
          <a:bodyPr/>
          <a:lstStyle/>
          <a:p>
            <a:r>
              <a:rPr lang="en-US" dirty="0"/>
              <a:t>Tertullian (155-220 AD)</a:t>
            </a:r>
            <a:endParaRPr lang="en-CA" dirty="0"/>
          </a:p>
        </p:txBody>
      </p:sp>
    </p:spTree>
    <p:extLst>
      <p:ext uri="{BB962C8B-B14F-4D97-AF65-F5344CB8AC3E}">
        <p14:creationId xmlns:p14="http://schemas.microsoft.com/office/powerpoint/2010/main" val="4068623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F35ACA-D4D3-43E8-9032-7A8EFDE6EA84}"/>
              </a:ext>
            </a:extLst>
          </p:cNvPr>
          <p:cNvSpPr>
            <a:spLocks noGrp="1"/>
          </p:cNvSpPr>
          <p:nvPr>
            <p:ph type="body" sz="quarter" idx="10"/>
          </p:nvPr>
        </p:nvSpPr>
        <p:spPr/>
        <p:txBody>
          <a:bodyPr/>
          <a:lstStyle/>
          <a:p>
            <a:r>
              <a:rPr lang="en-CA" sz="3600" dirty="0">
                <a:effectLst>
                  <a:outerShdw blurRad="38100" dist="38100" dir="2700000" algn="tl">
                    <a:srgbClr val="000000">
                      <a:alpha val="43137"/>
                    </a:srgbClr>
                  </a:outerShdw>
                </a:effectLst>
              </a:rPr>
              <a:t>“I have pointed out the truth, and shown the preaching of the church, </a:t>
            </a:r>
            <a:r>
              <a:rPr lang="en-CA" sz="3600" b="1" dirty="0">
                <a:effectLst>
                  <a:outerShdw blurRad="38100" dist="38100" dir="2700000" algn="tl">
                    <a:srgbClr val="000000">
                      <a:alpha val="43137"/>
                    </a:srgbClr>
                  </a:outerShdw>
                </a:effectLst>
              </a:rPr>
              <a:t>which the prophets proclaimed but which Christ brought to perfection, and the apostles have handed down</a:t>
            </a:r>
            <a:r>
              <a:rPr lang="en-CA" sz="3600" dirty="0">
                <a:effectLst>
                  <a:outerShdw blurRad="38100" dist="38100" dir="2700000" algn="tl">
                    <a:srgbClr val="000000">
                      <a:alpha val="43137"/>
                    </a:srgbClr>
                  </a:outerShdw>
                </a:effectLst>
              </a:rPr>
              <a:t>.”</a:t>
            </a:r>
            <a:br>
              <a:rPr lang="en-CA" sz="3600" dirty="0">
                <a:effectLst>
                  <a:outerShdw blurRad="38100" dist="38100" dir="2700000" algn="tl">
                    <a:srgbClr val="000000">
                      <a:alpha val="43137"/>
                    </a:srgbClr>
                  </a:outerShdw>
                </a:effectLst>
              </a:rPr>
            </a:br>
            <a:endParaRPr lang="en-CA" sz="3600" dirty="0">
              <a:effectLst>
                <a:outerShdw blurRad="38100" dist="38100" dir="2700000" algn="tl">
                  <a:srgbClr val="000000">
                    <a:alpha val="43137"/>
                  </a:srgbClr>
                </a:outerShdw>
              </a:effectLst>
            </a:endParaRPr>
          </a:p>
        </p:txBody>
      </p:sp>
      <p:pic>
        <p:nvPicPr>
          <p:cNvPr id="6" name="Picture Placeholder 5" descr="A person posing for the camera&#10;&#10;Description automatically generated">
            <a:extLst>
              <a:ext uri="{FF2B5EF4-FFF2-40B4-BE49-F238E27FC236}">
                <a16:creationId xmlns:a16="http://schemas.microsoft.com/office/drawing/2014/main" id="{64DC24C4-D2E9-4BDC-AB1F-15F298180D1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628" r="17628"/>
          <a:stretch>
            <a:fillRect/>
          </a:stretch>
        </p:blipFill>
        <p:spPr/>
      </p:pic>
      <p:sp>
        <p:nvSpPr>
          <p:cNvPr id="4" name="Text Placeholder 3">
            <a:extLst>
              <a:ext uri="{FF2B5EF4-FFF2-40B4-BE49-F238E27FC236}">
                <a16:creationId xmlns:a16="http://schemas.microsoft.com/office/drawing/2014/main" id="{4BC51CBC-BD0E-42CB-A306-27CBE803A2DC}"/>
              </a:ext>
            </a:extLst>
          </p:cNvPr>
          <p:cNvSpPr>
            <a:spLocks noGrp="1"/>
          </p:cNvSpPr>
          <p:nvPr>
            <p:ph type="body" sz="quarter" idx="13"/>
          </p:nvPr>
        </p:nvSpPr>
        <p:spPr/>
        <p:txBody>
          <a:bodyPr/>
          <a:lstStyle/>
          <a:p>
            <a:r>
              <a:rPr lang="en-US" dirty="0"/>
              <a:t>Irenaeus (130 – 202 AD)</a:t>
            </a:r>
            <a:endParaRPr lang="en-CA" dirty="0"/>
          </a:p>
        </p:txBody>
      </p:sp>
    </p:spTree>
    <p:extLst>
      <p:ext uri="{BB962C8B-B14F-4D97-AF65-F5344CB8AC3E}">
        <p14:creationId xmlns:p14="http://schemas.microsoft.com/office/powerpoint/2010/main" val="1044009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555315-C40C-41E6-A7E3-D7F7AEF4AC8A}"/>
              </a:ext>
            </a:extLst>
          </p:cNvPr>
          <p:cNvSpPr>
            <a:spLocks noGrp="1"/>
          </p:cNvSpPr>
          <p:nvPr>
            <p:ph type="title"/>
          </p:nvPr>
        </p:nvSpPr>
        <p:spPr>
          <a:xfrm>
            <a:off x="795669" y="1094925"/>
            <a:ext cx="5225903" cy="2546726"/>
          </a:xfrm>
        </p:spPr>
        <p:txBody>
          <a:bodyPr/>
          <a:lstStyle/>
          <a:p>
            <a:r>
              <a:rPr lang="en-US" dirty="0"/>
              <a:t>THE CANON </a:t>
            </a:r>
            <a:r>
              <a:rPr lang="en-US" sz="4400" dirty="0"/>
              <a:t>OF</a:t>
            </a:r>
            <a:r>
              <a:rPr lang="en-US" dirty="0"/>
              <a:t> SCRIPTURE</a:t>
            </a:r>
            <a:endParaRPr lang="en-CA" dirty="0"/>
          </a:p>
        </p:txBody>
      </p:sp>
      <p:sp>
        <p:nvSpPr>
          <p:cNvPr id="6" name="Text Placeholder 5">
            <a:extLst>
              <a:ext uri="{FF2B5EF4-FFF2-40B4-BE49-F238E27FC236}">
                <a16:creationId xmlns:a16="http://schemas.microsoft.com/office/drawing/2014/main" id="{7D785EDF-5F59-4924-B6B0-3F264171C527}"/>
              </a:ext>
            </a:extLst>
          </p:cNvPr>
          <p:cNvSpPr>
            <a:spLocks noGrp="1"/>
          </p:cNvSpPr>
          <p:nvPr>
            <p:ph type="body" sz="quarter" idx="10"/>
          </p:nvPr>
        </p:nvSpPr>
        <p:spPr>
          <a:xfrm>
            <a:off x="7915711" y="1603024"/>
            <a:ext cx="3587176" cy="4077253"/>
          </a:xfrm>
        </p:spPr>
        <p:txBody>
          <a:bodyPr/>
          <a:lstStyle/>
          <a:p>
            <a:r>
              <a:rPr lang="en-US" dirty="0"/>
              <a:t>Definition &amp; Importance</a:t>
            </a:r>
          </a:p>
          <a:p>
            <a:r>
              <a:rPr lang="en-US" dirty="0"/>
              <a:t>Old Testament</a:t>
            </a:r>
          </a:p>
          <a:p>
            <a:r>
              <a:rPr lang="en-US" dirty="0"/>
              <a:t>New Testament</a:t>
            </a:r>
          </a:p>
          <a:p>
            <a:r>
              <a:rPr lang="en-US" dirty="0">
                <a:solidFill>
                  <a:schemeClr val="accent1">
                    <a:lumMod val="75000"/>
                  </a:schemeClr>
                </a:solidFill>
              </a:rPr>
              <a:t>Recognizing the Canon</a:t>
            </a:r>
          </a:p>
          <a:p>
            <a:r>
              <a:rPr lang="en-US" dirty="0"/>
              <a:t>Discussion and Q&amp;A</a:t>
            </a:r>
            <a:endParaRPr lang="en-CA" dirty="0"/>
          </a:p>
        </p:txBody>
      </p:sp>
      <p:sp>
        <p:nvSpPr>
          <p:cNvPr id="7" name="Text Placeholder 6">
            <a:extLst>
              <a:ext uri="{FF2B5EF4-FFF2-40B4-BE49-F238E27FC236}">
                <a16:creationId xmlns:a16="http://schemas.microsoft.com/office/drawing/2014/main" id="{6EF56558-3BD5-4F41-90C0-4055F1398F3D}"/>
              </a:ext>
            </a:extLst>
          </p:cNvPr>
          <p:cNvSpPr>
            <a:spLocks noGrp="1"/>
          </p:cNvSpPr>
          <p:nvPr>
            <p:ph type="body" sz="quarter" idx="11"/>
          </p:nvPr>
        </p:nvSpPr>
        <p:spPr/>
        <p:txBody>
          <a:bodyPr/>
          <a:lstStyle/>
          <a:p>
            <a:endParaRPr lang="en-CA" dirty="0"/>
          </a:p>
        </p:txBody>
      </p:sp>
    </p:spTree>
    <p:extLst>
      <p:ext uri="{BB962C8B-B14F-4D97-AF65-F5344CB8AC3E}">
        <p14:creationId xmlns:p14="http://schemas.microsoft.com/office/powerpoint/2010/main" val="3142913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6705D9-D056-42A7-BAD6-540AFFDE3E6D}"/>
              </a:ext>
            </a:extLst>
          </p:cNvPr>
          <p:cNvSpPr>
            <a:spLocks noGrp="1"/>
          </p:cNvSpPr>
          <p:nvPr>
            <p:ph type="title"/>
          </p:nvPr>
        </p:nvSpPr>
        <p:spPr/>
        <p:txBody>
          <a:bodyPr/>
          <a:lstStyle/>
          <a:p>
            <a:r>
              <a:rPr lang="en-US" sz="4800" dirty="0"/>
              <a:t>How do we recognize the Canon?</a:t>
            </a:r>
            <a:endParaRPr lang="en-CA" sz="4800" dirty="0"/>
          </a:p>
        </p:txBody>
      </p:sp>
      <p:sp>
        <p:nvSpPr>
          <p:cNvPr id="14" name="TextBox 13">
            <a:extLst>
              <a:ext uri="{FF2B5EF4-FFF2-40B4-BE49-F238E27FC236}">
                <a16:creationId xmlns:a16="http://schemas.microsoft.com/office/drawing/2014/main" id="{625EF9E8-5697-4629-A213-E8DE0AA33C95}"/>
              </a:ext>
            </a:extLst>
          </p:cNvPr>
          <p:cNvSpPr txBox="1"/>
          <p:nvPr/>
        </p:nvSpPr>
        <p:spPr>
          <a:xfrm>
            <a:off x="649014" y="2060028"/>
            <a:ext cx="10893973" cy="2631490"/>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CA" sz="3200" dirty="0">
                <a:effectLst>
                  <a:outerShdw blurRad="38100" dist="38100" dir="2700000" algn="tl">
                    <a:srgbClr val="000000">
                      <a:alpha val="43137"/>
                    </a:srgbClr>
                  </a:outerShdw>
                </a:effectLst>
              </a:rPr>
              <a:t>The Roman Catholic view of the canon believes that it is the papal magisterium which pronounces certain books as canonical and </a:t>
            </a:r>
            <a:r>
              <a:rPr lang="en-CA" sz="3200" b="1" i="1" dirty="0">
                <a:effectLst>
                  <a:outerShdw blurRad="38100" dist="38100" dir="2700000" algn="tl">
                    <a:srgbClr val="000000">
                      <a:alpha val="43137"/>
                    </a:srgbClr>
                  </a:outerShdw>
                </a:effectLst>
              </a:rPr>
              <a:t>gives</a:t>
            </a:r>
            <a:r>
              <a:rPr lang="en-CA" sz="3200" dirty="0">
                <a:effectLst>
                  <a:outerShdw blurRad="38100" dist="38100" dir="2700000" algn="tl">
                    <a:srgbClr val="000000">
                      <a:alpha val="43137"/>
                    </a:srgbClr>
                  </a:outerShdw>
                </a:effectLst>
              </a:rPr>
              <a:t> them scriptural status. </a:t>
            </a:r>
          </a:p>
          <a:p>
            <a:pPr marL="457200" indent="-457200">
              <a:spcAft>
                <a:spcPts val="600"/>
              </a:spcAft>
              <a:buFont typeface="Arial" panose="020B0604020202020204" pitchFamily="34" charset="0"/>
              <a:buChar char="•"/>
            </a:pPr>
            <a:r>
              <a:rPr lang="en-CA" sz="3200" b="1" dirty="0">
                <a:effectLst>
                  <a:outerShdw blurRad="38100" dist="38100" dir="2700000" algn="tl">
                    <a:srgbClr val="000000">
                      <a:alpha val="43137"/>
                    </a:srgbClr>
                  </a:outerShdw>
                </a:effectLst>
              </a:rPr>
              <a:t>However, this puts the church over the Bible instead of God’s Word over the church. </a:t>
            </a:r>
            <a:endParaRPr lang="en-CA"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542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9ACBE-17D0-45A1-9084-85533E8B6E97}"/>
              </a:ext>
            </a:extLst>
          </p:cNvPr>
          <p:cNvSpPr>
            <a:spLocks noGrp="1"/>
          </p:cNvSpPr>
          <p:nvPr>
            <p:ph type="body" sz="quarter" idx="10"/>
          </p:nvPr>
        </p:nvSpPr>
        <p:spPr/>
        <p:txBody>
          <a:bodyPr/>
          <a:lstStyle/>
          <a:p>
            <a:r>
              <a:rPr lang="en-CA" sz="3400" dirty="0">
                <a:effectLst>
                  <a:outerShdw blurRad="38100" dist="38100" dir="2700000" algn="tl">
                    <a:srgbClr val="000000">
                      <a:alpha val="43137"/>
                    </a:srgbClr>
                  </a:outerShdw>
                </a:effectLst>
              </a:rPr>
              <a:t>“…the church is “built on the foundation of the apostles and prophets” (Eph. 2:20); thus, </a:t>
            </a:r>
            <a:r>
              <a:rPr lang="en-CA" sz="3400" b="1" dirty="0">
                <a:effectLst>
                  <a:outerShdw blurRad="38100" dist="38100" dir="2700000" algn="tl">
                    <a:srgbClr val="000000">
                      <a:alpha val="43137"/>
                    </a:srgbClr>
                  </a:outerShdw>
                </a:effectLst>
              </a:rPr>
              <a:t>Scripture preceded the church</a:t>
            </a:r>
            <a:r>
              <a:rPr lang="en-CA" sz="3400" dirty="0">
                <a:effectLst>
                  <a:outerShdw blurRad="38100" dist="38100" dir="2700000" algn="tl">
                    <a:srgbClr val="000000">
                      <a:alpha val="43137"/>
                    </a:srgbClr>
                  </a:outerShdw>
                </a:effectLst>
              </a:rPr>
              <a:t>, and it cannot owe its existence to church authority. </a:t>
            </a:r>
          </a:p>
          <a:p>
            <a:r>
              <a:rPr lang="en-CA" sz="3400" dirty="0">
                <a:effectLst>
                  <a:outerShdw blurRad="38100" dist="38100" dir="2700000" algn="tl">
                    <a:srgbClr val="000000">
                      <a:alpha val="43137"/>
                    </a:srgbClr>
                  </a:outerShdw>
                </a:effectLst>
              </a:rPr>
              <a:t>The church </a:t>
            </a:r>
            <a:r>
              <a:rPr lang="en-CA" sz="3400" b="1" i="1" dirty="0">
                <a:effectLst>
                  <a:outerShdw blurRad="38100" dist="38100" dir="2700000" algn="tl">
                    <a:srgbClr val="000000">
                      <a:alpha val="43137"/>
                    </a:srgbClr>
                  </a:outerShdw>
                </a:effectLst>
              </a:rPr>
              <a:t>recognized</a:t>
            </a:r>
            <a:r>
              <a:rPr lang="en-CA" sz="3400" dirty="0">
                <a:effectLst>
                  <a:outerShdw blurRad="38100" dist="38100" dir="2700000" algn="tl">
                    <a:srgbClr val="000000">
                      <a:alpha val="43137"/>
                    </a:srgbClr>
                  </a:outerShdw>
                </a:effectLst>
              </a:rPr>
              <a:t> and </a:t>
            </a:r>
            <a:r>
              <a:rPr lang="en-CA" sz="3400" b="1" i="1" dirty="0">
                <a:effectLst>
                  <a:outerShdw blurRad="38100" dist="38100" dir="2700000" algn="tl">
                    <a:srgbClr val="000000">
                      <a:alpha val="43137"/>
                    </a:srgbClr>
                  </a:outerShdw>
                </a:effectLst>
              </a:rPr>
              <a:t>affirmed</a:t>
            </a:r>
            <a:r>
              <a:rPr lang="en-CA" sz="3400" dirty="0">
                <a:effectLst>
                  <a:outerShdw blurRad="38100" dist="38100" dir="2700000" algn="tl">
                    <a:srgbClr val="000000">
                      <a:alpha val="43137"/>
                    </a:srgbClr>
                  </a:outerShdw>
                </a:effectLst>
              </a:rPr>
              <a:t> the divinely inspired writings that God intended for placement in the canon, </a:t>
            </a:r>
            <a:r>
              <a:rPr lang="en-CA" sz="3400" b="1" i="1" dirty="0">
                <a:effectLst>
                  <a:outerShdw blurRad="38100" dist="38100" dir="2700000" algn="tl">
                    <a:srgbClr val="000000">
                      <a:alpha val="43137"/>
                    </a:srgbClr>
                  </a:outerShdw>
                </a:effectLst>
              </a:rPr>
              <a:t>but it did not create or determine the canon of Scripture</a:t>
            </a:r>
            <a:r>
              <a:rPr lang="en-CA" sz="3400" dirty="0">
                <a:effectLst>
                  <a:outerShdw blurRad="38100" dist="38100" dir="2700000" algn="tl">
                    <a:srgbClr val="000000">
                      <a:alpha val="43137"/>
                    </a:srgbClr>
                  </a:outerShdw>
                </a:effectLst>
              </a:rPr>
              <a:t>.”</a:t>
            </a:r>
          </a:p>
        </p:txBody>
      </p:sp>
      <p:pic>
        <p:nvPicPr>
          <p:cNvPr id="9" name="Picture Placeholder 8" descr="A picture containing text, book&#10;&#10;Description automatically generated">
            <a:extLst>
              <a:ext uri="{FF2B5EF4-FFF2-40B4-BE49-F238E27FC236}">
                <a16:creationId xmlns:a16="http://schemas.microsoft.com/office/drawing/2014/main" id="{47480673-7D69-49E5-B3A5-F39B8EFD354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314" b="26930"/>
          <a:stretch/>
        </p:blipFill>
        <p:spPr>
          <a:xfrm>
            <a:off x="446567" y="5656199"/>
            <a:ext cx="1238693" cy="1080403"/>
          </a:xfrm>
        </p:spPr>
      </p:pic>
      <p:sp>
        <p:nvSpPr>
          <p:cNvPr id="6" name="Text Placeholder 5">
            <a:extLst>
              <a:ext uri="{FF2B5EF4-FFF2-40B4-BE49-F238E27FC236}">
                <a16:creationId xmlns:a16="http://schemas.microsoft.com/office/drawing/2014/main" id="{0B667A74-6BBF-4E20-9DEA-66A119FFD521}"/>
              </a:ext>
            </a:extLst>
          </p:cNvPr>
          <p:cNvSpPr>
            <a:spLocks noGrp="1"/>
          </p:cNvSpPr>
          <p:nvPr>
            <p:ph type="body" sz="quarter" idx="12"/>
          </p:nvPr>
        </p:nvSpPr>
        <p:spPr/>
        <p:txBody>
          <a:bodyPr/>
          <a:lstStyle/>
          <a:p>
            <a:r>
              <a:rPr lang="en-US" dirty="0"/>
              <a:t>Gregg R. Allison</a:t>
            </a:r>
            <a:endParaRPr lang="en-CA" dirty="0"/>
          </a:p>
        </p:txBody>
      </p:sp>
      <p:sp>
        <p:nvSpPr>
          <p:cNvPr id="7" name="Text Placeholder 6">
            <a:extLst>
              <a:ext uri="{FF2B5EF4-FFF2-40B4-BE49-F238E27FC236}">
                <a16:creationId xmlns:a16="http://schemas.microsoft.com/office/drawing/2014/main" id="{21490FE0-6A87-49FC-ABAC-A6CA2AB65AFB}"/>
              </a:ext>
            </a:extLst>
          </p:cNvPr>
          <p:cNvSpPr>
            <a:spLocks noGrp="1"/>
          </p:cNvSpPr>
          <p:nvPr>
            <p:ph type="body" sz="quarter" idx="13"/>
          </p:nvPr>
        </p:nvSpPr>
        <p:spPr/>
        <p:txBody>
          <a:bodyPr/>
          <a:lstStyle/>
          <a:p>
            <a:r>
              <a:rPr lang="en-US" dirty="0"/>
              <a:t>HISTORICAL THEOLOGY, p.53</a:t>
            </a:r>
            <a:endParaRPr lang="en-CA" dirty="0"/>
          </a:p>
        </p:txBody>
      </p:sp>
    </p:spTree>
    <p:extLst>
      <p:ext uri="{BB962C8B-B14F-4D97-AF65-F5344CB8AC3E}">
        <p14:creationId xmlns:p14="http://schemas.microsoft.com/office/powerpoint/2010/main" val="1603217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1280F8-3A35-4E17-8915-06F99FD0E540}"/>
              </a:ext>
            </a:extLst>
          </p:cNvPr>
          <p:cNvSpPr txBox="1"/>
          <p:nvPr/>
        </p:nvSpPr>
        <p:spPr>
          <a:xfrm>
            <a:off x="727841" y="1830148"/>
            <a:ext cx="10736317" cy="3757952"/>
          </a:xfrm>
          <a:prstGeom prst="rect">
            <a:avLst/>
          </a:prstGeom>
          <a:noFill/>
        </p:spPr>
        <p:txBody>
          <a:bodyPr wrap="square" rtlCol="0">
            <a:spAutoFit/>
          </a:bodyPr>
          <a:lstStyle/>
          <a:p>
            <a:pPr algn="ctr"/>
            <a:r>
              <a:rPr lang="en-CA" sz="3600" b="1" dirty="0">
                <a:solidFill>
                  <a:schemeClr val="accent1">
                    <a:lumMod val="75000"/>
                  </a:schemeClr>
                </a:solidFill>
                <a:effectLst>
                  <a:outerShdw blurRad="38100" dist="38100" dir="2700000" algn="tl">
                    <a:srgbClr val="000000">
                      <a:alpha val="43137"/>
                    </a:srgbClr>
                  </a:outerShdw>
                </a:effectLst>
              </a:rPr>
              <a:t>Therefore the question of canon isn’t one of </a:t>
            </a:r>
          </a:p>
          <a:p>
            <a:pPr algn="ctr"/>
            <a:r>
              <a:rPr lang="en-CA" sz="3600" b="1" dirty="0">
                <a:solidFill>
                  <a:schemeClr val="accent1">
                    <a:lumMod val="75000"/>
                  </a:schemeClr>
                </a:solidFill>
                <a:effectLst>
                  <a:outerShdw blurRad="38100" dist="38100" dir="2700000" algn="tl">
                    <a:srgbClr val="000000">
                      <a:alpha val="43137"/>
                    </a:srgbClr>
                  </a:outerShdw>
                </a:effectLst>
              </a:rPr>
              <a:t>“How did the church </a:t>
            </a:r>
            <a:r>
              <a:rPr lang="en-CA" sz="3600" b="1" u="sng" dirty="0">
                <a:solidFill>
                  <a:schemeClr val="accent1">
                    <a:lumMod val="75000"/>
                  </a:schemeClr>
                </a:solidFill>
                <a:effectLst>
                  <a:outerShdw blurRad="38100" dist="38100" dir="2700000" algn="tl">
                    <a:srgbClr val="000000">
                      <a:alpha val="43137"/>
                    </a:srgbClr>
                  </a:outerShdw>
                </a:effectLst>
              </a:rPr>
              <a:t>MAKE</a:t>
            </a:r>
            <a:r>
              <a:rPr lang="en-CA" sz="3600" b="1" dirty="0">
                <a:solidFill>
                  <a:schemeClr val="accent1">
                    <a:lumMod val="75000"/>
                  </a:schemeClr>
                </a:solidFill>
                <a:effectLst>
                  <a:outerShdw blurRad="38100" dist="38100" dir="2700000" algn="tl">
                    <a:srgbClr val="000000">
                      <a:alpha val="43137"/>
                    </a:srgbClr>
                  </a:outerShdw>
                </a:effectLst>
              </a:rPr>
              <a:t> these books canonical?”</a:t>
            </a:r>
          </a:p>
          <a:p>
            <a:pPr algn="ctr"/>
            <a:endParaRPr lang="en-CA" sz="3600" b="1" dirty="0">
              <a:solidFill>
                <a:schemeClr val="accent1">
                  <a:lumMod val="75000"/>
                </a:schemeClr>
              </a:solidFill>
              <a:effectLst>
                <a:outerShdw blurRad="38100" dist="38100" dir="2700000" algn="tl">
                  <a:srgbClr val="000000">
                    <a:alpha val="43137"/>
                  </a:srgbClr>
                </a:outerShdw>
              </a:effectLst>
            </a:endParaRPr>
          </a:p>
          <a:p>
            <a:pPr algn="ctr"/>
            <a:r>
              <a:rPr lang="en-CA" sz="3600" b="1" dirty="0">
                <a:solidFill>
                  <a:schemeClr val="accent1">
                    <a:lumMod val="75000"/>
                  </a:schemeClr>
                </a:solidFill>
                <a:effectLst>
                  <a:outerShdw blurRad="38100" dist="38100" dir="2700000" algn="tl">
                    <a:srgbClr val="000000">
                      <a:alpha val="43137"/>
                    </a:srgbClr>
                  </a:outerShdw>
                </a:effectLst>
              </a:rPr>
              <a:t>But rather, “How did the church </a:t>
            </a:r>
            <a:r>
              <a:rPr lang="en-CA" sz="3600" b="1" u="sng" dirty="0">
                <a:solidFill>
                  <a:schemeClr val="accent1">
                    <a:lumMod val="75000"/>
                  </a:schemeClr>
                </a:solidFill>
                <a:effectLst>
                  <a:outerShdw blurRad="38100" dist="38100" dir="2700000" algn="tl">
                    <a:srgbClr val="000000">
                      <a:alpha val="43137"/>
                    </a:srgbClr>
                  </a:outerShdw>
                </a:effectLst>
              </a:rPr>
              <a:t>RECOGNIZE</a:t>
            </a:r>
            <a:r>
              <a:rPr lang="en-CA" sz="3600" b="1" dirty="0">
                <a:solidFill>
                  <a:schemeClr val="accent1">
                    <a:lumMod val="75000"/>
                  </a:schemeClr>
                </a:solidFill>
                <a:effectLst>
                  <a:outerShdw blurRad="38100" dist="38100" dir="2700000" algn="tl">
                    <a:srgbClr val="000000">
                      <a:alpha val="43137"/>
                    </a:srgbClr>
                  </a:outerShdw>
                </a:effectLst>
              </a:rPr>
              <a:t> the books which are canonical?</a:t>
            </a:r>
          </a:p>
        </p:txBody>
      </p:sp>
    </p:spTree>
    <p:extLst>
      <p:ext uri="{BB962C8B-B14F-4D97-AF65-F5344CB8AC3E}">
        <p14:creationId xmlns:p14="http://schemas.microsoft.com/office/powerpoint/2010/main" val="309665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87D886-4C7C-450D-92F7-C93AC0B1E5CC}"/>
              </a:ext>
            </a:extLst>
          </p:cNvPr>
          <p:cNvSpPr>
            <a:spLocks noGrp="1"/>
          </p:cNvSpPr>
          <p:nvPr>
            <p:ph type="body" sz="quarter" idx="10"/>
          </p:nvPr>
        </p:nvSpPr>
        <p:spPr/>
        <p:txBody>
          <a:bodyPr/>
          <a:lstStyle/>
          <a:p>
            <a:r>
              <a:rPr lang="en-CA" dirty="0">
                <a:effectLst/>
              </a:rPr>
              <a:t>For the time is coming when people will not endure </a:t>
            </a:r>
            <a:r>
              <a:rPr lang="en-CA" b="1" dirty="0">
                <a:effectLst/>
              </a:rPr>
              <a:t>sound teaching</a:t>
            </a:r>
            <a:r>
              <a:rPr lang="en-CA" dirty="0">
                <a:effectLst/>
              </a:rPr>
              <a:t>, but having itching ears they will accumulate for themselves teachers to suit their own passions, and will turn away from listening to </a:t>
            </a:r>
            <a:r>
              <a:rPr lang="en-CA" b="1" dirty="0">
                <a:effectLst/>
              </a:rPr>
              <a:t>the truth </a:t>
            </a:r>
            <a:r>
              <a:rPr lang="en-CA" dirty="0">
                <a:effectLst/>
              </a:rPr>
              <a:t>and wander off into myths. As for you, always be sober-minded, endure suffering, do the work of an evangelist, fulfill your ministry.</a:t>
            </a:r>
          </a:p>
        </p:txBody>
      </p:sp>
      <p:sp>
        <p:nvSpPr>
          <p:cNvPr id="4" name="Title 3">
            <a:extLst>
              <a:ext uri="{FF2B5EF4-FFF2-40B4-BE49-F238E27FC236}">
                <a16:creationId xmlns:a16="http://schemas.microsoft.com/office/drawing/2014/main" id="{9DD3105E-3343-4251-949B-54E45BF0FDD6}"/>
              </a:ext>
            </a:extLst>
          </p:cNvPr>
          <p:cNvSpPr>
            <a:spLocks noGrp="1"/>
          </p:cNvSpPr>
          <p:nvPr>
            <p:ph type="title"/>
          </p:nvPr>
        </p:nvSpPr>
        <p:spPr>
          <a:xfrm>
            <a:off x="1222776" y="268036"/>
            <a:ext cx="5929940" cy="879120"/>
          </a:xfrm>
        </p:spPr>
        <p:txBody>
          <a:bodyPr/>
          <a:lstStyle/>
          <a:p>
            <a:r>
              <a:rPr lang="en-US" sz="3200" dirty="0"/>
              <a:t>THE GREAT DANGER: TRUTH ABANDONED (2 Tim 4)</a:t>
            </a:r>
            <a:endParaRPr lang="en-CA" sz="3200" dirty="0"/>
          </a:p>
        </p:txBody>
      </p:sp>
    </p:spTree>
    <p:extLst>
      <p:ext uri="{BB962C8B-B14F-4D97-AF65-F5344CB8AC3E}">
        <p14:creationId xmlns:p14="http://schemas.microsoft.com/office/powerpoint/2010/main" val="36344170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29F1-D747-4D1F-BBE3-6709ABCE84C3}"/>
              </a:ext>
            </a:extLst>
          </p:cNvPr>
          <p:cNvSpPr>
            <a:spLocks noGrp="1"/>
          </p:cNvSpPr>
          <p:nvPr>
            <p:ph type="title"/>
          </p:nvPr>
        </p:nvSpPr>
        <p:spPr/>
        <p:txBody>
          <a:bodyPr/>
          <a:lstStyle/>
          <a:p>
            <a:r>
              <a:rPr lang="en-US" dirty="0"/>
              <a:t>4. RECOGNIZING THE CANON</a:t>
            </a:r>
            <a:endParaRPr lang="en-CA" dirty="0"/>
          </a:p>
        </p:txBody>
      </p:sp>
      <p:sp>
        <p:nvSpPr>
          <p:cNvPr id="3" name="Text Placeholder 2">
            <a:extLst>
              <a:ext uri="{FF2B5EF4-FFF2-40B4-BE49-F238E27FC236}">
                <a16:creationId xmlns:a16="http://schemas.microsoft.com/office/drawing/2014/main" id="{51AAEA13-004D-4EE0-BF7E-0C71B2FCD925}"/>
              </a:ext>
            </a:extLst>
          </p:cNvPr>
          <p:cNvSpPr>
            <a:spLocks noGrp="1"/>
          </p:cNvSpPr>
          <p:nvPr>
            <p:ph type="body" sz="quarter" idx="10"/>
          </p:nvPr>
        </p:nvSpPr>
        <p:spPr/>
        <p:txBody>
          <a:bodyPr/>
          <a:lstStyle/>
          <a:p>
            <a:pPr marL="0" indent="0">
              <a:buNone/>
            </a:pPr>
            <a:r>
              <a:rPr lang="en-US" sz="3200" b="0" dirty="0"/>
              <a:t>There are three features which helped the church recognize canonical books:</a:t>
            </a:r>
          </a:p>
          <a:p>
            <a:pPr marL="971550" lvl="1" indent="-514350">
              <a:buAutoNum type="alphaUcPeriod"/>
            </a:pPr>
            <a:r>
              <a:rPr lang="en-US" sz="3200" dirty="0">
                <a:solidFill>
                  <a:schemeClr val="accent1">
                    <a:lumMod val="75000"/>
                  </a:schemeClr>
                </a:solidFill>
              </a:rPr>
              <a:t>Divine Qualities</a:t>
            </a:r>
          </a:p>
          <a:p>
            <a:pPr marL="971550" lvl="1" indent="-514350">
              <a:buAutoNum type="alphaUcPeriod"/>
            </a:pPr>
            <a:r>
              <a:rPr lang="en-US" sz="3200" dirty="0"/>
              <a:t>Apostolic Origins</a:t>
            </a:r>
          </a:p>
          <a:p>
            <a:pPr marL="971550" lvl="1" indent="-514350">
              <a:buAutoNum type="alphaUcPeriod"/>
            </a:pPr>
            <a:r>
              <a:rPr lang="en-US" sz="3200" dirty="0"/>
              <a:t>Corporate Reception</a:t>
            </a:r>
            <a:endParaRPr lang="en-CA" sz="3200" dirty="0"/>
          </a:p>
        </p:txBody>
      </p:sp>
    </p:spTree>
    <p:extLst>
      <p:ext uri="{BB962C8B-B14F-4D97-AF65-F5344CB8AC3E}">
        <p14:creationId xmlns:p14="http://schemas.microsoft.com/office/powerpoint/2010/main" val="137700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29F1-D747-4D1F-BBE3-6709ABCE84C3}"/>
              </a:ext>
            </a:extLst>
          </p:cNvPr>
          <p:cNvSpPr>
            <a:spLocks noGrp="1"/>
          </p:cNvSpPr>
          <p:nvPr>
            <p:ph type="title"/>
          </p:nvPr>
        </p:nvSpPr>
        <p:spPr/>
        <p:txBody>
          <a:bodyPr/>
          <a:lstStyle/>
          <a:p>
            <a:r>
              <a:rPr lang="en-US" dirty="0"/>
              <a:t>4A. Divine Qualities</a:t>
            </a:r>
            <a:endParaRPr lang="en-CA" dirty="0"/>
          </a:p>
        </p:txBody>
      </p:sp>
      <p:sp>
        <p:nvSpPr>
          <p:cNvPr id="3" name="Text Placeholder 2">
            <a:extLst>
              <a:ext uri="{FF2B5EF4-FFF2-40B4-BE49-F238E27FC236}">
                <a16:creationId xmlns:a16="http://schemas.microsoft.com/office/drawing/2014/main" id="{51AAEA13-004D-4EE0-BF7E-0C71B2FCD925}"/>
              </a:ext>
            </a:extLst>
          </p:cNvPr>
          <p:cNvSpPr>
            <a:spLocks noGrp="1"/>
          </p:cNvSpPr>
          <p:nvPr>
            <p:ph type="body" sz="quarter" idx="10"/>
          </p:nvPr>
        </p:nvSpPr>
        <p:spPr/>
        <p:txBody>
          <a:bodyPr/>
          <a:lstStyle/>
          <a:p>
            <a:pPr marL="571500" indent="-571500">
              <a:buFont typeface="+mj-lt"/>
              <a:buAutoNum type="romanUcPeriod"/>
            </a:pPr>
            <a:r>
              <a:rPr lang="en-US" sz="3200" dirty="0">
                <a:solidFill>
                  <a:schemeClr val="accent1">
                    <a:lumMod val="75000"/>
                  </a:schemeClr>
                </a:solidFill>
                <a:effectLst/>
              </a:rPr>
              <a:t>Prophecy</a:t>
            </a:r>
          </a:p>
          <a:p>
            <a:pPr marL="0" indent="0">
              <a:buNone/>
            </a:pPr>
            <a:r>
              <a:rPr lang="en-CA" dirty="0">
                <a:effectLst/>
              </a:rPr>
              <a:t>One of the ways scripture shows its Divine Qualities is through fulfilled prophecy. </a:t>
            </a:r>
          </a:p>
          <a:p>
            <a:pPr marL="0" indent="0">
              <a:buNone/>
            </a:pPr>
            <a:r>
              <a:rPr lang="en-CA" b="0" dirty="0">
                <a:effectLst/>
              </a:rPr>
              <a:t>Only the Sovereign Lord of history can ‘declare the end from the beginning’ (cf. Isa. 46:10). There are hundreds upon hundreds of prophecies and fulfillments bearing record of this in God’s Word.</a:t>
            </a:r>
          </a:p>
          <a:p>
            <a:pPr marL="0" indent="0">
              <a:buNone/>
            </a:pPr>
            <a:r>
              <a:rPr lang="en-CA" b="0" dirty="0"/>
              <a:t>By various estimates, Jesus Christ fulfilled over </a:t>
            </a:r>
            <a:r>
              <a:rPr lang="en-CA" dirty="0"/>
              <a:t>300 specific prophecies </a:t>
            </a:r>
            <a:r>
              <a:rPr lang="en-CA" b="0" dirty="0"/>
              <a:t>about the Messiah in his birth, life, death and resurrection. </a:t>
            </a:r>
            <a:endParaRPr lang="en-US" sz="3200" dirty="0">
              <a:effectLst/>
            </a:endParaRPr>
          </a:p>
        </p:txBody>
      </p:sp>
    </p:spTree>
    <p:extLst>
      <p:ext uri="{BB962C8B-B14F-4D97-AF65-F5344CB8AC3E}">
        <p14:creationId xmlns:p14="http://schemas.microsoft.com/office/powerpoint/2010/main" val="2523967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5E461A8-FE19-4103-A3FC-2250884A412B}"/>
              </a:ext>
            </a:extLst>
          </p:cNvPr>
          <p:cNvPicPr>
            <a:picLocks noChangeAspect="1"/>
          </p:cNvPicPr>
          <p:nvPr/>
        </p:nvPicPr>
        <p:blipFill rotWithShape="1">
          <a:blip r:embed="rId3">
            <a:extLst>
              <a:ext uri="{28A0092B-C50C-407E-A947-70E740481C1C}">
                <a14:useLocalDpi xmlns:a14="http://schemas.microsoft.com/office/drawing/2010/main" val="0"/>
              </a:ext>
            </a:extLst>
          </a:blip>
          <a:srcRect t="1482" b="5958"/>
          <a:stretch/>
        </p:blipFill>
        <p:spPr>
          <a:xfrm>
            <a:off x="1737009" y="96024"/>
            <a:ext cx="8717982" cy="6235443"/>
          </a:xfrm>
          <a:prstGeom prst="rect">
            <a:avLst/>
          </a:prstGeom>
        </p:spPr>
      </p:pic>
      <p:sp>
        <p:nvSpPr>
          <p:cNvPr id="6" name="TextBox 5">
            <a:extLst>
              <a:ext uri="{FF2B5EF4-FFF2-40B4-BE49-F238E27FC236}">
                <a16:creationId xmlns:a16="http://schemas.microsoft.com/office/drawing/2014/main" id="{DA164EEC-A823-453D-B566-E11A48535EE2}"/>
              </a:ext>
            </a:extLst>
          </p:cNvPr>
          <p:cNvSpPr txBox="1"/>
          <p:nvPr/>
        </p:nvSpPr>
        <p:spPr>
          <a:xfrm>
            <a:off x="225994" y="6334780"/>
            <a:ext cx="11740012" cy="523220"/>
          </a:xfrm>
          <a:prstGeom prst="rect">
            <a:avLst/>
          </a:prstGeom>
          <a:noFill/>
        </p:spPr>
        <p:txBody>
          <a:bodyPr wrap="square" rtlCol="0">
            <a:spAutoFit/>
          </a:bodyPr>
          <a:lstStyle/>
          <a:p>
            <a:pPr algn="ctr"/>
            <a:r>
              <a:rPr lang="en-CA" sz="1400" dirty="0">
                <a:effectLst>
                  <a:outerShdw blurRad="38100" dist="38100" dir="2700000" algn="tl">
                    <a:srgbClr val="000000">
                      <a:alpha val="43137"/>
                    </a:srgbClr>
                  </a:outerShdw>
                </a:effectLst>
              </a:rPr>
              <a:t>Graphic courtesy </a:t>
            </a:r>
            <a:r>
              <a:rPr lang="en-CA" sz="1400" b="1" dirty="0">
                <a:effectLst>
                  <a:outerShdw blurRad="38100" dist="38100" dir="2700000" algn="tl">
                    <a:srgbClr val="000000">
                      <a:alpha val="43137"/>
                    </a:srgbClr>
                  </a:outerShdw>
                </a:effectLst>
              </a:rPr>
              <a:t>A Visual Theology Guide to the Bible</a:t>
            </a:r>
            <a:br>
              <a:rPr lang="en-CA" sz="1400" dirty="0">
                <a:effectLst>
                  <a:outerShdw blurRad="38100" dist="38100" dir="2700000" algn="tl">
                    <a:srgbClr val="000000">
                      <a:alpha val="43137"/>
                    </a:srgbClr>
                  </a:outerShdw>
                </a:effectLst>
              </a:rPr>
            </a:br>
            <a:r>
              <a:rPr lang="en-CA" sz="1400" dirty="0">
                <a:effectLst>
                  <a:outerShdw blurRad="38100" dist="38100" dir="2700000" algn="tl">
                    <a:srgbClr val="000000">
                      <a:alpha val="43137"/>
                    </a:srgbClr>
                  </a:outerShdw>
                </a:effectLst>
              </a:rPr>
              <a:t>by Tim </a:t>
            </a:r>
            <a:r>
              <a:rPr lang="en-CA" sz="1400" dirty="0" err="1">
                <a:effectLst>
                  <a:outerShdw blurRad="38100" dist="38100" dir="2700000" algn="tl">
                    <a:srgbClr val="000000">
                      <a:alpha val="43137"/>
                    </a:srgbClr>
                  </a:outerShdw>
                </a:effectLst>
              </a:rPr>
              <a:t>Challies</a:t>
            </a:r>
            <a:r>
              <a:rPr lang="en-CA" sz="1400" dirty="0">
                <a:effectLst>
                  <a:outerShdw blurRad="38100" dist="38100" dir="2700000" algn="tl">
                    <a:srgbClr val="000000">
                      <a:alpha val="43137"/>
                    </a:srgbClr>
                  </a:outerShdw>
                </a:effectLst>
              </a:rPr>
              <a:t> &amp; Josh Byers</a:t>
            </a:r>
          </a:p>
        </p:txBody>
      </p:sp>
    </p:spTree>
    <p:extLst>
      <p:ext uri="{BB962C8B-B14F-4D97-AF65-F5344CB8AC3E}">
        <p14:creationId xmlns:p14="http://schemas.microsoft.com/office/powerpoint/2010/main" val="3105788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building, brick, curtain&#10;&#10;Description automatically generated">
            <a:extLst>
              <a:ext uri="{FF2B5EF4-FFF2-40B4-BE49-F238E27FC236}">
                <a16:creationId xmlns:a16="http://schemas.microsoft.com/office/drawing/2014/main" id="{C5B686C4-7553-4A70-8F32-45EC986F7EC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815" r="19815"/>
          <a:stretch>
            <a:fillRect/>
          </a:stretch>
        </p:blipFill>
        <p:spPr/>
      </p:pic>
      <p:sp>
        <p:nvSpPr>
          <p:cNvPr id="4" name="Text Placeholder 3">
            <a:extLst>
              <a:ext uri="{FF2B5EF4-FFF2-40B4-BE49-F238E27FC236}">
                <a16:creationId xmlns:a16="http://schemas.microsoft.com/office/drawing/2014/main" id="{1891F6DD-532A-46F9-B403-2AE6053AAB15}"/>
              </a:ext>
            </a:extLst>
          </p:cNvPr>
          <p:cNvSpPr>
            <a:spLocks noGrp="1"/>
          </p:cNvSpPr>
          <p:nvPr>
            <p:ph type="body" sz="quarter" idx="12"/>
          </p:nvPr>
        </p:nvSpPr>
        <p:spPr/>
        <p:txBody>
          <a:bodyPr/>
          <a:lstStyle/>
          <a:p>
            <a:r>
              <a:rPr lang="en-US" dirty="0"/>
              <a:t>Dated between 100 – 356 BC</a:t>
            </a:r>
            <a:endParaRPr lang="en-CA" dirty="0"/>
          </a:p>
        </p:txBody>
      </p:sp>
      <p:sp>
        <p:nvSpPr>
          <p:cNvPr id="5" name="Text Placeholder 4">
            <a:extLst>
              <a:ext uri="{FF2B5EF4-FFF2-40B4-BE49-F238E27FC236}">
                <a16:creationId xmlns:a16="http://schemas.microsoft.com/office/drawing/2014/main" id="{431DB16C-6158-4DB9-AD18-3EE62DB2E0DA}"/>
              </a:ext>
            </a:extLst>
          </p:cNvPr>
          <p:cNvSpPr>
            <a:spLocks noGrp="1"/>
          </p:cNvSpPr>
          <p:nvPr>
            <p:ph type="body" sz="quarter" idx="13"/>
          </p:nvPr>
        </p:nvSpPr>
        <p:spPr/>
        <p:txBody>
          <a:bodyPr/>
          <a:lstStyle/>
          <a:p>
            <a:r>
              <a:rPr lang="en-US" dirty="0"/>
              <a:t>The Great Isaiah Scroll</a:t>
            </a:r>
            <a:endParaRPr lang="en-CA" dirty="0"/>
          </a:p>
        </p:txBody>
      </p:sp>
    </p:spTree>
    <p:extLst>
      <p:ext uri="{BB962C8B-B14F-4D97-AF65-F5344CB8AC3E}">
        <p14:creationId xmlns:p14="http://schemas.microsoft.com/office/powerpoint/2010/main" val="4041898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387896-3090-40DC-9BD9-CB137BE610BD}"/>
              </a:ext>
            </a:extLst>
          </p:cNvPr>
          <p:cNvSpPr>
            <a:spLocks noGrp="1"/>
          </p:cNvSpPr>
          <p:nvPr>
            <p:ph type="title"/>
          </p:nvPr>
        </p:nvSpPr>
        <p:spPr/>
        <p:txBody>
          <a:bodyPr/>
          <a:lstStyle/>
          <a:p>
            <a:r>
              <a:rPr lang="pt-BR" dirty="0"/>
              <a:t>Messianic Prophecy</a:t>
            </a:r>
            <a:endParaRPr lang="en-TT" dirty="0"/>
          </a:p>
        </p:txBody>
      </p:sp>
      <p:sp>
        <p:nvSpPr>
          <p:cNvPr id="6" name="Text Placeholder 5">
            <a:extLst>
              <a:ext uri="{FF2B5EF4-FFF2-40B4-BE49-F238E27FC236}">
                <a16:creationId xmlns:a16="http://schemas.microsoft.com/office/drawing/2014/main" id="{8C6C185B-2006-4B15-B92A-219A0BAFA5C8}"/>
              </a:ext>
            </a:extLst>
          </p:cNvPr>
          <p:cNvSpPr>
            <a:spLocks noGrp="1"/>
          </p:cNvSpPr>
          <p:nvPr>
            <p:ph type="body" sz="quarter" idx="10"/>
          </p:nvPr>
        </p:nvSpPr>
        <p:spPr/>
        <p:txBody>
          <a:bodyPr/>
          <a:lstStyle/>
          <a:p>
            <a:pPr algn="ctr"/>
            <a:r>
              <a:rPr lang="en-TT" sz="4000" dirty="0" err="1">
                <a:effectLst/>
              </a:rPr>
              <a:t>Dr.</a:t>
            </a:r>
            <a:r>
              <a:rPr lang="en-TT" sz="4000" dirty="0">
                <a:effectLst/>
              </a:rPr>
              <a:t> Peter Stoner calculated the odds of one person fulfilling even only 8 Messianic prophecies as an astronomical - 1 x 10</a:t>
            </a:r>
            <a:r>
              <a:rPr lang="en-TT" sz="4000" baseline="30000" dirty="0">
                <a:effectLst/>
              </a:rPr>
              <a:t>28</a:t>
            </a:r>
            <a:r>
              <a:rPr lang="en-TT" sz="4000" dirty="0">
                <a:effectLst/>
              </a:rPr>
              <a:t> or 1 in 10,000,000,000,000,000,000,000,000,000.</a:t>
            </a:r>
          </a:p>
          <a:p>
            <a:pPr algn="ctr"/>
            <a:endParaRPr lang="en-TT" sz="4000" dirty="0">
              <a:effectLst/>
            </a:endParaRPr>
          </a:p>
          <a:p>
            <a:pPr algn="ctr"/>
            <a:r>
              <a:rPr lang="en-TT" sz="3600" dirty="0"/>
              <a:t>Clearly, just taking the Bible’s Messianic prophecies over hundreds of years, we see compelling evidence of the Divine Quality of Scripture.</a:t>
            </a:r>
          </a:p>
        </p:txBody>
      </p:sp>
    </p:spTree>
    <p:extLst>
      <p:ext uri="{BB962C8B-B14F-4D97-AF65-F5344CB8AC3E}">
        <p14:creationId xmlns:p14="http://schemas.microsoft.com/office/powerpoint/2010/main" val="2249691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29F1-D747-4D1F-BBE3-6709ABCE84C3}"/>
              </a:ext>
            </a:extLst>
          </p:cNvPr>
          <p:cNvSpPr>
            <a:spLocks noGrp="1"/>
          </p:cNvSpPr>
          <p:nvPr>
            <p:ph type="title"/>
          </p:nvPr>
        </p:nvSpPr>
        <p:spPr/>
        <p:txBody>
          <a:bodyPr/>
          <a:lstStyle/>
          <a:p>
            <a:r>
              <a:rPr lang="en-US" dirty="0"/>
              <a:t>4A. Divine Qualities</a:t>
            </a:r>
            <a:endParaRPr lang="en-CA" dirty="0"/>
          </a:p>
        </p:txBody>
      </p:sp>
      <p:sp>
        <p:nvSpPr>
          <p:cNvPr id="3" name="Text Placeholder 2">
            <a:extLst>
              <a:ext uri="{FF2B5EF4-FFF2-40B4-BE49-F238E27FC236}">
                <a16:creationId xmlns:a16="http://schemas.microsoft.com/office/drawing/2014/main" id="{51AAEA13-004D-4EE0-BF7E-0C71B2FCD925}"/>
              </a:ext>
            </a:extLst>
          </p:cNvPr>
          <p:cNvSpPr>
            <a:spLocks noGrp="1"/>
          </p:cNvSpPr>
          <p:nvPr>
            <p:ph type="body" sz="quarter" idx="10"/>
          </p:nvPr>
        </p:nvSpPr>
        <p:spPr/>
        <p:txBody>
          <a:bodyPr/>
          <a:lstStyle/>
          <a:p>
            <a:pPr marL="571500" indent="-571500">
              <a:buFont typeface="+mj-lt"/>
              <a:buAutoNum type="romanUcPeriod"/>
            </a:pPr>
            <a:r>
              <a:rPr lang="en-US" sz="3200" dirty="0">
                <a:solidFill>
                  <a:schemeClr val="accent1">
                    <a:lumMod val="75000"/>
                  </a:schemeClr>
                </a:solidFill>
                <a:effectLst>
                  <a:outerShdw blurRad="38100" dist="38100" dir="2700000" algn="tl">
                    <a:srgbClr val="000000">
                      <a:alpha val="43137"/>
                    </a:srgbClr>
                  </a:outerShdw>
                </a:effectLst>
              </a:rPr>
              <a:t>Prophecy</a:t>
            </a:r>
          </a:p>
          <a:p>
            <a:pPr marL="571500" indent="-571500">
              <a:buFont typeface="+mj-lt"/>
              <a:buAutoNum type="romanUcPeriod"/>
            </a:pPr>
            <a:r>
              <a:rPr lang="en-US" sz="3200" u="sng" dirty="0">
                <a:solidFill>
                  <a:schemeClr val="accent1">
                    <a:lumMod val="75000"/>
                  </a:schemeClr>
                </a:solidFill>
                <a:effectLst>
                  <a:outerShdw blurRad="38100" dist="38100" dir="2700000" algn="tl">
                    <a:srgbClr val="000000">
                      <a:alpha val="43137"/>
                    </a:srgbClr>
                  </a:outerShdw>
                </a:effectLst>
              </a:rPr>
              <a:t>Majesty</a:t>
            </a:r>
          </a:p>
          <a:p>
            <a:pPr marL="0" indent="0">
              <a:buNone/>
            </a:pPr>
            <a:r>
              <a:rPr lang="en-CA" dirty="0">
                <a:effectLst>
                  <a:outerShdw blurRad="38100" dist="38100" dir="2700000" algn="tl">
                    <a:srgbClr val="000000">
                      <a:alpha val="43137"/>
                    </a:srgbClr>
                  </a:outerShdw>
                </a:effectLst>
              </a:rPr>
              <a:t>The Scriptures reflect the majesty of their Author.</a:t>
            </a:r>
          </a:p>
          <a:p>
            <a:r>
              <a:rPr lang="en-CA" b="0" dirty="0">
                <a:effectLst>
                  <a:outerShdw blurRad="38100" dist="38100" dir="2700000" algn="tl">
                    <a:srgbClr val="000000">
                      <a:alpha val="43137"/>
                    </a:srgbClr>
                  </a:outerShdw>
                </a:effectLst>
              </a:rPr>
              <a:t>They reveal the incomparable, sovereign beautiful and Majestic God.</a:t>
            </a:r>
          </a:p>
          <a:p>
            <a:r>
              <a:rPr lang="en-CA" b="0" dirty="0">
                <a:effectLst>
                  <a:outerShdw blurRad="38100" dist="38100" dir="2700000" algn="tl">
                    <a:srgbClr val="000000">
                      <a:alpha val="43137"/>
                    </a:srgbClr>
                  </a:outerShdw>
                </a:effectLst>
              </a:rPr>
              <a:t>They reveal the wonder of His grace, mercy, love &amp; goodness.</a:t>
            </a:r>
          </a:p>
          <a:p>
            <a:r>
              <a:rPr lang="en-CA" b="0" dirty="0">
                <a:effectLst>
                  <a:outerShdw blurRad="38100" dist="38100" dir="2700000" algn="tl">
                    <a:srgbClr val="000000">
                      <a:alpha val="43137"/>
                    </a:srgbClr>
                  </a:outerShdw>
                </a:effectLst>
              </a:rPr>
              <a:t>They reveal God’s perfection, purity, holiness and justice.</a:t>
            </a:r>
          </a:p>
          <a:p>
            <a:r>
              <a:rPr lang="en-CA" b="0" dirty="0">
                <a:effectLst>
                  <a:outerShdw blurRad="38100" dist="38100" dir="2700000" algn="tl">
                    <a:srgbClr val="000000">
                      <a:alpha val="43137"/>
                    </a:srgbClr>
                  </a:outerShdw>
                </a:effectLst>
              </a:rPr>
              <a:t>They reveal their consistency across all their scope and the Grand Narrative of Redemptive History.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0631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29F1-D747-4D1F-BBE3-6709ABCE84C3}"/>
              </a:ext>
            </a:extLst>
          </p:cNvPr>
          <p:cNvSpPr>
            <a:spLocks noGrp="1"/>
          </p:cNvSpPr>
          <p:nvPr>
            <p:ph type="title"/>
          </p:nvPr>
        </p:nvSpPr>
        <p:spPr/>
        <p:txBody>
          <a:bodyPr/>
          <a:lstStyle/>
          <a:p>
            <a:r>
              <a:rPr lang="en-US" dirty="0"/>
              <a:t>4A. Divine Qualities</a:t>
            </a:r>
            <a:endParaRPr lang="en-CA" dirty="0"/>
          </a:p>
        </p:txBody>
      </p:sp>
      <p:sp>
        <p:nvSpPr>
          <p:cNvPr id="3" name="Text Placeholder 2">
            <a:extLst>
              <a:ext uri="{FF2B5EF4-FFF2-40B4-BE49-F238E27FC236}">
                <a16:creationId xmlns:a16="http://schemas.microsoft.com/office/drawing/2014/main" id="{51AAEA13-004D-4EE0-BF7E-0C71B2FCD925}"/>
              </a:ext>
            </a:extLst>
          </p:cNvPr>
          <p:cNvSpPr>
            <a:spLocks noGrp="1"/>
          </p:cNvSpPr>
          <p:nvPr>
            <p:ph type="body" sz="quarter" idx="10"/>
          </p:nvPr>
        </p:nvSpPr>
        <p:spPr/>
        <p:txBody>
          <a:bodyPr/>
          <a:lstStyle/>
          <a:p>
            <a:pPr marL="571500" indent="-571500">
              <a:buFont typeface="+mj-lt"/>
              <a:buAutoNum type="romanUcPeriod"/>
            </a:pPr>
            <a:r>
              <a:rPr lang="en-US" sz="3200" dirty="0">
                <a:solidFill>
                  <a:schemeClr val="accent1">
                    <a:lumMod val="75000"/>
                  </a:schemeClr>
                </a:solidFill>
                <a:effectLst>
                  <a:outerShdw blurRad="38100" dist="38100" dir="2700000" algn="tl">
                    <a:srgbClr val="000000">
                      <a:alpha val="43137"/>
                    </a:srgbClr>
                  </a:outerShdw>
                </a:effectLst>
              </a:rPr>
              <a:t>Prophecy</a:t>
            </a:r>
          </a:p>
          <a:p>
            <a:pPr marL="571500" indent="-571500">
              <a:buFont typeface="+mj-lt"/>
              <a:buAutoNum type="romanUcPeriod"/>
            </a:pPr>
            <a:r>
              <a:rPr lang="en-US" sz="3200" u="sng" dirty="0">
                <a:solidFill>
                  <a:schemeClr val="accent1">
                    <a:lumMod val="75000"/>
                  </a:schemeClr>
                </a:solidFill>
                <a:effectLst>
                  <a:outerShdw blurRad="38100" dist="38100" dir="2700000" algn="tl">
                    <a:srgbClr val="000000">
                      <a:alpha val="43137"/>
                    </a:srgbClr>
                  </a:outerShdw>
                </a:effectLst>
              </a:rPr>
              <a:t>Majesty</a:t>
            </a:r>
          </a:p>
          <a:p>
            <a:pPr marL="571500" indent="-571500">
              <a:buFont typeface="+mj-lt"/>
              <a:buAutoNum type="romanUcPeriod"/>
            </a:pPr>
            <a:r>
              <a:rPr lang="en-US" sz="3200" dirty="0">
                <a:solidFill>
                  <a:schemeClr val="accent1">
                    <a:lumMod val="75000"/>
                  </a:schemeClr>
                </a:solidFill>
                <a:effectLst>
                  <a:outerShdw blurRad="38100" dist="38100" dir="2700000" algn="tl">
                    <a:srgbClr val="000000">
                      <a:alpha val="43137"/>
                    </a:srgbClr>
                  </a:outerShdw>
                </a:effectLst>
              </a:rPr>
              <a:t>Power</a:t>
            </a:r>
          </a:p>
          <a:p>
            <a:pPr marL="0" indent="0">
              <a:buNone/>
            </a:pPr>
            <a:r>
              <a:rPr lang="en-CA" dirty="0">
                <a:effectLst>
                  <a:outerShdw blurRad="38100" dist="38100" dir="2700000" algn="tl">
                    <a:srgbClr val="000000">
                      <a:alpha val="43137"/>
                    </a:srgbClr>
                  </a:outerShdw>
                </a:effectLst>
              </a:rPr>
              <a:t>The Scriptures show their power to convert sinners and transform lives.</a:t>
            </a:r>
          </a:p>
          <a:p>
            <a:pPr marL="0" indent="0">
              <a:buNone/>
            </a:pPr>
            <a:r>
              <a:rPr lang="en-CA" sz="2400" b="0" dirty="0">
                <a:effectLst>
                  <a:outerShdw blurRad="38100" dist="38100" dir="2700000" algn="tl">
                    <a:srgbClr val="000000">
                      <a:alpha val="43137"/>
                    </a:srgbClr>
                  </a:outerShdw>
                </a:effectLst>
              </a:rPr>
              <a:t>They comfort, build-up, rebuke and sanctify the believer (2 Tim. 3:16-17), bring wisdom (Ps. 119:98; 2 Tim. 3:16), give joy to the heart (Neh. 8:8–12; Ps. 119:111), provide “light” to the dark paths (Ps. 119:105), give understanding (Ps. 119:144), give peace and comfort (Ps. 119:50), expose sin and guilt (2 Kings 22:11–13; Acts 2:34–37; Heb. 4:12–13), and lead to prosperity and blessing (Ps. 1:1–3).</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7142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324323-8082-462C-8180-E7C255F44C48}"/>
              </a:ext>
            </a:extLst>
          </p:cNvPr>
          <p:cNvSpPr>
            <a:spLocks noGrp="1"/>
          </p:cNvSpPr>
          <p:nvPr>
            <p:ph type="body" sz="quarter" idx="10"/>
          </p:nvPr>
        </p:nvSpPr>
        <p:spPr>
          <a:xfrm>
            <a:off x="1045535" y="1100470"/>
            <a:ext cx="10100930" cy="4099060"/>
          </a:xfrm>
        </p:spPr>
        <p:txBody>
          <a:bodyPr/>
          <a:lstStyle/>
          <a:p>
            <a:r>
              <a:rPr lang="en-CA" sz="3600" dirty="0">
                <a:effectLst>
                  <a:outerShdw blurRad="38100" dist="38100" dir="2700000" algn="tl">
                    <a:srgbClr val="000000">
                      <a:alpha val="43137"/>
                    </a:srgbClr>
                  </a:outerShdw>
                </a:effectLst>
              </a:rPr>
              <a:t>“The gospel of the blessed God does not go abroad a-begging for its evidence, so much as some think: it has its highest and most proper evidence in itself...”</a:t>
            </a:r>
          </a:p>
        </p:txBody>
      </p:sp>
      <p:pic>
        <p:nvPicPr>
          <p:cNvPr id="8" name="Picture Placeholder 7" descr="A person wearing a suit and tie&#10;&#10;Description automatically generated">
            <a:extLst>
              <a:ext uri="{FF2B5EF4-FFF2-40B4-BE49-F238E27FC236}">
                <a16:creationId xmlns:a16="http://schemas.microsoft.com/office/drawing/2014/main" id="{E83110FE-F4DA-4026-A38E-E39A7F7A0E8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272" b="31457"/>
          <a:stretch/>
        </p:blipFill>
        <p:spPr>
          <a:xfrm>
            <a:off x="130595" y="191387"/>
            <a:ext cx="1487216" cy="1297168"/>
          </a:xfrm>
        </p:spPr>
      </p:pic>
      <p:sp>
        <p:nvSpPr>
          <p:cNvPr id="6" name="Text Placeholder 5">
            <a:extLst>
              <a:ext uri="{FF2B5EF4-FFF2-40B4-BE49-F238E27FC236}">
                <a16:creationId xmlns:a16="http://schemas.microsoft.com/office/drawing/2014/main" id="{7C9C2B5A-F329-4281-980D-41F99DF95E07}"/>
              </a:ext>
            </a:extLst>
          </p:cNvPr>
          <p:cNvSpPr>
            <a:spLocks noGrp="1"/>
          </p:cNvSpPr>
          <p:nvPr>
            <p:ph type="body" sz="quarter" idx="13"/>
          </p:nvPr>
        </p:nvSpPr>
        <p:spPr/>
        <p:txBody>
          <a:bodyPr/>
          <a:lstStyle/>
          <a:p>
            <a:r>
              <a:rPr lang="en-US" dirty="0"/>
              <a:t>Jonathan Edwards (1703-1758)</a:t>
            </a:r>
            <a:endParaRPr lang="en-CA" dirty="0"/>
          </a:p>
        </p:txBody>
      </p:sp>
    </p:spTree>
    <p:extLst>
      <p:ext uri="{BB962C8B-B14F-4D97-AF65-F5344CB8AC3E}">
        <p14:creationId xmlns:p14="http://schemas.microsoft.com/office/powerpoint/2010/main" val="3043992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CF9C18-D726-459F-B29C-87B8293F149E}"/>
              </a:ext>
            </a:extLst>
          </p:cNvPr>
          <p:cNvSpPr>
            <a:spLocks noGrp="1"/>
          </p:cNvSpPr>
          <p:nvPr>
            <p:ph type="body" sz="quarter" idx="10"/>
          </p:nvPr>
        </p:nvSpPr>
        <p:spPr/>
        <p:txBody>
          <a:bodyPr/>
          <a:lstStyle/>
          <a:p>
            <a:r>
              <a:rPr lang="en-CA" sz="3600" dirty="0"/>
              <a:t>“My sheep hear my voice, and I know them, and they follow me.”</a:t>
            </a:r>
          </a:p>
        </p:txBody>
      </p:sp>
      <p:sp>
        <p:nvSpPr>
          <p:cNvPr id="5" name="Title 4">
            <a:extLst>
              <a:ext uri="{FF2B5EF4-FFF2-40B4-BE49-F238E27FC236}">
                <a16:creationId xmlns:a16="http://schemas.microsoft.com/office/drawing/2014/main" id="{D03C317F-F086-4F89-A347-D5DADD89C3A9}"/>
              </a:ext>
            </a:extLst>
          </p:cNvPr>
          <p:cNvSpPr>
            <a:spLocks noGrp="1"/>
          </p:cNvSpPr>
          <p:nvPr>
            <p:ph type="title"/>
          </p:nvPr>
        </p:nvSpPr>
        <p:spPr/>
        <p:txBody>
          <a:bodyPr/>
          <a:lstStyle/>
          <a:p>
            <a:r>
              <a:rPr lang="en-US" dirty="0"/>
              <a:t>John 10:27</a:t>
            </a:r>
            <a:endParaRPr lang="en-CA" dirty="0"/>
          </a:p>
        </p:txBody>
      </p:sp>
    </p:spTree>
    <p:extLst>
      <p:ext uri="{BB962C8B-B14F-4D97-AF65-F5344CB8AC3E}">
        <p14:creationId xmlns:p14="http://schemas.microsoft.com/office/powerpoint/2010/main" val="1605941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29F1-D747-4D1F-BBE3-6709ABCE84C3}"/>
              </a:ext>
            </a:extLst>
          </p:cNvPr>
          <p:cNvSpPr>
            <a:spLocks noGrp="1"/>
          </p:cNvSpPr>
          <p:nvPr>
            <p:ph type="title"/>
          </p:nvPr>
        </p:nvSpPr>
        <p:spPr/>
        <p:txBody>
          <a:bodyPr/>
          <a:lstStyle/>
          <a:p>
            <a:r>
              <a:rPr lang="en-US" dirty="0"/>
              <a:t>4. RECOGNIZING THE CANON</a:t>
            </a:r>
            <a:endParaRPr lang="en-CA" dirty="0"/>
          </a:p>
        </p:txBody>
      </p:sp>
      <p:sp>
        <p:nvSpPr>
          <p:cNvPr id="3" name="Text Placeholder 2">
            <a:extLst>
              <a:ext uri="{FF2B5EF4-FFF2-40B4-BE49-F238E27FC236}">
                <a16:creationId xmlns:a16="http://schemas.microsoft.com/office/drawing/2014/main" id="{51AAEA13-004D-4EE0-BF7E-0C71B2FCD925}"/>
              </a:ext>
            </a:extLst>
          </p:cNvPr>
          <p:cNvSpPr>
            <a:spLocks noGrp="1"/>
          </p:cNvSpPr>
          <p:nvPr>
            <p:ph type="body" sz="quarter" idx="10"/>
          </p:nvPr>
        </p:nvSpPr>
        <p:spPr/>
        <p:txBody>
          <a:bodyPr/>
          <a:lstStyle/>
          <a:p>
            <a:pPr marL="0" indent="0">
              <a:buNone/>
            </a:pPr>
            <a:r>
              <a:rPr lang="en-US" sz="3200" b="0" dirty="0"/>
              <a:t>There are three features which helped the church recognize canonical books:</a:t>
            </a:r>
          </a:p>
          <a:p>
            <a:pPr marL="971550" lvl="1" indent="-514350">
              <a:buAutoNum type="alphaUcPeriod"/>
            </a:pPr>
            <a:r>
              <a:rPr lang="en-US" sz="3200" dirty="0"/>
              <a:t>Divine Qualities</a:t>
            </a:r>
          </a:p>
          <a:p>
            <a:pPr marL="971550" lvl="1" indent="-514350">
              <a:buAutoNum type="alphaUcPeriod"/>
            </a:pPr>
            <a:r>
              <a:rPr lang="en-US" sz="3200" dirty="0">
                <a:solidFill>
                  <a:schemeClr val="accent1">
                    <a:lumMod val="75000"/>
                  </a:schemeClr>
                </a:solidFill>
              </a:rPr>
              <a:t>Apostolic Origins</a:t>
            </a:r>
          </a:p>
          <a:p>
            <a:pPr marL="971550" lvl="1" indent="-514350">
              <a:buAutoNum type="alphaUcPeriod"/>
            </a:pPr>
            <a:r>
              <a:rPr lang="en-US" sz="3200" dirty="0"/>
              <a:t>Corporate Reception</a:t>
            </a:r>
            <a:endParaRPr lang="en-CA" sz="3200" dirty="0"/>
          </a:p>
        </p:txBody>
      </p:sp>
    </p:spTree>
    <p:extLst>
      <p:ext uri="{BB962C8B-B14F-4D97-AF65-F5344CB8AC3E}">
        <p14:creationId xmlns:p14="http://schemas.microsoft.com/office/powerpoint/2010/main" val="343668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1503069"/>
            <a:ext cx="5225903" cy="1000739"/>
          </a:xfrm>
        </p:spPr>
        <p:txBody>
          <a:bodyPr/>
          <a:lstStyle/>
          <a:p>
            <a:r>
              <a:rPr lang="en-US" sz="4800" dirty="0"/>
              <a:t>INTRODUCTION</a:t>
            </a:r>
            <a:endParaRPr lang="en-CA" sz="48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a:xfrm>
            <a:off x="7915711" y="1417982"/>
            <a:ext cx="3587176" cy="4641996"/>
          </a:xfrm>
        </p:spPr>
        <p:txBody>
          <a:bodyPr/>
          <a:lstStyle/>
          <a:p>
            <a:pPr>
              <a:buFont typeface="+mj-lt"/>
              <a:buAutoNum type="romanUcPeriod"/>
            </a:pPr>
            <a:r>
              <a:rPr lang="en-US" dirty="0"/>
              <a:t>The Great Danger: Truth Abandoned (2 Tim 4)</a:t>
            </a:r>
          </a:p>
          <a:p>
            <a:pPr>
              <a:buFont typeface="+mj-lt"/>
              <a:buAutoNum type="romanUcPeriod"/>
            </a:pPr>
            <a:r>
              <a:rPr lang="en-US" dirty="0">
                <a:solidFill>
                  <a:schemeClr val="accent1">
                    <a:lumMod val="75000"/>
                  </a:schemeClr>
                </a:solidFill>
              </a:rPr>
              <a:t>The Great Stakes: Treasure Lost (Ps 19)</a:t>
            </a:r>
          </a:p>
          <a:p>
            <a:pPr>
              <a:buFont typeface="+mj-lt"/>
              <a:buAutoNum type="romanUcPeriod"/>
            </a:pPr>
            <a:r>
              <a:rPr lang="en-US" dirty="0"/>
              <a:t>Pray: “Long for the Pure Spiritual Milk” (1 Pet 2:2)</a:t>
            </a:r>
            <a:endParaRPr lang="en-CA" dirty="0"/>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409621"/>
            <a:ext cx="4641850" cy="2122692"/>
          </a:xfrm>
        </p:spPr>
        <p:txBody>
          <a:bodyPr/>
          <a:lstStyle/>
          <a:p>
            <a:r>
              <a:rPr lang="en-US" dirty="0"/>
              <a:t>Why is the doctrine of the Word important?</a:t>
            </a:r>
            <a:endParaRPr lang="en-CA" dirty="0"/>
          </a:p>
        </p:txBody>
      </p:sp>
    </p:spTree>
    <p:extLst>
      <p:ext uri="{BB962C8B-B14F-4D97-AF65-F5344CB8AC3E}">
        <p14:creationId xmlns:p14="http://schemas.microsoft.com/office/powerpoint/2010/main" val="10226632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1FB3619-CDA5-49E1-B3CC-762C365C0D18}"/>
              </a:ext>
            </a:extLst>
          </p:cNvPr>
          <p:cNvSpPr>
            <a:spLocks noGrp="1"/>
          </p:cNvSpPr>
          <p:nvPr>
            <p:ph type="body" sz="quarter" idx="10"/>
          </p:nvPr>
        </p:nvSpPr>
        <p:spPr/>
        <p:txBody>
          <a:bodyPr/>
          <a:lstStyle/>
          <a:p>
            <a:r>
              <a:rPr lang="en-CA" sz="3000" dirty="0"/>
              <a:t>Not only did the apostles themselves write many of these New Testament documents, but, in a broader sense, they presided over the transmission of the apostolic deposit and labored to make sure that the message of Christ was firmly and accurately preserved for future generations, through the help of the Holy Spirit… Thus, </a:t>
            </a:r>
            <a:r>
              <a:rPr lang="en-CA" sz="3000" b="1" dirty="0"/>
              <a:t>the New Testament canon is not so much a collection of writings by apostles, but a collection of apostolic writings</a:t>
            </a:r>
            <a:r>
              <a:rPr lang="en-CA" sz="3000" dirty="0"/>
              <a:t>—writings that bear the authoritative message of the apostles and derive from the foundational apostolic era (even if not directly from their hands).</a:t>
            </a:r>
          </a:p>
        </p:txBody>
      </p:sp>
      <p:sp>
        <p:nvSpPr>
          <p:cNvPr id="7" name="Text Placeholder 6">
            <a:extLst>
              <a:ext uri="{FF2B5EF4-FFF2-40B4-BE49-F238E27FC236}">
                <a16:creationId xmlns:a16="http://schemas.microsoft.com/office/drawing/2014/main" id="{7902802E-BDDE-4CF5-A37F-7FF6C3B04B39}"/>
              </a:ext>
            </a:extLst>
          </p:cNvPr>
          <p:cNvSpPr>
            <a:spLocks noGrp="1"/>
          </p:cNvSpPr>
          <p:nvPr>
            <p:ph type="body" sz="quarter" idx="13"/>
          </p:nvPr>
        </p:nvSpPr>
        <p:spPr/>
        <p:txBody>
          <a:bodyPr/>
          <a:lstStyle/>
          <a:p>
            <a:r>
              <a:rPr lang="en-US" dirty="0"/>
              <a:t>Michael J. Kruger (NT Scholar)</a:t>
            </a:r>
            <a:endParaRPr lang="en-CA" dirty="0"/>
          </a:p>
        </p:txBody>
      </p:sp>
      <p:pic>
        <p:nvPicPr>
          <p:cNvPr id="13" name="Picture Placeholder 12" descr="A person wearing a suit and tie&#10;&#10;Description automatically generated">
            <a:extLst>
              <a:ext uri="{FF2B5EF4-FFF2-40B4-BE49-F238E27FC236}">
                <a16:creationId xmlns:a16="http://schemas.microsoft.com/office/drawing/2014/main" id="{813F0507-933D-4B2F-A934-5D9C5764FD9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821" t="6700" r="4821" b="25747"/>
          <a:stretch/>
        </p:blipFill>
        <p:spPr>
          <a:xfrm>
            <a:off x="130595" y="191387"/>
            <a:ext cx="1487216" cy="1297168"/>
          </a:xfrm>
        </p:spPr>
      </p:pic>
    </p:spTree>
    <p:extLst>
      <p:ext uri="{BB962C8B-B14F-4D97-AF65-F5344CB8AC3E}">
        <p14:creationId xmlns:p14="http://schemas.microsoft.com/office/powerpoint/2010/main" val="4184340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6D1AE9-3204-41F3-A55A-96AA542CD8B8}"/>
              </a:ext>
            </a:extLst>
          </p:cNvPr>
          <p:cNvSpPr>
            <a:spLocks noGrp="1"/>
          </p:cNvSpPr>
          <p:nvPr>
            <p:ph type="body" sz="quarter" idx="10"/>
          </p:nvPr>
        </p:nvSpPr>
        <p:spPr/>
        <p:txBody>
          <a:bodyPr/>
          <a:lstStyle/>
          <a:p>
            <a:r>
              <a:rPr lang="en-CA" dirty="0"/>
              <a:t>“The Apostles received the Gospel for us from the Lord Jesus Christ, Jesus the Christ was sent from God. The Christ, therefore, is from God and the Apostles from the Christ.”</a:t>
            </a:r>
          </a:p>
          <a:p>
            <a:r>
              <a:rPr lang="en-CA" dirty="0"/>
              <a:t>(1 Clement 42:1-2)</a:t>
            </a:r>
          </a:p>
        </p:txBody>
      </p:sp>
      <p:pic>
        <p:nvPicPr>
          <p:cNvPr id="6" name="Picture Placeholder 5" descr="A close up of a person&#10;&#10;Description automatically generated">
            <a:extLst>
              <a:ext uri="{FF2B5EF4-FFF2-40B4-BE49-F238E27FC236}">
                <a16:creationId xmlns:a16="http://schemas.microsoft.com/office/drawing/2014/main" id="{A7449CB7-6FE3-4DE7-8168-280A7ACDC30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782" b="36834"/>
          <a:stretch/>
        </p:blipFill>
        <p:spPr>
          <a:xfrm>
            <a:off x="130595" y="191387"/>
            <a:ext cx="1487216" cy="1297168"/>
          </a:xfrm>
        </p:spPr>
      </p:pic>
      <p:sp>
        <p:nvSpPr>
          <p:cNvPr id="4" name="Text Placeholder 3">
            <a:extLst>
              <a:ext uri="{FF2B5EF4-FFF2-40B4-BE49-F238E27FC236}">
                <a16:creationId xmlns:a16="http://schemas.microsoft.com/office/drawing/2014/main" id="{E31BD35E-0F98-41CE-B4B4-99A72D6DF435}"/>
              </a:ext>
            </a:extLst>
          </p:cNvPr>
          <p:cNvSpPr>
            <a:spLocks noGrp="1"/>
          </p:cNvSpPr>
          <p:nvPr>
            <p:ph type="body" sz="quarter" idx="13"/>
          </p:nvPr>
        </p:nvSpPr>
        <p:spPr/>
        <p:txBody>
          <a:bodyPr/>
          <a:lstStyle/>
          <a:p>
            <a:r>
              <a:rPr lang="en-US" dirty="0"/>
              <a:t>Clement (c. 96 AD)</a:t>
            </a:r>
            <a:endParaRPr lang="en-CA" dirty="0"/>
          </a:p>
        </p:txBody>
      </p:sp>
    </p:spTree>
    <p:extLst>
      <p:ext uri="{BB962C8B-B14F-4D97-AF65-F5344CB8AC3E}">
        <p14:creationId xmlns:p14="http://schemas.microsoft.com/office/powerpoint/2010/main" val="787469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B7B96F-69EC-4BA1-AC17-744EBF29693B}"/>
              </a:ext>
            </a:extLst>
          </p:cNvPr>
          <p:cNvSpPr>
            <a:spLocks noGrp="1"/>
          </p:cNvSpPr>
          <p:nvPr>
            <p:ph type="body" sz="quarter" idx="10"/>
          </p:nvPr>
        </p:nvSpPr>
        <p:spPr/>
        <p:txBody>
          <a:bodyPr/>
          <a:lstStyle/>
          <a:p>
            <a:r>
              <a:rPr lang="en-CA" dirty="0"/>
              <a:t>“We have learned from none others the plan of our salvation, than from those through whom the Gospel has come down to us, </a:t>
            </a:r>
            <a:r>
              <a:rPr lang="en-CA" b="1" dirty="0"/>
              <a:t>which they did at one time proclaim in public</a:t>
            </a:r>
            <a:r>
              <a:rPr lang="en-CA" dirty="0"/>
              <a:t>, and, at a later period, by the will of God, </a:t>
            </a:r>
            <a:r>
              <a:rPr lang="en-CA" b="1" dirty="0"/>
              <a:t>handed down to us in the Scriptures</a:t>
            </a:r>
            <a:r>
              <a:rPr lang="en-CA" dirty="0"/>
              <a:t>, to be the ground and pillar of our faith.”</a:t>
            </a:r>
          </a:p>
          <a:p>
            <a:r>
              <a:rPr lang="en-CA" dirty="0"/>
              <a:t>(Irenaeus, Against Heresies 3.1.1)</a:t>
            </a:r>
          </a:p>
        </p:txBody>
      </p:sp>
      <p:pic>
        <p:nvPicPr>
          <p:cNvPr id="6" name="Picture Placeholder 5" descr="A person posing for the camera&#10;&#10;Description automatically generated">
            <a:extLst>
              <a:ext uri="{FF2B5EF4-FFF2-40B4-BE49-F238E27FC236}">
                <a16:creationId xmlns:a16="http://schemas.microsoft.com/office/drawing/2014/main" id="{A8C3FF8F-EEA8-46D3-B79B-5A1CDC793EE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5357" t="4122" r="25357" b="31396"/>
          <a:stretch/>
        </p:blipFill>
        <p:spPr>
          <a:xfrm>
            <a:off x="130595" y="191387"/>
            <a:ext cx="1487216" cy="1297168"/>
          </a:xfrm>
        </p:spPr>
      </p:pic>
      <p:sp>
        <p:nvSpPr>
          <p:cNvPr id="4" name="Text Placeholder 3">
            <a:extLst>
              <a:ext uri="{FF2B5EF4-FFF2-40B4-BE49-F238E27FC236}">
                <a16:creationId xmlns:a16="http://schemas.microsoft.com/office/drawing/2014/main" id="{0CAAE47F-F4B7-48FD-B911-8F9079F77071}"/>
              </a:ext>
            </a:extLst>
          </p:cNvPr>
          <p:cNvSpPr>
            <a:spLocks noGrp="1"/>
          </p:cNvSpPr>
          <p:nvPr>
            <p:ph type="body" sz="quarter" idx="13"/>
          </p:nvPr>
        </p:nvSpPr>
        <p:spPr/>
        <p:txBody>
          <a:bodyPr/>
          <a:lstStyle/>
          <a:p>
            <a:r>
              <a:rPr lang="en-US" dirty="0"/>
              <a:t>Irenaeus (c. 130-202 AD)</a:t>
            </a:r>
            <a:endParaRPr lang="en-CA" dirty="0"/>
          </a:p>
        </p:txBody>
      </p:sp>
    </p:spTree>
    <p:extLst>
      <p:ext uri="{BB962C8B-B14F-4D97-AF65-F5344CB8AC3E}">
        <p14:creationId xmlns:p14="http://schemas.microsoft.com/office/powerpoint/2010/main" val="3647115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29F1-D747-4D1F-BBE3-6709ABCE84C3}"/>
              </a:ext>
            </a:extLst>
          </p:cNvPr>
          <p:cNvSpPr>
            <a:spLocks noGrp="1"/>
          </p:cNvSpPr>
          <p:nvPr>
            <p:ph type="title"/>
          </p:nvPr>
        </p:nvSpPr>
        <p:spPr/>
        <p:txBody>
          <a:bodyPr/>
          <a:lstStyle/>
          <a:p>
            <a:r>
              <a:rPr lang="en-US" dirty="0"/>
              <a:t>4. RECOGNIZING THE CANON</a:t>
            </a:r>
            <a:endParaRPr lang="en-CA" dirty="0"/>
          </a:p>
        </p:txBody>
      </p:sp>
      <p:sp>
        <p:nvSpPr>
          <p:cNvPr id="3" name="Text Placeholder 2">
            <a:extLst>
              <a:ext uri="{FF2B5EF4-FFF2-40B4-BE49-F238E27FC236}">
                <a16:creationId xmlns:a16="http://schemas.microsoft.com/office/drawing/2014/main" id="{51AAEA13-004D-4EE0-BF7E-0C71B2FCD925}"/>
              </a:ext>
            </a:extLst>
          </p:cNvPr>
          <p:cNvSpPr>
            <a:spLocks noGrp="1"/>
          </p:cNvSpPr>
          <p:nvPr>
            <p:ph type="body" sz="quarter" idx="10"/>
          </p:nvPr>
        </p:nvSpPr>
        <p:spPr/>
        <p:txBody>
          <a:bodyPr/>
          <a:lstStyle/>
          <a:p>
            <a:pPr marL="0" indent="0">
              <a:buNone/>
            </a:pPr>
            <a:r>
              <a:rPr lang="en-US" sz="3200" b="0" dirty="0"/>
              <a:t>There are three features which helped the church recognize canonical books:</a:t>
            </a:r>
          </a:p>
          <a:p>
            <a:pPr marL="971550" lvl="1" indent="-514350">
              <a:buAutoNum type="alphaUcPeriod"/>
            </a:pPr>
            <a:r>
              <a:rPr lang="en-US" sz="3200" dirty="0"/>
              <a:t>Divine Qualities</a:t>
            </a:r>
          </a:p>
          <a:p>
            <a:pPr marL="971550" lvl="1" indent="-514350">
              <a:buAutoNum type="alphaUcPeriod"/>
            </a:pPr>
            <a:r>
              <a:rPr lang="en-US" sz="3200" dirty="0"/>
              <a:t>Apostolic Origins</a:t>
            </a:r>
          </a:p>
          <a:p>
            <a:pPr marL="971550" lvl="1" indent="-514350">
              <a:buAutoNum type="alphaUcPeriod"/>
            </a:pPr>
            <a:r>
              <a:rPr lang="en-US" sz="3200" dirty="0">
                <a:solidFill>
                  <a:schemeClr val="accent1">
                    <a:lumMod val="75000"/>
                  </a:schemeClr>
                </a:solidFill>
              </a:rPr>
              <a:t>Corporate Reception</a:t>
            </a:r>
            <a:endParaRPr lang="en-CA" sz="3200" dirty="0">
              <a:solidFill>
                <a:schemeClr val="accent1">
                  <a:lumMod val="75000"/>
                </a:schemeClr>
              </a:solidFill>
            </a:endParaRPr>
          </a:p>
        </p:txBody>
      </p:sp>
    </p:spTree>
    <p:extLst>
      <p:ext uri="{BB962C8B-B14F-4D97-AF65-F5344CB8AC3E}">
        <p14:creationId xmlns:p14="http://schemas.microsoft.com/office/powerpoint/2010/main" val="2314127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979861-5DE0-4F23-AF47-C455D3CA6EA6}"/>
              </a:ext>
            </a:extLst>
          </p:cNvPr>
          <p:cNvSpPr txBox="1"/>
          <p:nvPr/>
        </p:nvSpPr>
        <p:spPr>
          <a:xfrm>
            <a:off x="783021" y="520262"/>
            <a:ext cx="10625959" cy="1077218"/>
          </a:xfrm>
          <a:prstGeom prst="rect">
            <a:avLst/>
          </a:prstGeom>
          <a:noFill/>
        </p:spPr>
        <p:txBody>
          <a:bodyPr wrap="square" rtlCol="0">
            <a:spAutoFit/>
          </a:bodyPr>
          <a:lstStyle/>
          <a:p>
            <a:pPr algn="ctr"/>
            <a:r>
              <a:rPr lang="en-CA" sz="3200" b="1" dirty="0">
                <a:solidFill>
                  <a:schemeClr val="accent1">
                    <a:lumMod val="75000"/>
                  </a:schemeClr>
                </a:solidFill>
              </a:rPr>
              <a:t>The role of the church in recognizing the canon is more like a </a:t>
            </a:r>
            <a:r>
              <a:rPr lang="en-CA" sz="3200" b="1" u="sng" dirty="0">
                <a:solidFill>
                  <a:schemeClr val="accent1">
                    <a:lumMod val="75000"/>
                  </a:schemeClr>
                </a:solidFill>
              </a:rPr>
              <a:t>thermometer</a:t>
            </a:r>
            <a:r>
              <a:rPr lang="en-CA" sz="3200" b="1" dirty="0">
                <a:solidFill>
                  <a:schemeClr val="accent1">
                    <a:lumMod val="75000"/>
                  </a:schemeClr>
                </a:solidFill>
              </a:rPr>
              <a:t> than a thermostat.</a:t>
            </a:r>
          </a:p>
        </p:txBody>
      </p:sp>
      <p:pic>
        <p:nvPicPr>
          <p:cNvPr id="6" name="Picture 5" descr="A picture containing device, thermometer&#10;&#10;Description automatically generated">
            <a:extLst>
              <a:ext uri="{FF2B5EF4-FFF2-40B4-BE49-F238E27FC236}">
                <a16:creationId xmlns:a16="http://schemas.microsoft.com/office/drawing/2014/main" id="{1BC022F2-CDF0-4EDA-AA88-0018D83F7BE0}"/>
              </a:ext>
            </a:extLst>
          </p:cNvPr>
          <p:cNvPicPr>
            <a:picLocks noChangeAspect="1"/>
          </p:cNvPicPr>
          <p:nvPr/>
        </p:nvPicPr>
        <p:blipFill rotWithShape="1">
          <a:blip r:embed="rId3">
            <a:extLst>
              <a:ext uri="{28A0092B-C50C-407E-A947-70E740481C1C}">
                <a14:useLocalDpi xmlns:a14="http://schemas.microsoft.com/office/drawing/2010/main" val="0"/>
              </a:ext>
            </a:extLst>
          </a:blip>
          <a:srcRect l="36782" t="689" r="38391" b="2299"/>
          <a:stretch/>
        </p:blipFill>
        <p:spPr>
          <a:xfrm rot="20694773">
            <a:off x="2069921" y="1850654"/>
            <a:ext cx="1110909" cy="4340773"/>
          </a:xfrm>
          <a:prstGeom prst="rect">
            <a:avLst/>
          </a:prstGeom>
        </p:spPr>
      </p:pic>
      <p:pic>
        <p:nvPicPr>
          <p:cNvPr id="8" name="Picture 7" descr="A picture containing clock, object&#10;&#10;Description automatically generated">
            <a:extLst>
              <a:ext uri="{FF2B5EF4-FFF2-40B4-BE49-F238E27FC236}">
                <a16:creationId xmlns:a16="http://schemas.microsoft.com/office/drawing/2014/main" id="{605D3CE1-2704-4A04-A025-03A44CE71611}"/>
              </a:ext>
            </a:extLst>
          </p:cNvPr>
          <p:cNvPicPr>
            <a:picLocks noChangeAspect="1"/>
          </p:cNvPicPr>
          <p:nvPr/>
        </p:nvPicPr>
        <p:blipFill rotWithShape="1">
          <a:blip r:embed="rId4">
            <a:extLst>
              <a:ext uri="{28A0092B-C50C-407E-A947-70E740481C1C}">
                <a14:useLocalDpi xmlns:a14="http://schemas.microsoft.com/office/drawing/2010/main" val="0"/>
              </a:ext>
            </a:extLst>
          </a:blip>
          <a:srcRect l="1491" t="17736" r="1497" b="10770"/>
          <a:stretch/>
        </p:blipFill>
        <p:spPr>
          <a:xfrm>
            <a:off x="5639348" y="2334965"/>
            <a:ext cx="4361793" cy="3214497"/>
          </a:xfrm>
          <a:prstGeom prst="rect">
            <a:avLst/>
          </a:prstGeom>
        </p:spPr>
      </p:pic>
      <p:sp>
        <p:nvSpPr>
          <p:cNvPr id="9" name="&quot;Not Allowed&quot; Symbol 8">
            <a:extLst>
              <a:ext uri="{FF2B5EF4-FFF2-40B4-BE49-F238E27FC236}">
                <a16:creationId xmlns:a16="http://schemas.microsoft.com/office/drawing/2014/main" id="{8D63238F-9132-4BFB-858C-FFC543E85FA5}"/>
              </a:ext>
            </a:extLst>
          </p:cNvPr>
          <p:cNvSpPr/>
          <p:nvPr/>
        </p:nvSpPr>
        <p:spPr>
          <a:xfrm>
            <a:off x="9191735" y="3878317"/>
            <a:ext cx="1618812" cy="1618812"/>
          </a:xfrm>
          <a:prstGeom prst="noSmoking">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solidFill>
                <a:schemeClr val="tx1"/>
              </a:solidFill>
            </a:endParaRPr>
          </a:p>
        </p:txBody>
      </p:sp>
      <p:sp>
        <p:nvSpPr>
          <p:cNvPr id="10" name="Half Frame 9">
            <a:extLst>
              <a:ext uri="{FF2B5EF4-FFF2-40B4-BE49-F238E27FC236}">
                <a16:creationId xmlns:a16="http://schemas.microsoft.com/office/drawing/2014/main" id="{A61FB5D0-F585-4DB1-87FF-EF5443A8E05F}"/>
              </a:ext>
            </a:extLst>
          </p:cNvPr>
          <p:cNvSpPr/>
          <p:nvPr/>
        </p:nvSpPr>
        <p:spPr>
          <a:xfrm rot="8530071" flipH="1">
            <a:off x="2439738" y="3511288"/>
            <a:ext cx="1996966" cy="861849"/>
          </a:xfrm>
          <a:prstGeom prst="halfFrame">
            <a:avLst/>
          </a:prstGeom>
          <a:solidFill>
            <a:srgbClr val="92D050"/>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2892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500"/>
                            </p:stCondLst>
                            <p:childTnLst>
                              <p:par>
                                <p:cTn id="19" presetID="6" presetClass="entr" presetSubtype="32"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out)">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text on a wooden surface&#10;&#10;Description automatically generated">
            <a:extLst>
              <a:ext uri="{FF2B5EF4-FFF2-40B4-BE49-F238E27FC236}">
                <a16:creationId xmlns:a16="http://schemas.microsoft.com/office/drawing/2014/main" id="{2F3AAABF-744C-4ED5-B1EF-D32FFC37E64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5" r="35"/>
          <a:stretch>
            <a:fillRect/>
          </a:stretch>
        </p:blipFill>
        <p:spPr/>
      </p:pic>
      <p:sp>
        <p:nvSpPr>
          <p:cNvPr id="5" name="Text Placeholder 4">
            <a:extLst>
              <a:ext uri="{FF2B5EF4-FFF2-40B4-BE49-F238E27FC236}">
                <a16:creationId xmlns:a16="http://schemas.microsoft.com/office/drawing/2014/main" id="{A870F74E-BA4F-407F-99D4-525851F854CA}"/>
              </a:ext>
            </a:extLst>
          </p:cNvPr>
          <p:cNvSpPr>
            <a:spLocks noGrp="1"/>
          </p:cNvSpPr>
          <p:nvPr>
            <p:ph type="body" sz="quarter" idx="12"/>
          </p:nvPr>
        </p:nvSpPr>
        <p:spPr/>
        <p:txBody>
          <a:bodyPr/>
          <a:lstStyle/>
          <a:p>
            <a:r>
              <a:rPr lang="en-US" dirty="0"/>
              <a:t>Lists 22 out of 27 NT books</a:t>
            </a:r>
            <a:endParaRPr lang="en-CA" dirty="0"/>
          </a:p>
        </p:txBody>
      </p:sp>
      <p:sp>
        <p:nvSpPr>
          <p:cNvPr id="6" name="Text Placeholder 5">
            <a:extLst>
              <a:ext uri="{FF2B5EF4-FFF2-40B4-BE49-F238E27FC236}">
                <a16:creationId xmlns:a16="http://schemas.microsoft.com/office/drawing/2014/main" id="{4DBD2708-173E-4309-968D-75C257BA1EEE}"/>
              </a:ext>
            </a:extLst>
          </p:cNvPr>
          <p:cNvSpPr>
            <a:spLocks noGrp="1"/>
          </p:cNvSpPr>
          <p:nvPr>
            <p:ph type="body" sz="quarter" idx="13"/>
          </p:nvPr>
        </p:nvSpPr>
        <p:spPr/>
        <p:txBody>
          <a:bodyPr/>
          <a:lstStyle/>
          <a:p>
            <a:r>
              <a:rPr lang="en-US" dirty="0"/>
              <a:t>The Muratorian Fragment (c. 170AD)</a:t>
            </a:r>
            <a:endParaRPr lang="en-CA" dirty="0"/>
          </a:p>
        </p:txBody>
      </p:sp>
    </p:spTree>
    <p:extLst>
      <p:ext uri="{BB962C8B-B14F-4D97-AF65-F5344CB8AC3E}">
        <p14:creationId xmlns:p14="http://schemas.microsoft.com/office/powerpoint/2010/main" val="165078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3F99BDED-B8EB-48B0-802C-815D83955DEE}"/>
              </a:ext>
            </a:extLst>
          </p:cNvPr>
          <p:cNvPicPr>
            <a:picLocks noChangeAspect="1"/>
          </p:cNvPicPr>
          <p:nvPr/>
        </p:nvPicPr>
        <p:blipFill rotWithShape="1">
          <a:blip r:embed="rId3">
            <a:extLst>
              <a:ext uri="{28A0092B-C50C-407E-A947-70E740481C1C}">
                <a14:useLocalDpi xmlns:a14="http://schemas.microsoft.com/office/drawing/2010/main" val="0"/>
              </a:ext>
            </a:extLst>
          </a:blip>
          <a:srcRect l="6250" t="12900" r="6407" b="57756"/>
          <a:stretch/>
        </p:blipFill>
        <p:spPr>
          <a:xfrm>
            <a:off x="278518" y="761889"/>
            <a:ext cx="11634964" cy="5057775"/>
          </a:xfrm>
          <a:prstGeom prst="rect">
            <a:avLst/>
          </a:prstGeom>
        </p:spPr>
      </p:pic>
      <p:sp>
        <p:nvSpPr>
          <p:cNvPr id="7" name="TextBox 6">
            <a:extLst>
              <a:ext uri="{FF2B5EF4-FFF2-40B4-BE49-F238E27FC236}">
                <a16:creationId xmlns:a16="http://schemas.microsoft.com/office/drawing/2014/main" id="{EE7D23FE-7F7C-4D3E-B7B2-0832ADD1397C}"/>
              </a:ext>
            </a:extLst>
          </p:cNvPr>
          <p:cNvSpPr txBox="1"/>
          <p:nvPr/>
        </p:nvSpPr>
        <p:spPr>
          <a:xfrm>
            <a:off x="3230524" y="6166885"/>
            <a:ext cx="5730949" cy="523220"/>
          </a:xfrm>
          <a:prstGeom prst="rect">
            <a:avLst/>
          </a:prstGeom>
          <a:noFill/>
        </p:spPr>
        <p:txBody>
          <a:bodyPr wrap="square" rtlCol="0">
            <a:spAutoFit/>
          </a:bodyPr>
          <a:lstStyle/>
          <a:p>
            <a:pPr algn="ctr"/>
            <a:r>
              <a:rPr lang="en-CA" sz="1400" dirty="0">
                <a:effectLst>
                  <a:outerShdw blurRad="38100" dist="38100" dir="2700000" algn="tl">
                    <a:srgbClr val="000000">
                      <a:alpha val="43137"/>
                    </a:srgbClr>
                  </a:outerShdw>
                </a:effectLst>
              </a:rPr>
              <a:t>Graphic courtesy </a:t>
            </a:r>
            <a:r>
              <a:rPr lang="en-CA" sz="1400" b="1" dirty="0">
                <a:effectLst>
                  <a:outerShdw blurRad="38100" dist="38100" dir="2700000" algn="tl">
                    <a:srgbClr val="000000">
                      <a:alpha val="43137"/>
                    </a:srgbClr>
                  </a:outerShdw>
                </a:effectLst>
              </a:rPr>
              <a:t>A Visual Theology Guide to the Bible</a:t>
            </a:r>
            <a:br>
              <a:rPr lang="en-CA" sz="1400" dirty="0">
                <a:effectLst>
                  <a:outerShdw blurRad="38100" dist="38100" dir="2700000" algn="tl">
                    <a:srgbClr val="000000">
                      <a:alpha val="43137"/>
                    </a:srgbClr>
                  </a:outerShdw>
                </a:effectLst>
              </a:rPr>
            </a:br>
            <a:r>
              <a:rPr lang="en-CA" sz="1400" dirty="0">
                <a:effectLst>
                  <a:outerShdw blurRad="38100" dist="38100" dir="2700000" algn="tl">
                    <a:srgbClr val="000000">
                      <a:alpha val="43137"/>
                    </a:srgbClr>
                  </a:outerShdw>
                </a:effectLst>
              </a:rPr>
              <a:t>by Tim </a:t>
            </a:r>
            <a:r>
              <a:rPr lang="en-CA" sz="1400" dirty="0" err="1">
                <a:effectLst>
                  <a:outerShdw blurRad="38100" dist="38100" dir="2700000" algn="tl">
                    <a:srgbClr val="000000">
                      <a:alpha val="43137"/>
                    </a:srgbClr>
                  </a:outerShdw>
                </a:effectLst>
              </a:rPr>
              <a:t>Challies</a:t>
            </a:r>
            <a:r>
              <a:rPr lang="en-CA" sz="1400" dirty="0">
                <a:effectLst>
                  <a:outerShdw blurRad="38100" dist="38100" dir="2700000" algn="tl">
                    <a:srgbClr val="000000">
                      <a:alpha val="43137"/>
                    </a:srgbClr>
                  </a:outerShdw>
                </a:effectLst>
              </a:rPr>
              <a:t> &amp; Josh Byers</a:t>
            </a:r>
          </a:p>
        </p:txBody>
      </p:sp>
    </p:spTree>
    <p:extLst>
      <p:ext uri="{BB962C8B-B14F-4D97-AF65-F5344CB8AC3E}">
        <p14:creationId xmlns:p14="http://schemas.microsoft.com/office/powerpoint/2010/main" val="28288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F4D6A8-38A8-47D3-A14C-422B3B4F454D}"/>
              </a:ext>
            </a:extLst>
          </p:cNvPr>
          <p:cNvSpPr>
            <a:spLocks noGrp="1"/>
          </p:cNvSpPr>
          <p:nvPr>
            <p:ph type="body" sz="quarter" idx="12"/>
          </p:nvPr>
        </p:nvSpPr>
        <p:spPr/>
        <p:txBody>
          <a:bodyPr/>
          <a:lstStyle/>
          <a:p>
            <a:r>
              <a:rPr lang="en-US" dirty="0"/>
              <a:t>Complete list of the OT &amp; NT Canon</a:t>
            </a:r>
            <a:endParaRPr lang="en-CA" dirty="0"/>
          </a:p>
        </p:txBody>
      </p:sp>
      <p:sp>
        <p:nvSpPr>
          <p:cNvPr id="4" name="Text Placeholder 3">
            <a:extLst>
              <a:ext uri="{FF2B5EF4-FFF2-40B4-BE49-F238E27FC236}">
                <a16:creationId xmlns:a16="http://schemas.microsoft.com/office/drawing/2014/main" id="{AF930167-4B1D-4FE3-ADDB-08406DB6A265}"/>
              </a:ext>
            </a:extLst>
          </p:cNvPr>
          <p:cNvSpPr>
            <a:spLocks noGrp="1"/>
          </p:cNvSpPr>
          <p:nvPr>
            <p:ph type="body" sz="quarter" idx="13"/>
          </p:nvPr>
        </p:nvSpPr>
        <p:spPr/>
        <p:txBody>
          <a:bodyPr/>
          <a:lstStyle/>
          <a:p>
            <a:r>
              <a:rPr lang="en-US" dirty="0"/>
              <a:t>Athanasius’s Festal Letter (c. 367 AD)</a:t>
            </a:r>
            <a:endParaRPr lang="en-CA" dirty="0"/>
          </a:p>
        </p:txBody>
      </p:sp>
      <p:pic>
        <p:nvPicPr>
          <p:cNvPr id="10" name="Picture 9" descr="A picture containing text, book&#10;&#10;Description automatically generated">
            <a:extLst>
              <a:ext uri="{FF2B5EF4-FFF2-40B4-BE49-F238E27FC236}">
                <a16:creationId xmlns:a16="http://schemas.microsoft.com/office/drawing/2014/main" id="{672382AE-5B2D-452F-BE3E-763D25405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690">
            <a:off x="2485696" y="1827866"/>
            <a:ext cx="2596844" cy="348398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701703B3-F37F-437D-8400-CD14A8863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5368">
            <a:off x="5076627" y="667032"/>
            <a:ext cx="3920359" cy="51069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2441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3F99BDED-B8EB-48B0-802C-815D83955DEE}"/>
              </a:ext>
            </a:extLst>
          </p:cNvPr>
          <p:cNvPicPr>
            <a:picLocks noChangeAspect="1"/>
          </p:cNvPicPr>
          <p:nvPr/>
        </p:nvPicPr>
        <p:blipFill rotWithShape="1">
          <a:blip r:embed="rId3">
            <a:extLst>
              <a:ext uri="{28A0092B-C50C-407E-A947-70E740481C1C}">
                <a14:useLocalDpi xmlns:a14="http://schemas.microsoft.com/office/drawing/2010/main" val="0"/>
              </a:ext>
            </a:extLst>
          </a:blip>
          <a:srcRect l="5312" t="42037" r="6407" b="23788"/>
          <a:stretch/>
        </p:blipFill>
        <p:spPr>
          <a:xfrm>
            <a:off x="357187" y="471078"/>
            <a:ext cx="11477625" cy="5748970"/>
          </a:xfrm>
          <a:prstGeom prst="rect">
            <a:avLst/>
          </a:prstGeom>
        </p:spPr>
      </p:pic>
      <p:sp>
        <p:nvSpPr>
          <p:cNvPr id="3" name="TextBox 2">
            <a:extLst>
              <a:ext uri="{FF2B5EF4-FFF2-40B4-BE49-F238E27FC236}">
                <a16:creationId xmlns:a16="http://schemas.microsoft.com/office/drawing/2014/main" id="{724443DE-CC78-46A1-8DDF-9226613FB855}"/>
              </a:ext>
            </a:extLst>
          </p:cNvPr>
          <p:cNvSpPr txBox="1"/>
          <p:nvPr/>
        </p:nvSpPr>
        <p:spPr>
          <a:xfrm>
            <a:off x="3230524" y="6220048"/>
            <a:ext cx="5730949" cy="523220"/>
          </a:xfrm>
          <a:prstGeom prst="rect">
            <a:avLst/>
          </a:prstGeom>
          <a:noFill/>
        </p:spPr>
        <p:txBody>
          <a:bodyPr wrap="square" rtlCol="0">
            <a:spAutoFit/>
          </a:bodyPr>
          <a:lstStyle/>
          <a:p>
            <a:pPr algn="ctr"/>
            <a:r>
              <a:rPr lang="en-CA" sz="1400" dirty="0">
                <a:effectLst>
                  <a:outerShdw blurRad="38100" dist="38100" dir="2700000" algn="tl">
                    <a:srgbClr val="000000">
                      <a:alpha val="43137"/>
                    </a:srgbClr>
                  </a:outerShdw>
                </a:effectLst>
              </a:rPr>
              <a:t>Graphic courtesy </a:t>
            </a:r>
            <a:r>
              <a:rPr lang="en-CA" sz="1400" b="1" dirty="0">
                <a:effectLst>
                  <a:outerShdw blurRad="38100" dist="38100" dir="2700000" algn="tl">
                    <a:srgbClr val="000000">
                      <a:alpha val="43137"/>
                    </a:srgbClr>
                  </a:outerShdw>
                </a:effectLst>
              </a:rPr>
              <a:t>A Visual Theology Guide to the Bible</a:t>
            </a:r>
            <a:br>
              <a:rPr lang="en-CA" sz="1400" dirty="0">
                <a:effectLst>
                  <a:outerShdw blurRad="38100" dist="38100" dir="2700000" algn="tl">
                    <a:srgbClr val="000000">
                      <a:alpha val="43137"/>
                    </a:srgbClr>
                  </a:outerShdw>
                </a:effectLst>
              </a:rPr>
            </a:br>
            <a:r>
              <a:rPr lang="en-CA" sz="1400" dirty="0">
                <a:effectLst>
                  <a:outerShdw blurRad="38100" dist="38100" dir="2700000" algn="tl">
                    <a:srgbClr val="000000">
                      <a:alpha val="43137"/>
                    </a:srgbClr>
                  </a:outerShdw>
                </a:effectLst>
              </a:rPr>
              <a:t>by Tim </a:t>
            </a:r>
            <a:r>
              <a:rPr lang="en-CA" sz="1400" dirty="0" err="1">
                <a:effectLst>
                  <a:outerShdw blurRad="38100" dist="38100" dir="2700000" algn="tl">
                    <a:srgbClr val="000000">
                      <a:alpha val="43137"/>
                    </a:srgbClr>
                  </a:outerShdw>
                </a:effectLst>
              </a:rPr>
              <a:t>Challies</a:t>
            </a:r>
            <a:r>
              <a:rPr lang="en-CA" sz="1400" dirty="0">
                <a:effectLst>
                  <a:outerShdw blurRad="38100" dist="38100" dir="2700000" algn="tl">
                    <a:srgbClr val="000000">
                      <a:alpha val="43137"/>
                    </a:srgbClr>
                  </a:outerShdw>
                </a:effectLst>
              </a:rPr>
              <a:t> &amp; Josh Byers</a:t>
            </a:r>
          </a:p>
        </p:txBody>
      </p:sp>
    </p:spTree>
    <p:extLst>
      <p:ext uri="{BB962C8B-B14F-4D97-AF65-F5344CB8AC3E}">
        <p14:creationId xmlns:p14="http://schemas.microsoft.com/office/powerpoint/2010/main" val="19410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443DE-CC78-46A1-8DDF-9226613FB855}"/>
              </a:ext>
            </a:extLst>
          </p:cNvPr>
          <p:cNvSpPr txBox="1"/>
          <p:nvPr/>
        </p:nvSpPr>
        <p:spPr>
          <a:xfrm>
            <a:off x="3230524" y="6220048"/>
            <a:ext cx="5730949" cy="523220"/>
          </a:xfrm>
          <a:prstGeom prst="rect">
            <a:avLst/>
          </a:prstGeom>
          <a:noFill/>
        </p:spPr>
        <p:txBody>
          <a:bodyPr wrap="square" rtlCol="0">
            <a:spAutoFit/>
          </a:bodyPr>
          <a:lstStyle/>
          <a:p>
            <a:pPr algn="ctr"/>
            <a:r>
              <a:rPr lang="en-CA" sz="1400" dirty="0">
                <a:effectLst>
                  <a:outerShdw blurRad="38100" dist="38100" dir="2700000" algn="tl">
                    <a:srgbClr val="000000">
                      <a:alpha val="43137"/>
                    </a:srgbClr>
                  </a:outerShdw>
                </a:effectLst>
              </a:rPr>
              <a:t>Graphic courtesy </a:t>
            </a:r>
            <a:r>
              <a:rPr lang="en-CA" sz="1400" b="1" dirty="0">
                <a:effectLst>
                  <a:outerShdw blurRad="38100" dist="38100" dir="2700000" algn="tl">
                    <a:srgbClr val="000000">
                      <a:alpha val="43137"/>
                    </a:srgbClr>
                  </a:outerShdw>
                </a:effectLst>
              </a:rPr>
              <a:t>A Visual Theology Guide to the Bible</a:t>
            </a:r>
            <a:br>
              <a:rPr lang="en-CA" sz="1400" dirty="0">
                <a:effectLst>
                  <a:outerShdw blurRad="38100" dist="38100" dir="2700000" algn="tl">
                    <a:srgbClr val="000000">
                      <a:alpha val="43137"/>
                    </a:srgbClr>
                  </a:outerShdw>
                </a:effectLst>
              </a:rPr>
            </a:br>
            <a:r>
              <a:rPr lang="en-CA" sz="1400" dirty="0">
                <a:effectLst>
                  <a:outerShdw blurRad="38100" dist="38100" dir="2700000" algn="tl">
                    <a:srgbClr val="000000">
                      <a:alpha val="43137"/>
                    </a:srgbClr>
                  </a:outerShdw>
                </a:effectLst>
              </a:rPr>
              <a:t>by Tim </a:t>
            </a:r>
            <a:r>
              <a:rPr lang="en-CA" sz="1400" dirty="0" err="1">
                <a:effectLst>
                  <a:outerShdw blurRad="38100" dist="38100" dir="2700000" algn="tl">
                    <a:srgbClr val="000000">
                      <a:alpha val="43137"/>
                    </a:srgbClr>
                  </a:outerShdw>
                </a:effectLst>
              </a:rPr>
              <a:t>Challies</a:t>
            </a:r>
            <a:r>
              <a:rPr lang="en-CA" sz="1400" dirty="0">
                <a:effectLst>
                  <a:outerShdw blurRad="38100" dist="38100" dir="2700000" algn="tl">
                    <a:srgbClr val="000000">
                      <a:alpha val="43137"/>
                    </a:srgbClr>
                  </a:outerShdw>
                </a:effectLst>
              </a:rPr>
              <a:t> &amp; Josh Byers</a:t>
            </a:r>
          </a:p>
        </p:txBody>
      </p:sp>
      <p:pic>
        <p:nvPicPr>
          <p:cNvPr id="4" name="Picture 3" descr="A screenshot of a cell phone&#10;&#10;Description automatically generated">
            <a:extLst>
              <a:ext uri="{FF2B5EF4-FFF2-40B4-BE49-F238E27FC236}">
                <a16:creationId xmlns:a16="http://schemas.microsoft.com/office/drawing/2014/main" id="{5FA3B08E-D272-43B0-BBCC-E818C8F82844}"/>
              </a:ext>
            </a:extLst>
          </p:cNvPr>
          <p:cNvPicPr>
            <a:picLocks noChangeAspect="1"/>
          </p:cNvPicPr>
          <p:nvPr/>
        </p:nvPicPr>
        <p:blipFill rotWithShape="1">
          <a:blip r:embed="rId3">
            <a:extLst>
              <a:ext uri="{28A0092B-C50C-407E-A947-70E740481C1C}">
                <a14:useLocalDpi xmlns:a14="http://schemas.microsoft.com/office/drawing/2010/main" val="0"/>
              </a:ext>
            </a:extLst>
          </a:blip>
          <a:srcRect t="1674" b="33461"/>
          <a:stretch/>
        </p:blipFill>
        <p:spPr>
          <a:xfrm>
            <a:off x="245694" y="238419"/>
            <a:ext cx="11772481" cy="5901755"/>
          </a:xfrm>
          <a:prstGeom prst="rect">
            <a:avLst/>
          </a:prstGeom>
        </p:spPr>
      </p:pic>
    </p:spTree>
    <p:extLst>
      <p:ext uri="{BB962C8B-B14F-4D97-AF65-F5344CB8AC3E}">
        <p14:creationId xmlns:p14="http://schemas.microsoft.com/office/powerpoint/2010/main" val="52522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87D886-4C7C-450D-92F7-C93AC0B1E5CC}"/>
              </a:ext>
            </a:extLst>
          </p:cNvPr>
          <p:cNvSpPr>
            <a:spLocks noGrp="1"/>
          </p:cNvSpPr>
          <p:nvPr>
            <p:ph type="body" sz="quarter" idx="10"/>
          </p:nvPr>
        </p:nvSpPr>
        <p:spPr/>
        <p:txBody>
          <a:bodyPr/>
          <a:lstStyle/>
          <a:p>
            <a:pPr>
              <a:lnSpc>
                <a:spcPct val="80000"/>
              </a:lnSpc>
            </a:pPr>
            <a:r>
              <a:rPr lang="en-CA" sz="3100" dirty="0">
                <a:effectLst/>
              </a:rPr>
              <a:t>The law of the Lord is perfect, </a:t>
            </a:r>
          </a:p>
          <a:p>
            <a:pPr>
              <a:lnSpc>
                <a:spcPct val="80000"/>
              </a:lnSpc>
            </a:pPr>
            <a:r>
              <a:rPr lang="en-CA" sz="3100" dirty="0">
                <a:effectLst/>
              </a:rPr>
              <a:t>reviving the soul; </a:t>
            </a:r>
          </a:p>
          <a:p>
            <a:pPr>
              <a:lnSpc>
                <a:spcPct val="80000"/>
              </a:lnSpc>
            </a:pPr>
            <a:r>
              <a:rPr lang="en-CA" sz="3100" dirty="0">
                <a:effectLst/>
              </a:rPr>
              <a:t>the testimony of the Lord is sure, </a:t>
            </a:r>
          </a:p>
          <a:p>
            <a:pPr>
              <a:lnSpc>
                <a:spcPct val="80000"/>
              </a:lnSpc>
            </a:pPr>
            <a:r>
              <a:rPr lang="en-CA" sz="3100" dirty="0">
                <a:effectLst/>
              </a:rPr>
              <a:t>making wise the simple; </a:t>
            </a:r>
          </a:p>
          <a:p>
            <a:pPr>
              <a:lnSpc>
                <a:spcPct val="80000"/>
              </a:lnSpc>
            </a:pPr>
            <a:r>
              <a:rPr lang="en-CA" sz="3100" dirty="0">
                <a:effectLst/>
              </a:rPr>
              <a:t>the precepts of the Lord are right, </a:t>
            </a:r>
          </a:p>
          <a:p>
            <a:pPr>
              <a:lnSpc>
                <a:spcPct val="80000"/>
              </a:lnSpc>
            </a:pPr>
            <a:r>
              <a:rPr lang="en-CA" sz="3100" dirty="0">
                <a:effectLst/>
              </a:rPr>
              <a:t>rejoicing the heart; </a:t>
            </a:r>
          </a:p>
          <a:p>
            <a:pPr>
              <a:lnSpc>
                <a:spcPct val="80000"/>
              </a:lnSpc>
            </a:pPr>
            <a:r>
              <a:rPr lang="en-CA" sz="3100" dirty="0">
                <a:effectLst/>
              </a:rPr>
              <a:t>the commandment of the Lord is pure, </a:t>
            </a:r>
          </a:p>
          <a:p>
            <a:pPr>
              <a:lnSpc>
                <a:spcPct val="80000"/>
              </a:lnSpc>
            </a:pPr>
            <a:r>
              <a:rPr lang="en-CA" sz="3100" dirty="0">
                <a:effectLst/>
              </a:rPr>
              <a:t>enlightening the eyes; </a:t>
            </a:r>
          </a:p>
          <a:p>
            <a:pPr>
              <a:lnSpc>
                <a:spcPct val="80000"/>
              </a:lnSpc>
            </a:pPr>
            <a:r>
              <a:rPr lang="en-CA" sz="3100" dirty="0">
                <a:effectLst/>
              </a:rPr>
              <a:t>the fear of the Lord is clean, </a:t>
            </a:r>
          </a:p>
          <a:p>
            <a:pPr>
              <a:lnSpc>
                <a:spcPct val="80000"/>
              </a:lnSpc>
            </a:pPr>
            <a:r>
              <a:rPr lang="en-CA" sz="3100" dirty="0">
                <a:effectLst/>
              </a:rPr>
              <a:t>enduring forever; </a:t>
            </a:r>
          </a:p>
        </p:txBody>
      </p:sp>
      <p:sp>
        <p:nvSpPr>
          <p:cNvPr id="4" name="Title 3">
            <a:extLst>
              <a:ext uri="{FF2B5EF4-FFF2-40B4-BE49-F238E27FC236}">
                <a16:creationId xmlns:a16="http://schemas.microsoft.com/office/drawing/2014/main" id="{9DD3105E-3343-4251-949B-54E45BF0FDD6}"/>
              </a:ext>
            </a:extLst>
          </p:cNvPr>
          <p:cNvSpPr>
            <a:spLocks noGrp="1"/>
          </p:cNvSpPr>
          <p:nvPr>
            <p:ph type="title"/>
          </p:nvPr>
        </p:nvSpPr>
        <p:spPr>
          <a:xfrm>
            <a:off x="1222776" y="268036"/>
            <a:ext cx="5929940" cy="879120"/>
          </a:xfrm>
        </p:spPr>
        <p:txBody>
          <a:bodyPr/>
          <a:lstStyle/>
          <a:p>
            <a:r>
              <a:rPr lang="en-US" sz="3200" dirty="0"/>
              <a:t>THE GREAT STAKES: TREASURE LOST (Ps 19)</a:t>
            </a:r>
            <a:endParaRPr lang="en-CA" sz="3200" dirty="0"/>
          </a:p>
        </p:txBody>
      </p:sp>
    </p:spTree>
    <p:extLst>
      <p:ext uri="{BB962C8B-B14F-4D97-AF65-F5344CB8AC3E}">
        <p14:creationId xmlns:p14="http://schemas.microsoft.com/office/powerpoint/2010/main" val="13198977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E8BAF2-2294-479A-B573-69229D0782E5}"/>
              </a:ext>
            </a:extLst>
          </p:cNvPr>
          <p:cNvSpPr>
            <a:spLocks noGrp="1"/>
          </p:cNvSpPr>
          <p:nvPr>
            <p:ph type="title"/>
          </p:nvPr>
        </p:nvSpPr>
        <p:spPr/>
        <p:txBody>
          <a:bodyPr/>
          <a:lstStyle/>
          <a:p>
            <a:r>
              <a:rPr lang="en-US" sz="4400" dirty="0"/>
              <a:t>Are there any other candidates for the Canon of Scripture?</a:t>
            </a:r>
            <a:endParaRPr lang="en-CA" sz="4400" dirty="0"/>
          </a:p>
        </p:txBody>
      </p:sp>
      <p:sp>
        <p:nvSpPr>
          <p:cNvPr id="6" name="Text Placeholder 5">
            <a:extLst>
              <a:ext uri="{FF2B5EF4-FFF2-40B4-BE49-F238E27FC236}">
                <a16:creationId xmlns:a16="http://schemas.microsoft.com/office/drawing/2014/main" id="{474E1DEF-FB83-40BD-9F16-FBCDE9DF598A}"/>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Today there exist </a:t>
            </a:r>
            <a:r>
              <a:rPr lang="en-CA" b="1" u="sng" dirty="0">
                <a:effectLst>
                  <a:outerShdw blurRad="38100" dist="38100" dir="2700000" algn="tl">
                    <a:srgbClr val="000000">
                      <a:alpha val="43137"/>
                    </a:srgbClr>
                  </a:outerShdw>
                </a:effectLst>
              </a:rPr>
              <a:t>no strong candidates </a:t>
            </a:r>
            <a:r>
              <a:rPr lang="en-CA" dirty="0">
                <a:effectLst>
                  <a:outerShdw blurRad="38100" dist="38100" dir="2700000" algn="tl">
                    <a:srgbClr val="000000">
                      <a:alpha val="43137"/>
                    </a:srgbClr>
                  </a:outerShdw>
                </a:effectLst>
              </a:rPr>
              <a:t>for addition to the canon and no strong objections to any book presently in the canon.</a:t>
            </a:r>
          </a:p>
          <a:p>
            <a:r>
              <a:rPr lang="en-CA" dirty="0">
                <a:effectLst>
                  <a:outerShdw blurRad="38100" dist="38100" dir="2700000" algn="tl">
                    <a:srgbClr val="000000">
                      <a:alpha val="43137"/>
                    </a:srgbClr>
                  </a:outerShdw>
                </a:effectLst>
              </a:rPr>
              <a:t>Two quick illustrations:</a:t>
            </a:r>
          </a:p>
          <a:p>
            <a:pPr marL="514350" indent="-514350">
              <a:buFont typeface="+mj-lt"/>
              <a:buAutoNum type="arabicPeriod"/>
            </a:pPr>
            <a:r>
              <a:rPr lang="en-CA" dirty="0">
                <a:effectLst>
                  <a:outerShdw blurRad="38100" dist="38100" dir="2700000" algn="tl">
                    <a:srgbClr val="000000">
                      <a:alpha val="43137"/>
                    </a:srgbClr>
                  </a:outerShdw>
                </a:effectLst>
              </a:rPr>
              <a:t>Early Church Fathers expressly stated that their own writings were not to be viewed as authoritative.</a:t>
            </a:r>
          </a:p>
        </p:txBody>
      </p:sp>
    </p:spTree>
    <p:extLst>
      <p:ext uri="{BB962C8B-B14F-4D97-AF65-F5344CB8AC3E}">
        <p14:creationId xmlns:p14="http://schemas.microsoft.com/office/powerpoint/2010/main" val="17760729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C5E61-012E-4FFC-B38C-96FE23E8CC3C}"/>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a:t>
            </a:r>
            <a:r>
              <a:rPr lang="en-CA" b="1" dirty="0">
                <a:effectLst>
                  <a:outerShdw blurRad="38100" dist="38100" dir="2700000" algn="tl">
                    <a:srgbClr val="000000">
                      <a:alpha val="43137"/>
                    </a:srgbClr>
                  </a:outerShdw>
                </a:effectLst>
              </a:rPr>
              <a:t>Let us treat scripture like scripture, like God speaking</a:t>
            </a:r>
            <a:r>
              <a:rPr lang="en-CA" dirty="0">
                <a:effectLst>
                  <a:outerShdw blurRad="38100" dist="38100" dir="2700000" algn="tl">
                    <a:srgbClr val="000000">
                      <a:alpha val="43137"/>
                    </a:srgbClr>
                  </a:outerShdw>
                </a:effectLst>
              </a:rPr>
              <a:t>…</a:t>
            </a:r>
          </a:p>
          <a:p>
            <a:r>
              <a:rPr lang="en-CA" sz="3600" dirty="0">
                <a:effectLst>
                  <a:outerShdw blurRad="38100" dist="38100" dir="2700000" algn="tl">
                    <a:srgbClr val="000000">
                      <a:alpha val="43137"/>
                    </a:srgbClr>
                  </a:outerShdw>
                </a:effectLst>
              </a:rPr>
              <a:t>So if anybody reads my book, let him pass judgment on me. If I have said something reasonable, let him follow, not me, but reason itself; if I’ve proved it by the clearest divine testimony, </a:t>
            </a:r>
            <a:r>
              <a:rPr lang="en-CA" sz="3600" b="1" dirty="0">
                <a:effectLst>
                  <a:outerShdw blurRad="38100" dist="38100" dir="2700000" algn="tl">
                    <a:srgbClr val="000000">
                      <a:alpha val="43137"/>
                    </a:srgbClr>
                  </a:outerShdw>
                </a:effectLst>
              </a:rPr>
              <a:t>let him follow, not me, but the divine scripture</a:t>
            </a:r>
            <a:r>
              <a:rPr lang="en-CA" sz="3600" dirty="0">
                <a:effectLst>
                  <a:outerShdw blurRad="38100" dist="38100" dir="2700000" algn="tl">
                    <a:srgbClr val="000000">
                      <a:alpha val="43137"/>
                    </a:srgbClr>
                  </a:outerShdw>
                </a:effectLst>
              </a:rPr>
              <a:t>.”</a:t>
            </a:r>
          </a:p>
        </p:txBody>
      </p:sp>
      <p:pic>
        <p:nvPicPr>
          <p:cNvPr id="6" name="Picture Placeholder 5" descr="A person wearing a hat&#10;&#10;Description automatically generated">
            <a:extLst>
              <a:ext uri="{FF2B5EF4-FFF2-40B4-BE49-F238E27FC236}">
                <a16:creationId xmlns:a16="http://schemas.microsoft.com/office/drawing/2014/main" id="{BF7C99B1-8257-4A6B-924C-6432214F177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1899" b="21899"/>
          <a:stretch>
            <a:fillRect/>
          </a:stretch>
        </p:blipFill>
        <p:spPr/>
      </p:pic>
      <p:sp>
        <p:nvSpPr>
          <p:cNvPr id="4" name="Text Placeholder 3">
            <a:extLst>
              <a:ext uri="{FF2B5EF4-FFF2-40B4-BE49-F238E27FC236}">
                <a16:creationId xmlns:a16="http://schemas.microsoft.com/office/drawing/2014/main" id="{EB002B7C-B98C-47B3-87F3-A06FE3231443}"/>
              </a:ext>
            </a:extLst>
          </p:cNvPr>
          <p:cNvSpPr>
            <a:spLocks noGrp="1"/>
          </p:cNvSpPr>
          <p:nvPr>
            <p:ph type="body" sz="quarter" idx="13"/>
          </p:nvPr>
        </p:nvSpPr>
        <p:spPr/>
        <p:txBody>
          <a:bodyPr/>
          <a:lstStyle/>
          <a:p>
            <a:r>
              <a:rPr lang="en-US" dirty="0"/>
              <a:t>Augustine of Hippo (354-430 AD)</a:t>
            </a:r>
            <a:endParaRPr lang="en-CA" dirty="0"/>
          </a:p>
        </p:txBody>
      </p:sp>
    </p:spTree>
    <p:extLst>
      <p:ext uri="{BB962C8B-B14F-4D97-AF65-F5344CB8AC3E}">
        <p14:creationId xmlns:p14="http://schemas.microsoft.com/office/powerpoint/2010/main" val="33472153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E8BAF2-2294-479A-B573-69229D0782E5}"/>
              </a:ext>
            </a:extLst>
          </p:cNvPr>
          <p:cNvSpPr>
            <a:spLocks noGrp="1"/>
          </p:cNvSpPr>
          <p:nvPr>
            <p:ph type="title"/>
          </p:nvPr>
        </p:nvSpPr>
        <p:spPr/>
        <p:txBody>
          <a:bodyPr/>
          <a:lstStyle/>
          <a:p>
            <a:r>
              <a:rPr lang="en-US" sz="4400" dirty="0"/>
              <a:t>Are there any other candidates for the Canon of Scripture?</a:t>
            </a:r>
            <a:endParaRPr lang="en-CA" sz="4400" dirty="0"/>
          </a:p>
        </p:txBody>
      </p:sp>
      <p:sp>
        <p:nvSpPr>
          <p:cNvPr id="6" name="Text Placeholder 5">
            <a:extLst>
              <a:ext uri="{FF2B5EF4-FFF2-40B4-BE49-F238E27FC236}">
                <a16:creationId xmlns:a16="http://schemas.microsoft.com/office/drawing/2014/main" id="{474E1DEF-FB83-40BD-9F16-FBCDE9DF598A}"/>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Today there exist </a:t>
            </a:r>
            <a:r>
              <a:rPr lang="en-CA" b="1" u="sng" dirty="0">
                <a:effectLst>
                  <a:outerShdw blurRad="38100" dist="38100" dir="2700000" algn="tl">
                    <a:srgbClr val="000000">
                      <a:alpha val="43137"/>
                    </a:srgbClr>
                  </a:outerShdw>
                </a:effectLst>
              </a:rPr>
              <a:t>no strong candidates </a:t>
            </a:r>
            <a:r>
              <a:rPr lang="en-CA" dirty="0">
                <a:effectLst>
                  <a:outerShdw blurRad="38100" dist="38100" dir="2700000" algn="tl">
                    <a:srgbClr val="000000">
                      <a:alpha val="43137"/>
                    </a:srgbClr>
                  </a:outerShdw>
                </a:effectLst>
              </a:rPr>
              <a:t>for addition to the canon and no strong objections to any book presently in the canon.</a:t>
            </a:r>
          </a:p>
          <a:p>
            <a:r>
              <a:rPr lang="en-CA" dirty="0">
                <a:effectLst>
                  <a:outerShdw blurRad="38100" dist="38100" dir="2700000" algn="tl">
                    <a:srgbClr val="000000">
                      <a:alpha val="43137"/>
                    </a:srgbClr>
                  </a:outerShdw>
                </a:effectLst>
              </a:rPr>
              <a:t>Two quick illustrations:</a:t>
            </a:r>
          </a:p>
          <a:p>
            <a:pPr marL="514350" indent="-514350">
              <a:buFont typeface="+mj-lt"/>
              <a:buAutoNum type="arabicPeriod"/>
            </a:pPr>
            <a:r>
              <a:rPr lang="en-CA" dirty="0">
                <a:effectLst>
                  <a:outerShdw blurRad="38100" dist="38100" dir="2700000" algn="tl">
                    <a:srgbClr val="000000">
                      <a:alpha val="43137"/>
                    </a:srgbClr>
                  </a:outerShdw>
                </a:effectLst>
              </a:rPr>
              <a:t>Early Church Fathers expressly stated that their own writings were not to be viewed as authoritative.</a:t>
            </a:r>
          </a:p>
          <a:p>
            <a:pPr marL="514350" indent="-514350">
              <a:buFont typeface="+mj-lt"/>
              <a:buAutoNum type="arabicPeriod"/>
            </a:pPr>
            <a:r>
              <a:rPr lang="en-CA" dirty="0">
                <a:effectLst>
                  <a:outerShdw blurRad="38100" dist="38100" dir="2700000" algn="tl">
                    <a:srgbClr val="000000">
                      <a:alpha val="43137"/>
                    </a:srgbClr>
                  </a:outerShdw>
                </a:effectLst>
              </a:rPr>
              <a:t>Other early writings contain unbiblical and absurd teachings that go against the rest of scripture.</a:t>
            </a:r>
          </a:p>
        </p:txBody>
      </p:sp>
    </p:spTree>
    <p:extLst>
      <p:ext uri="{BB962C8B-B14F-4D97-AF65-F5344CB8AC3E}">
        <p14:creationId xmlns:p14="http://schemas.microsoft.com/office/powerpoint/2010/main" val="36387673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DEA938-D513-4352-8FBF-3D032A059F39}"/>
              </a:ext>
            </a:extLst>
          </p:cNvPr>
          <p:cNvSpPr txBox="1"/>
          <p:nvPr/>
        </p:nvSpPr>
        <p:spPr>
          <a:xfrm>
            <a:off x="730469" y="428178"/>
            <a:ext cx="10731062" cy="6001643"/>
          </a:xfrm>
          <a:prstGeom prst="rect">
            <a:avLst/>
          </a:prstGeom>
          <a:noFill/>
        </p:spPr>
        <p:txBody>
          <a:bodyPr wrap="square" rtlCol="0">
            <a:spAutoFit/>
          </a:bodyPr>
          <a:lstStyle/>
          <a:p>
            <a:r>
              <a:rPr lang="en-CA" sz="3200" b="1" dirty="0">
                <a:solidFill>
                  <a:schemeClr val="accent1">
                    <a:lumMod val="75000"/>
                  </a:schemeClr>
                </a:solidFill>
                <a:effectLst>
                  <a:outerShdw blurRad="38100" dist="38100" dir="2700000" algn="tl">
                    <a:srgbClr val="000000">
                      <a:alpha val="43137"/>
                    </a:srgbClr>
                  </a:outerShdw>
                </a:effectLst>
              </a:rPr>
              <a:t>The Shepherd of </a:t>
            </a:r>
            <a:r>
              <a:rPr lang="en-CA" sz="3200" b="1" dirty="0" err="1">
                <a:solidFill>
                  <a:schemeClr val="accent1">
                    <a:lumMod val="75000"/>
                  </a:schemeClr>
                </a:solidFill>
                <a:effectLst>
                  <a:outerShdw blurRad="38100" dist="38100" dir="2700000" algn="tl">
                    <a:srgbClr val="000000">
                      <a:alpha val="43137"/>
                    </a:srgbClr>
                  </a:outerShdw>
                </a:effectLst>
              </a:rPr>
              <a:t>Hermas</a:t>
            </a:r>
            <a:endParaRPr lang="en-CA" sz="3200" b="1" dirty="0">
              <a:solidFill>
                <a:schemeClr val="accent1">
                  <a:lumMod val="75000"/>
                </a:schemeClr>
              </a:solidFill>
              <a:effectLst>
                <a:outerShdw blurRad="38100" dist="38100" dir="2700000" algn="tl">
                  <a:srgbClr val="000000">
                    <a:alpha val="43137"/>
                  </a:srgbClr>
                </a:outerShdw>
              </a:effectLst>
            </a:endParaRPr>
          </a:p>
          <a:p>
            <a:r>
              <a:rPr lang="en-CA" sz="3200" dirty="0">
                <a:effectLst>
                  <a:outerShdw blurRad="38100" dist="38100" dir="2700000" algn="tl">
                    <a:srgbClr val="000000">
                      <a:alpha val="43137"/>
                    </a:srgbClr>
                  </a:outerShdw>
                </a:effectLst>
              </a:rPr>
              <a:t>Teaches unbiblical concepts such as the necessity of penance, that baptism forgives sins and a confusion about the orthodox doctrine of the Trinity. (See Oxford Dictionary of the Christian Church, p. 641).</a:t>
            </a:r>
          </a:p>
          <a:p>
            <a:endParaRPr lang="en-CA" sz="3200" dirty="0">
              <a:effectLst>
                <a:outerShdw blurRad="38100" dist="38100" dir="2700000" algn="tl">
                  <a:srgbClr val="000000">
                    <a:alpha val="43137"/>
                  </a:srgbClr>
                </a:outerShdw>
              </a:effectLst>
            </a:endParaRPr>
          </a:p>
          <a:p>
            <a:r>
              <a:rPr lang="en-CA" sz="3200" b="1" dirty="0">
                <a:solidFill>
                  <a:schemeClr val="accent1">
                    <a:lumMod val="75000"/>
                  </a:schemeClr>
                </a:solidFill>
                <a:effectLst>
                  <a:outerShdw blurRad="38100" dist="38100" dir="2700000" algn="tl">
                    <a:srgbClr val="000000">
                      <a:alpha val="43137"/>
                    </a:srgbClr>
                  </a:outerShdw>
                </a:effectLst>
              </a:rPr>
              <a:t>The Gospel of Thomas</a:t>
            </a:r>
            <a:br>
              <a:rPr lang="en-CA" sz="3200" dirty="0">
                <a:effectLst>
                  <a:outerShdw blurRad="38100" dist="38100" dir="2700000" algn="tl">
                    <a:srgbClr val="000000">
                      <a:alpha val="43137"/>
                    </a:srgbClr>
                  </a:outerShdw>
                </a:effectLst>
              </a:rPr>
            </a:br>
            <a:r>
              <a:rPr lang="en-CA" sz="3200" dirty="0">
                <a:effectLst>
                  <a:outerShdw blurRad="38100" dist="38100" dir="2700000" algn="tl">
                    <a:srgbClr val="000000">
                      <a:alpha val="43137"/>
                    </a:srgbClr>
                  </a:outerShdw>
                </a:effectLst>
              </a:rPr>
              <a:t>Simon Peter said to them: “Let Mary go away from us, for women are not worthy of life.” Jesus said: “Lo, I shall lead her, so that I may make her a male, that she too may become a living spirit, resembling you males. For every woman who makes herself a male will enter the kingdom of heaven.” (logion 114)</a:t>
            </a:r>
          </a:p>
        </p:txBody>
      </p:sp>
    </p:spTree>
    <p:extLst>
      <p:ext uri="{BB962C8B-B14F-4D97-AF65-F5344CB8AC3E}">
        <p14:creationId xmlns:p14="http://schemas.microsoft.com/office/powerpoint/2010/main" val="40363140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C5E61-012E-4FFC-B38C-96FE23E8CC3C}"/>
              </a:ext>
            </a:extLst>
          </p:cNvPr>
          <p:cNvSpPr>
            <a:spLocks noGrp="1"/>
          </p:cNvSpPr>
          <p:nvPr>
            <p:ph type="body" sz="quarter" idx="10"/>
          </p:nvPr>
        </p:nvSpPr>
        <p:spPr>
          <a:xfrm>
            <a:off x="1045535" y="1100470"/>
            <a:ext cx="10100930" cy="4580296"/>
          </a:xfrm>
        </p:spPr>
        <p:txBody>
          <a:bodyPr/>
          <a:lstStyle/>
          <a:p>
            <a:r>
              <a:rPr lang="en-CA" sz="3600" dirty="0">
                <a:effectLst/>
              </a:rPr>
              <a:t>“The church receives only four gospels; heretics have many, such as the gospel of the Egyptians, the Gospel of Thomas, etc. These we read, that we may not seem to be ignorant to those who think they know something extraordinary, if they are acquainted with those things which are recorded in these books.”</a:t>
            </a:r>
            <a:endParaRPr lang="en-CA" sz="4000" dirty="0">
              <a:effectLst>
                <a:outerShdw blurRad="38100" dist="38100" dir="2700000" algn="tl">
                  <a:srgbClr val="000000">
                    <a:alpha val="43137"/>
                  </a:srgbClr>
                </a:outerShdw>
              </a:effectLst>
            </a:endParaRPr>
          </a:p>
        </p:txBody>
      </p:sp>
      <p:sp>
        <p:nvSpPr>
          <p:cNvPr id="4" name="Text Placeholder 3">
            <a:extLst>
              <a:ext uri="{FF2B5EF4-FFF2-40B4-BE49-F238E27FC236}">
                <a16:creationId xmlns:a16="http://schemas.microsoft.com/office/drawing/2014/main" id="{EB002B7C-B98C-47B3-87F3-A06FE3231443}"/>
              </a:ext>
            </a:extLst>
          </p:cNvPr>
          <p:cNvSpPr>
            <a:spLocks noGrp="1"/>
          </p:cNvSpPr>
          <p:nvPr>
            <p:ph type="body" sz="quarter" idx="13"/>
          </p:nvPr>
        </p:nvSpPr>
        <p:spPr/>
        <p:txBody>
          <a:bodyPr/>
          <a:lstStyle/>
          <a:p>
            <a:r>
              <a:rPr lang="en-US" dirty="0"/>
              <a:t>Origen (184-253 AD)</a:t>
            </a:r>
            <a:endParaRPr lang="en-CA" dirty="0"/>
          </a:p>
        </p:txBody>
      </p:sp>
      <p:pic>
        <p:nvPicPr>
          <p:cNvPr id="8" name="Picture Placeholder 7" descr="A picture containing text, book, sitting, bench&#10;&#10;Description automatically generated">
            <a:extLst>
              <a:ext uri="{FF2B5EF4-FFF2-40B4-BE49-F238E27FC236}">
                <a16:creationId xmlns:a16="http://schemas.microsoft.com/office/drawing/2014/main" id="{60FA0711-B497-49CC-9927-62AC6BF9CE8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891" b="23614"/>
          <a:stretch/>
        </p:blipFill>
        <p:spPr>
          <a:xfrm>
            <a:off x="130595" y="191387"/>
            <a:ext cx="1487216" cy="1297168"/>
          </a:xfrm>
        </p:spPr>
      </p:pic>
    </p:spTree>
    <p:extLst>
      <p:ext uri="{BB962C8B-B14F-4D97-AF65-F5344CB8AC3E}">
        <p14:creationId xmlns:p14="http://schemas.microsoft.com/office/powerpoint/2010/main" val="3492730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443DE-CC78-46A1-8DDF-9226613FB855}"/>
              </a:ext>
            </a:extLst>
          </p:cNvPr>
          <p:cNvSpPr txBox="1"/>
          <p:nvPr/>
        </p:nvSpPr>
        <p:spPr>
          <a:xfrm>
            <a:off x="3230524" y="6271457"/>
            <a:ext cx="5730949" cy="523220"/>
          </a:xfrm>
          <a:prstGeom prst="rect">
            <a:avLst/>
          </a:prstGeom>
          <a:noFill/>
        </p:spPr>
        <p:txBody>
          <a:bodyPr wrap="square" rtlCol="0">
            <a:spAutoFit/>
          </a:bodyPr>
          <a:lstStyle/>
          <a:p>
            <a:pPr algn="ctr"/>
            <a:r>
              <a:rPr lang="en-CA" sz="1400" dirty="0">
                <a:effectLst>
                  <a:outerShdw blurRad="38100" dist="38100" dir="2700000" algn="tl">
                    <a:srgbClr val="000000">
                      <a:alpha val="43137"/>
                    </a:srgbClr>
                  </a:outerShdw>
                </a:effectLst>
              </a:rPr>
              <a:t>Graphic courtesy </a:t>
            </a:r>
            <a:r>
              <a:rPr lang="en-CA" sz="1400" b="1" dirty="0">
                <a:effectLst>
                  <a:outerShdw blurRad="38100" dist="38100" dir="2700000" algn="tl">
                    <a:srgbClr val="000000">
                      <a:alpha val="43137"/>
                    </a:srgbClr>
                  </a:outerShdw>
                </a:effectLst>
              </a:rPr>
              <a:t>A Visual Theology Guide to the Bible</a:t>
            </a:r>
            <a:br>
              <a:rPr lang="en-CA" sz="1400" dirty="0">
                <a:effectLst>
                  <a:outerShdw blurRad="38100" dist="38100" dir="2700000" algn="tl">
                    <a:srgbClr val="000000">
                      <a:alpha val="43137"/>
                    </a:srgbClr>
                  </a:outerShdw>
                </a:effectLst>
              </a:rPr>
            </a:br>
            <a:r>
              <a:rPr lang="en-CA" sz="1400" dirty="0">
                <a:effectLst>
                  <a:outerShdw blurRad="38100" dist="38100" dir="2700000" algn="tl">
                    <a:srgbClr val="000000">
                      <a:alpha val="43137"/>
                    </a:srgbClr>
                  </a:outerShdw>
                </a:effectLst>
              </a:rPr>
              <a:t>by Tim </a:t>
            </a:r>
            <a:r>
              <a:rPr lang="en-CA" sz="1400" dirty="0" err="1">
                <a:effectLst>
                  <a:outerShdw blurRad="38100" dist="38100" dir="2700000" algn="tl">
                    <a:srgbClr val="000000">
                      <a:alpha val="43137"/>
                    </a:srgbClr>
                  </a:outerShdw>
                </a:effectLst>
              </a:rPr>
              <a:t>Challies</a:t>
            </a:r>
            <a:r>
              <a:rPr lang="en-CA" sz="1400" dirty="0">
                <a:effectLst>
                  <a:outerShdw blurRad="38100" dist="38100" dir="2700000" algn="tl">
                    <a:srgbClr val="000000">
                      <a:alpha val="43137"/>
                    </a:srgbClr>
                  </a:outerShdw>
                </a:effectLst>
              </a:rPr>
              <a:t> &amp; Josh Byers</a:t>
            </a:r>
          </a:p>
        </p:txBody>
      </p:sp>
      <p:pic>
        <p:nvPicPr>
          <p:cNvPr id="4" name="Picture 3" descr="A screenshot of a cell phone&#10;&#10;Description automatically generated">
            <a:extLst>
              <a:ext uri="{FF2B5EF4-FFF2-40B4-BE49-F238E27FC236}">
                <a16:creationId xmlns:a16="http://schemas.microsoft.com/office/drawing/2014/main" id="{5FA3B08E-D272-43B0-BBCC-E818C8F82844}"/>
              </a:ext>
            </a:extLst>
          </p:cNvPr>
          <p:cNvPicPr>
            <a:picLocks noChangeAspect="1"/>
          </p:cNvPicPr>
          <p:nvPr/>
        </p:nvPicPr>
        <p:blipFill rotWithShape="1">
          <a:blip r:embed="rId3">
            <a:extLst>
              <a:ext uri="{28A0092B-C50C-407E-A947-70E740481C1C}">
                <a14:useLocalDpi xmlns:a14="http://schemas.microsoft.com/office/drawing/2010/main" val="0"/>
              </a:ext>
            </a:extLst>
          </a:blip>
          <a:srcRect t="69237" b="7426"/>
          <a:stretch/>
        </p:blipFill>
        <p:spPr>
          <a:xfrm>
            <a:off x="460882" y="4181635"/>
            <a:ext cx="11270236" cy="2032803"/>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FB2D9C1E-0CCF-47C3-9BE6-098A49983367}"/>
              </a:ext>
            </a:extLst>
          </p:cNvPr>
          <p:cNvPicPr>
            <a:picLocks noChangeAspect="1"/>
          </p:cNvPicPr>
          <p:nvPr/>
        </p:nvPicPr>
        <p:blipFill rotWithShape="1">
          <a:blip r:embed="rId3">
            <a:extLst>
              <a:ext uri="{28A0092B-C50C-407E-A947-70E740481C1C}">
                <a14:useLocalDpi xmlns:a14="http://schemas.microsoft.com/office/drawing/2010/main" val="0"/>
              </a:ext>
            </a:extLst>
          </a:blip>
          <a:srcRect t="4784" b="48600"/>
          <a:stretch/>
        </p:blipFill>
        <p:spPr>
          <a:xfrm>
            <a:off x="460882" y="121130"/>
            <a:ext cx="11270236" cy="4060505"/>
          </a:xfrm>
          <a:prstGeom prst="rect">
            <a:avLst/>
          </a:prstGeom>
        </p:spPr>
      </p:pic>
    </p:spTree>
    <p:extLst>
      <p:ext uri="{BB962C8B-B14F-4D97-AF65-F5344CB8AC3E}">
        <p14:creationId xmlns:p14="http://schemas.microsoft.com/office/powerpoint/2010/main" val="69500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509C-7027-4364-B010-2F83FD9B1560}"/>
              </a:ext>
            </a:extLst>
          </p:cNvPr>
          <p:cNvSpPr>
            <a:spLocks noGrp="1"/>
          </p:cNvSpPr>
          <p:nvPr>
            <p:ph type="title"/>
          </p:nvPr>
        </p:nvSpPr>
        <p:spPr/>
        <p:txBody>
          <a:bodyPr/>
          <a:lstStyle/>
          <a:p>
            <a:r>
              <a:rPr lang="en-US" sz="4400" dirty="0"/>
              <a:t>What if we found a ‘lost letter of Paul’ today?</a:t>
            </a:r>
            <a:endParaRPr lang="en-CA" sz="4400" dirty="0"/>
          </a:p>
        </p:txBody>
      </p:sp>
      <p:sp>
        <p:nvSpPr>
          <p:cNvPr id="6" name="TextBox 5">
            <a:extLst>
              <a:ext uri="{FF2B5EF4-FFF2-40B4-BE49-F238E27FC236}">
                <a16:creationId xmlns:a16="http://schemas.microsoft.com/office/drawing/2014/main" id="{11284F04-81C4-4D49-A62F-2789CC18FD1F}"/>
              </a:ext>
            </a:extLst>
          </p:cNvPr>
          <p:cNvSpPr txBox="1"/>
          <p:nvPr/>
        </p:nvSpPr>
        <p:spPr>
          <a:xfrm>
            <a:off x="746234" y="2149366"/>
            <a:ext cx="10578663" cy="3354765"/>
          </a:xfrm>
          <a:prstGeom prst="rect">
            <a:avLst/>
          </a:prstGeom>
          <a:noFill/>
        </p:spPr>
        <p:txBody>
          <a:bodyPr wrap="square" rtlCol="0">
            <a:spAutoFit/>
          </a:bodyPr>
          <a:lstStyle/>
          <a:p>
            <a:r>
              <a:rPr lang="en-CA" sz="3600" dirty="0">
                <a:effectLst>
                  <a:outerShdw blurRad="38100" dist="38100" dir="2700000" algn="tl">
                    <a:srgbClr val="000000">
                      <a:alpha val="43137"/>
                    </a:srgbClr>
                  </a:outerShdw>
                </a:effectLst>
              </a:rPr>
              <a:t>It is exceptionally difficult to imagine what kind of historical data might be discovered that could convincingly demonstrate to the church as a whole that a letter lost for over 1,900 years was genuinely authored by Paul...</a:t>
            </a:r>
          </a:p>
          <a:p>
            <a:endParaRPr lang="en-CA" sz="3200" dirty="0"/>
          </a:p>
        </p:txBody>
      </p:sp>
    </p:spTree>
    <p:extLst>
      <p:ext uri="{BB962C8B-B14F-4D97-AF65-F5344CB8AC3E}">
        <p14:creationId xmlns:p14="http://schemas.microsoft.com/office/powerpoint/2010/main" val="401100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D8735E-101F-49F0-A369-A323C5AC4E83}"/>
              </a:ext>
            </a:extLst>
          </p:cNvPr>
          <p:cNvSpPr>
            <a:spLocks noGrp="1"/>
          </p:cNvSpPr>
          <p:nvPr>
            <p:ph type="body" sz="quarter" idx="10"/>
          </p:nvPr>
        </p:nvSpPr>
        <p:spPr/>
        <p:txBody>
          <a:bodyPr/>
          <a:lstStyle/>
          <a:p>
            <a:r>
              <a:rPr lang="en-CA" dirty="0">
                <a:effectLst/>
              </a:rPr>
              <a:t>His divine power has granted to </a:t>
            </a:r>
            <a:r>
              <a:rPr lang="en-CA" b="1" dirty="0">
                <a:effectLst/>
              </a:rPr>
              <a:t>us all things that pertain to life and godliness</a:t>
            </a:r>
            <a:r>
              <a:rPr lang="en-CA" dirty="0">
                <a:effectLst/>
              </a:rPr>
              <a:t>, through the knowledge of him who called us to his own glory and excellence</a:t>
            </a:r>
            <a:endParaRPr lang="en-CA" dirty="0"/>
          </a:p>
        </p:txBody>
      </p:sp>
      <p:sp>
        <p:nvSpPr>
          <p:cNvPr id="4" name="Title 3">
            <a:extLst>
              <a:ext uri="{FF2B5EF4-FFF2-40B4-BE49-F238E27FC236}">
                <a16:creationId xmlns:a16="http://schemas.microsoft.com/office/drawing/2014/main" id="{DBF0A845-9663-47BF-9745-28057B2E9A0A}"/>
              </a:ext>
            </a:extLst>
          </p:cNvPr>
          <p:cNvSpPr>
            <a:spLocks noGrp="1"/>
          </p:cNvSpPr>
          <p:nvPr>
            <p:ph type="title"/>
          </p:nvPr>
        </p:nvSpPr>
        <p:spPr/>
        <p:txBody>
          <a:bodyPr/>
          <a:lstStyle/>
          <a:p>
            <a:r>
              <a:rPr lang="en-US" dirty="0"/>
              <a:t>2 PETER 1:3</a:t>
            </a:r>
            <a:endParaRPr lang="en-CA" dirty="0"/>
          </a:p>
        </p:txBody>
      </p:sp>
    </p:spTree>
    <p:extLst>
      <p:ext uri="{BB962C8B-B14F-4D97-AF65-F5344CB8AC3E}">
        <p14:creationId xmlns:p14="http://schemas.microsoft.com/office/powerpoint/2010/main" val="35672129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73453E-0DD0-4D6F-BD03-4FA7C873D8BC}"/>
              </a:ext>
            </a:extLst>
          </p:cNvPr>
          <p:cNvSpPr>
            <a:spLocks noGrp="1"/>
          </p:cNvSpPr>
          <p:nvPr>
            <p:ph type="body" sz="quarter" idx="10"/>
          </p:nvPr>
        </p:nvSpPr>
        <p:spPr/>
        <p:txBody>
          <a:bodyPr/>
          <a:lstStyle/>
          <a:p>
            <a:r>
              <a:rPr lang="en-CA" sz="3600" dirty="0"/>
              <a:t>“The entire idea of “lost scripture” requires us to believe that God would go through the work of inspiring His Word so as to provide for His church guidance and instruction and encouragement; but then, having inspired His Word, be shown incapable of protecting and preserving it and leading His church to recognize it for what it is.”</a:t>
            </a:r>
          </a:p>
        </p:txBody>
      </p:sp>
      <p:pic>
        <p:nvPicPr>
          <p:cNvPr id="9" name="Picture Placeholder 8" descr="A close up of a logo&#10;&#10;Description automatically generated">
            <a:extLst>
              <a:ext uri="{FF2B5EF4-FFF2-40B4-BE49-F238E27FC236}">
                <a16:creationId xmlns:a16="http://schemas.microsoft.com/office/drawing/2014/main" id="{C8111FC9-1C18-46B7-B486-87A7B754804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58590717-2C90-48E3-8092-F659E6173F24}"/>
              </a:ext>
            </a:extLst>
          </p:cNvPr>
          <p:cNvSpPr>
            <a:spLocks noGrp="1"/>
          </p:cNvSpPr>
          <p:nvPr>
            <p:ph type="body" sz="quarter" idx="12"/>
          </p:nvPr>
        </p:nvSpPr>
        <p:spPr/>
        <p:txBody>
          <a:bodyPr/>
          <a:lstStyle/>
          <a:p>
            <a:r>
              <a:rPr lang="en-US" dirty="0"/>
              <a:t>James R. White</a:t>
            </a:r>
            <a:endParaRPr lang="en-CA" dirty="0"/>
          </a:p>
        </p:txBody>
      </p:sp>
      <p:sp>
        <p:nvSpPr>
          <p:cNvPr id="7" name="Text Placeholder 6">
            <a:extLst>
              <a:ext uri="{FF2B5EF4-FFF2-40B4-BE49-F238E27FC236}">
                <a16:creationId xmlns:a16="http://schemas.microsoft.com/office/drawing/2014/main" id="{9AF5C2EA-B53A-426B-85F0-E17423D8F4BB}"/>
              </a:ext>
            </a:extLst>
          </p:cNvPr>
          <p:cNvSpPr>
            <a:spLocks noGrp="1"/>
          </p:cNvSpPr>
          <p:nvPr>
            <p:ph type="body" sz="quarter" idx="13"/>
          </p:nvPr>
        </p:nvSpPr>
        <p:spPr/>
        <p:txBody>
          <a:bodyPr/>
          <a:lstStyle/>
          <a:p>
            <a:r>
              <a:rPr lang="en-US" dirty="0"/>
              <a:t>SCRIPTURE ALONE, p.110</a:t>
            </a:r>
            <a:endParaRPr lang="en-CA" dirty="0"/>
          </a:p>
        </p:txBody>
      </p:sp>
    </p:spTree>
    <p:extLst>
      <p:ext uri="{BB962C8B-B14F-4D97-AF65-F5344CB8AC3E}">
        <p14:creationId xmlns:p14="http://schemas.microsoft.com/office/powerpoint/2010/main" val="41791354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4F6DD-8982-43F9-BE9C-AEA9B18C92BC}"/>
              </a:ext>
            </a:extLst>
          </p:cNvPr>
          <p:cNvSpPr>
            <a:spLocks noGrp="1"/>
          </p:cNvSpPr>
          <p:nvPr>
            <p:ph type="body" sz="quarter" idx="10"/>
          </p:nvPr>
        </p:nvSpPr>
        <p:spPr/>
        <p:txBody>
          <a:bodyPr/>
          <a:lstStyle/>
          <a:p>
            <a:r>
              <a:rPr lang="en-US" sz="3600" dirty="0"/>
              <a:t>“Ultimately, </a:t>
            </a:r>
            <a:r>
              <a:rPr lang="en-US" sz="3600" b="1" dirty="0"/>
              <a:t>the canon imposed itself on the church</a:t>
            </a:r>
            <a:r>
              <a:rPr lang="en-US" sz="3600" dirty="0"/>
              <a:t>. The church </a:t>
            </a:r>
            <a:r>
              <a:rPr lang="en-US" sz="3600" i="1" dirty="0">
                <a:latin typeface="+mj-lt"/>
              </a:rPr>
              <a:t>recognized it</a:t>
            </a:r>
            <a:r>
              <a:rPr lang="en-US" sz="3600" dirty="0"/>
              <a:t>, although it took longer for some books to receive acceptance than others. Behind this is the principle that only God can adequately attest the works of God, and so the canon, notwithstanding the many external evidences in support, is </a:t>
            </a:r>
            <a:r>
              <a:rPr lang="en-US" sz="3600" i="1" dirty="0">
                <a:latin typeface="+mj-lt"/>
              </a:rPr>
              <a:t>self-attesting</a:t>
            </a:r>
            <a:r>
              <a:rPr lang="en-US" sz="3600" dirty="0"/>
              <a:t>.”</a:t>
            </a:r>
            <a:endParaRPr lang="en-CA" sz="3600" dirty="0"/>
          </a:p>
        </p:txBody>
      </p:sp>
      <p:pic>
        <p:nvPicPr>
          <p:cNvPr id="7" name="Picture Placeholder 6" descr="A picture containing lotion, white, refrigerator&#10;&#10;Description automatically generated">
            <a:extLst>
              <a:ext uri="{FF2B5EF4-FFF2-40B4-BE49-F238E27FC236}">
                <a16:creationId xmlns:a16="http://schemas.microsoft.com/office/drawing/2014/main" id="{B6A6A9FF-B862-4236-97A6-74E2941BE76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644" t="13077" r="26644" b="13077"/>
          <a:stretch/>
        </p:blipFill>
        <p:spPr>
          <a:xfrm>
            <a:off x="446567" y="5656199"/>
            <a:ext cx="1238693" cy="1080403"/>
          </a:xfrm>
        </p:spPr>
      </p:pic>
      <p:sp>
        <p:nvSpPr>
          <p:cNvPr id="4" name="Text Placeholder 3">
            <a:extLst>
              <a:ext uri="{FF2B5EF4-FFF2-40B4-BE49-F238E27FC236}">
                <a16:creationId xmlns:a16="http://schemas.microsoft.com/office/drawing/2014/main" id="{614FBF13-EB61-4128-BF82-E05C5DBA8454}"/>
              </a:ext>
            </a:extLst>
          </p:cNvPr>
          <p:cNvSpPr>
            <a:spLocks noGrp="1"/>
          </p:cNvSpPr>
          <p:nvPr>
            <p:ph type="body" sz="quarter" idx="12"/>
          </p:nvPr>
        </p:nvSpPr>
        <p:spPr/>
        <p:txBody>
          <a:bodyPr/>
          <a:lstStyle/>
          <a:p>
            <a:r>
              <a:rPr lang="en-US" dirty="0"/>
              <a:t>Robert </a:t>
            </a:r>
            <a:r>
              <a:rPr lang="en-US" dirty="0" err="1"/>
              <a:t>Letham</a:t>
            </a:r>
            <a:endParaRPr lang="en-CA" dirty="0"/>
          </a:p>
        </p:txBody>
      </p:sp>
      <p:sp>
        <p:nvSpPr>
          <p:cNvPr id="5" name="Text Placeholder 4">
            <a:extLst>
              <a:ext uri="{FF2B5EF4-FFF2-40B4-BE49-F238E27FC236}">
                <a16:creationId xmlns:a16="http://schemas.microsoft.com/office/drawing/2014/main" id="{48B2CDDA-9CE9-4793-854A-728B68FAAE90}"/>
              </a:ext>
            </a:extLst>
          </p:cNvPr>
          <p:cNvSpPr>
            <a:spLocks noGrp="1"/>
          </p:cNvSpPr>
          <p:nvPr>
            <p:ph type="body" sz="quarter" idx="13"/>
          </p:nvPr>
        </p:nvSpPr>
        <p:spPr/>
        <p:txBody>
          <a:bodyPr/>
          <a:lstStyle/>
          <a:p>
            <a:r>
              <a:rPr lang="en-US" dirty="0"/>
              <a:t>SYSTEMATIC THEOLOGY, p.189</a:t>
            </a:r>
            <a:endParaRPr lang="en-CA" dirty="0"/>
          </a:p>
        </p:txBody>
      </p:sp>
    </p:spTree>
    <p:extLst>
      <p:ext uri="{BB962C8B-B14F-4D97-AF65-F5344CB8AC3E}">
        <p14:creationId xmlns:p14="http://schemas.microsoft.com/office/powerpoint/2010/main" val="1038080809"/>
      </p:ext>
    </p:extLst>
  </p:cSld>
  <p:clrMapOvr>
    <a:masterClrMapping/>
  </p:clrMapOvr>
</p:sld>
</file>

<file path=ppt/theme/theme1.xml><?xml version="1.0" encoding="utf-8"?>
<a:theme xmlns:a="http://schemas.openxmlformats.org/drawingml/2006/main" name="Glorious Doctrine">
  <a:themeElements>
    <a:clrScheme name="Glorious Doctrine">
      <a:dk1>
        <a:srgbClr val="20576E"/>
      </a:dk1>
      <a:lt1>
        <a:srgbClr val="FFFFFF"/>
      </a:lt1>
      <a:dk2>
        <a:srgbClr val="163D4D"/>
      </a:dk2>
      <a:lt2>
        <a:srgbClr val="FEB700"/>
      </a:lt2>
      <a:accent1>
        <a:srgbClr val="FEE599"/>
      </a:accent1>
      <a:accent2>
        <a:srgbClr val="FEB700"/>
      </a:accent2>
      <a:accent3>
        <a:srgbClr val="ED7D31"/>
      </a:accent3>
      <a:accent4>
        <a:srgbClr val="C55A11"/>
      </a:accent4>
      <a:accent5>
        <a:srgbClr val="C00000"/>
      </a:accent5>
      <a:accent6>
        <a:srgbClr val="48A1FA"/>
      </a:accent6>
      <a:hlink>
        <a:srgbClr val="70AD47"/>
      </a:hlink>
      <a:folHlink>
        <a:srgbClr val="538135"/>
      </a:folHlink>
    </a:clrScheme>
    <a:fontScheme name="Gibson">
      <a:majorFont>
        <a:latin typeface="Gibson"/>
        <a:ea typeface=""/>
        <a:cs typeface=""/>
      </a:majorFont>
      <a:minorFont>
        <a:latin typeface="Gibso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 01 - Intro_Canon.pptx" id="{24B5F995-8A0A-40DD-8B72-6599E2D964BF}" vid="{0507B084-0948-4296-8573-DA5F5B086D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855</TotalTime>
  <Words>5806</Words>
  <Application>Microsoft Macintosh PowerPoint</Application>
  <PresentationFormat>Widescreen</PresentationFormat>
  <Paragraphs>503</Paragraphs>
  <Slides>104</Slides>
  <Notes>102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Arial</vt:lpstr>
      <vt:lpstr>Calibri</vt:lpstr>
      <vt:lpstr>Gibson</vt:lpstr>
      <vt:lpstr>Gibson Light</vt:lpstr>
      <vt:lpstr>Times New Roman</vt:lpstr>
      <vt:lpstr>Glorious Doctrine</vt:lpstr>
      <vt:lpstr>PowerPoint Presentation</vt:lpstr>
      <vt:lpstr>CLASS SESSIONS</vt:lpstr>
      <vt:lpstr>INTRODUCTION</vt:lpstr>
      <vt:lpstr>INTRODUCTION</vt:lpstr>
      <vt:lpstr>THE GREAT DANGER: TRUTH ABANDONDED (2 Tim 4)</vt:lpstr>
      <vt:lpstr>OUR FIRST PILLAR </vt:lpstr>
      <vt:lpstr>THE GREAT DANGER: TRUTH ABANDONED (2 Tim 4)</vt:lpstr>
      <vt:lpstr>INTRODUCTION</vt:lpstr>
      <vt:lpstr>THE GREAT STAKES: TREASURE LOST (Ps 19)</vt:lpstr>
      <vt:lpstr>THE GREAT STAKES: TREASURE LOST (Ps 19)</vt:lpstr>
      <vt:lpstr>INTRODUCTION</vt:lpstr>
      <vt:lpstr>1 Pet 2:2</vt:lpstr>
      <vt:lpstr>Pray in Groups: Long for Pure Spiritual Milk</vt:lpstr>
      <vt:lpstr>THE CANON OF SCRIPTURE</vt:lpstr>
      <vt:lpstr>1. DEFINITION &amp; IMPORTANCE</vt:lpstr>
      <vt:lpstr>PowerPoint Presentation</vt:lpstr>
      <vt:lpstr>Why is it important to have a Canon of Scripture?</vt:lpstr>
      <vt:lpstr>DEUTERONOMY 4:2</vt:lpstr>
      <vt:lpstr>REVELATION 22:18-19</vt:lpstr>
      <vt:lpstr>PowerPoint Presentation</vt:lpstr>
      <vt:lpstr>Why is it important to have a Canon of Scripture?</vt:lpstr>
      <vt:lpstr>ROMANS 15:4</vt:lpstr>
      <vt:lpstr>THE CANON</vt:lpstr>
      <vt:lpstr>THE CANON OF SCRIPTURE</vt:lpstr>
      <vt:lpstr>PowerPoint Presentation</vt:lpstr>
      <vt:lpstr>2. OLD TESTAMENT CANON</vt:lpstr>
      <vt:lpstr>2. OLD TESTAMENT CANON</vt:lpstr>
      <vt:lpstr>2. OLD TESTAMENT CANON</vt:lpstr>
      <vt:lpstr>PowerPoint Presentation</vt:lpstr>
      <vt:lpstr>PowerPoint Presentation</vt:lpstr>
      <vt:lpstr>PowerPoint Presentation</vt:lpstr>
      <vt:lpstr>PowerPoint Presentation</vt:lpstr>
      <vt:lpstr>2. OLD TESTAMENT CANON</vt:lpstr>
      <vt:lpstr>B. The Apocrypha</vt:lpstr>
      <vt:lpstr>How did the Apocryphal books get into the Roman Catholic Bible?</vt:lpstr>
      <vt:lpstr>PowerPoint Presentation</vt:lpstr>
      <vt:lpstr>PowerPoint Presentation</vt:lpstr>
      <vt:lpstr>PowerPoint Presentation</vt:lpstr>
      <vt:lpstr>PowerPoint Presentation</vt:lpstr>
      <vt:lpstr>PowerPoint Presentation</vt:lpstr>
      <vt:lpstr>Why did Jerome include the Apocrypha in his Latin Vulgate translation?</vt:lpstr>
      <vt:lpstr>B. The Apocrypha</vt:lpstr>
      <vt:lpstr>LET’S DISCUSS</vt:lpstr>
      <vt:lpstr>2 Maccabees 12:39-45</vt:lpstr>
      <vt:lpstr>2. OLD TESTAMENT CANON</vt:lpstr>
      <vt:lpstr>2C. The Reformation &amp; the Vulgate</vt:lpstr>
      <vt:lpstr>2C. The Reformation &amp; the Vulgate</vt:lpstr>
      <vt:lpstr>PowerPoint Presentation</vt:lpstr>
      <vt:lpstr>2C. The Reformation &amp; the Vulgate</vt:lpstr>
      <vt:lpstr>PowerPoint Presentation</vt:lpstr>
      <vt:lpstr>PowerPoint Presentation</vt:lpstr>
      <vt:lpstr>PowerPoint Presentation</vt:lpstr>
      <vt:lpstr>PowerPoint Presentation</vt:lpstr>
      <vt:lpstr>THE CANON OF SCRIPTURE</vt:lpstr>
      <vt:lpstr>PowerPoint Presentation</vt:lpstr>
      <vt:lpstr>Why were new books added to the Canon after the OT?</vt:lpstr>
      <vt:lpstr>2. NEW TESTAMENT CANON</vt:lpstr>
      <vt:lpstr>2. NEW TESTAMENT CANON</vt:lpstr>
      <vt:lpstr>2. NEW TESTAMENT CANON</vt:lpstr>
      <vt:lpstr>PowerPoint Presentation</vt:lpstr>
      <vt:lpstr>PowerPoint Presentation</vt:lpstr>
      <vt:lpstr>PowerPoint Presentation</vt:lpstr>
      <vt:lpstr>2. NEW TESTAMENT CANON</vt:lpstr>
      <vt:lpstr>PowerPoint Presentation</vt:lpstr>
      <vt:lpstr>PowerPoint Presentation</vt:lpstr>
      <vt:lpstr>THE CANON OF SCRIPTURE</vt:lpstr>
      <vt:lpstr>How do we recognize the Canon?</vt:lpstr>
      <vt:lpstr>PowerPoint Presentation</vt:lpstr>
      <vt:lpstr>PowerPoint Presentation</vt:lpstr>
      <vt:lpstr>4. RECOGNIZING THE CANON</vt:lpstr>
      <vt:lpstr>4A. Divine Qualities</vt:lpstr>
      <vt:lpstr>PowerPoint Presentation</vt:lpstr>
      <vt:lpstr>PowerPoint Presentation</vt:lpstr>
      <vt:lpstr>Messianic Prophecy</vt:lpstr>
      <vt:lpstr>4A. Divine Qualities</vt:lpstr>
      <vt:lpstr>4A. Divine Qualities</vt:lpstr>
      <vt:lpstr>PowerPoint Presentation</vt:lpstr>
      <vt:lpstr>John 10:27</vt:lpstr>
      <vt:lpstr>4. RECOGNIZING THE CANON</vt:lpstr>
      <vt:lpstr>PowerPoint Presentation</vt:lpstr>
      <vt:lpstr>PowerPoint Presentation</vt:lpstr>
      <vt:lpstr>PowerPoint Presentation</vt:lpstr>
      <vt:lpstr>4. RECOGNIZING THE CANON</vt:lpstr>
      <vt:lpstr>PowerPoint Presentation</vt:lpstr>
      <vt:lpstr>PowerPoint Presentation</vt:lpstr>
      <vt:lpstr>PowerPoint Presentation</vt:lpstr>
      <vt:lpstr>PowerPoint Presentation</vt:lpstr>
      <vt:lpstr>PowerPoint Presentation</vt:lpstr>
      <vt:lpstr>PowerPoint Presentation</vt:lpstr>
      <vt:lpstr>Are there any other candidates for the Canon of Scripture?</vt:lpstr>
      <vt:lpstr>PowerPoint Presentation</vt:lpstr>
      <vt:lpstr>Are there any other candidates for the Canon of Scripture?</vt:lpstr>
      <vt:lpstr>PowerPoint Presentation</vt:lpstr>
      <vt:lpstr>PowerPoint Presentation</vt:lpstr>
      <vt:lpstr>PowerPoint Presentation</vt:lpstr>
      <vt:lpstr>What if we found a ‘lost letter of Paul’ today?</vt:lpstr>
      <vt:lpstr>2 PETER 1:3</vt:lpstr>
      <vt:lpstr>PowerPoint Presentation</vt:lpstr>
      <vt:lpstr>PowerPoint Presentation</vt:lpstr>
      <vt:lpstr>THE CANON OF SCRIPTURE</vt:lpstr>
      <vt:lpstr>DISCUSSION QUESTIONS</vt:lpstr>
      <vt:lpstr>PowerPoint Presentation</vt:lpstr>
      <vt:lpstr>FOR NEXT SESSION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&amp; Graphics</dc:creator>
  <cp:lastModifiedBy>Andrew Chia</cp:lastModifiedBy>
  <cp:revision>107</cp:revision>
  <dcterms:created xsi:type="dcterms:W3CDTF">2020-01-28T21:59:08Z</dcterms:created>
  <dcterms:modified xsi:type="dcterms:W3CDTF">2020-02-06T18:56:01Z</dcterms:modified>
</cp:coreProperties>
</file>