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1"/>
  </p:notesMasterIdLst>
  <p:handoutMasterIdLst>
    <p:handoutMasterId r:id="rId102"/>
  </p:handoutMasterIdLst>
  <p:sldIdLst>
    <p:sldId id="257" r:id="rId2"/>
    <p:sldId id="340" r:id="rId3"/>
    <p:sldId id="452" r:id="rId4"/>
    <p:sldId id="360" r:id="rId5"/>
    <p:sldId id="361" r:id="rId6"/>
    <p:sldId id="362" r:id="rId7"/>
    <p:sldId id="364" r:id="rId8"/>
    <p:sldId id="365" r:id="rId9"/>
    <p:sldId id="366" r:id="rId10"/>
    <p:sldId id="367" r:id="rId11"/>
    <p:sldId id="368" r:id="rId12"/>
    <p:sldId id="369" r:id="rId13"/>
    <p:sldId id="451" r:id="rId14"/>
    <p:sldId id="363" r:id="rId15"/>
    <p:sldId id="370" r:id="rId16"/>
    <p:sldId id="371" r:id="rId17"/>
    <p:sldId id="372" r:id="rId18"/>
    <p:sldId id="373" r:id="rId19"/>
    <p:sldId id="374" r:id="rId20"/>
    <p:sldId id="375" r:id="rId21"/>
    <p:sldId id="376" r:id="rId22"/>
    <p:sldId id="377" r:id="rId23"/>
    <p:sldId id="379" r:id="rId24"/>
    <p:sldId id="380" r:id="rId25"/>
    <p:sldId id="382" r:id="rId26"/>
    <p:sldId id="381" r:id="rId27"/>
    <p:sldId id="383" r:id="rId28"/>
    <p:sldId id="384" r:id="rId29"/>
    <p:sldId id="385" r:id="rId30"/>
    <p:sldId id="386" r:id="rId31"/>
    <p:sldId id="387" r:id="rId32"/>
    <p:sldId id="388" r:id="rId33"/>
    <p:sldId id="389" r:id="rId34"/>
    <p:sldId id="390" r:id="rId35"/>
    <p:sldId id="391" r:id="rId36"/>
    <p:sldId id="392" r:id="rId37"/>
    <p:sldId id="393" r:id="rId38"/>
    <p:sldId id="394" r:id="rId39"/>
    <p:sldId id="395" r:id="rId40"/>
    <p:sldId id="396" r:id="rId41"/>
    <p:sldId id="397" r:id="rId42"/>
    <p:sldId id="398" r:id="rId43"/>
    <p:sldId id="399" r:id="rId44"/>
    <p:sldId id="400" r:id="rId45"/>
    <p:sldId id="401" r:id="rId46"/>
    <p:sldId id="402" r:id="rId47"/>
    <p:sldId id="403" r:id="rId48"/>
    <p:sldId id="404" r:id="rId49"/>
    <p:sldId id="405" r:id="rId50"/>
    <p:sldId id="406" r:id="rId51"/>
    <p:sldId id="408" r:id="rId52"/>
    <p:sldId id="337" r:id="rId53"/>
    <p:sldId id="409" r:id="rId54"/>
    <p:sldId id="410" r:id="rId55"/>
    <p:sldId id="411" r:id="rId56"/>
    <p:sldId id="412" r:id="rId57"/>
    <p:sldId id="414" r:id="rId58"/>
    <p:sldId id="413" r:id="rId59"/>
    <p:sldId id="407" r:id="rId60"/>
    <p:sldId id="415" r:id="rId61"/>
    <p:sldId id="417" r:id="rId62"/>
    <p:sldId id="416" r:id="rId63"/>
    <p:sldId id="418" r:id="rId64"/>
    <p:sldId id="420" r:id="rId65"/>
    <p:sldId id="419" r:id="rId66"/>
    <p:sldId id="421" r:id="rId67"/>
    <p:sldId id="422" r:id="rId68"/>
    <p:sldId id="423" r:id="rId69"/>
    <p:sldId id="426" r:id="rId70"/>
    <p:sldId id="427" r:id="rId71"/>
    <p:sldId id="428" r:id="rId72"/>
    <p:sldId id="431" r:id="rId73"/>
    <p:sldId id="429" r:id="rId74"/>
    <p:sldId id="430" r:id="rId75"/>
    <p:sldId id="432" r:id="rId76"/>
    <p:sldId id="433" r:id="rId77"/>
    <p:sldId id="434" r:id="rId78"/>
    <p:sldId id="435" r:id="rId79"/>
    <p:sldId id="436" r:id="rId80"/>
    <p:sldId id="437" r:id="rId81"/>
    <p:sldId id="438" r:id="rId82"/>
    <p:sldId id="439" r:id="rId83"/>
    <p:sldId id="440" r:id="rId84"/>
    <p:sldId id="424" r:id="rId85"/>
    <p:sldId id="425" r:id="rId86"/>
    <p:sldId id="441" r:id="rId87"/>
    <p:sldId id="442" r:id="rId88"/>
    <p:sldId id="443" r:id="rId89"/>
    <p:sldId id="445" r:id="rId90"/>
    <p:sldId id="444" r:id="rId91"/>
    <p:sldId id="446" r:id="rId92"/>
    <p:sldId id="447" r:id="rId93"/>
    <p:sldId id="448" r:id="rId94"/>
    <p:sldId id="449" r:id="rId95"/>
    <p:sldId id="453" r:id="rId96"/>
    <p:sldId id="450" r:id="rId97"/>
    <p:sldId id="335" r:id="rId98"/>
    <p:sldId id="359" r:id="rId99"/>
    <p:sldId id="336" r:id="rId10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6" autoAdjust="0"/>
    <p:restoredTop sz="94660"/>
  </p:normalViewPr>
  <p:slideViewPr>
    <p:cSldViewPr snapToGrid="0">
      <p:cViewPr varScale="1">
        <p:scale>
          <a:sx n="139" d="100"/>
          <a:sy n="139" d="100"/>
        </p:scale>
        <p:origin x="108" y="644"/>
      </p:cViewPr>
      <p:guideLst/>
    </p:cSldViewPr>
  </p:slideViewPr>
  <p:notesTextViewPr>
    <p:cViewPr>
      <p:scale>
        <a:sx n="3" d="2"/>
        <a:sy n="3" d="2"/>
      </p:scale>
      <p:origin x="0" y="0"/>
    </p:cViewPr>
  </p:notesTextViewPr>
  <p:notesViewPr>
    <p:cSldViewPr snapToGrid="0">
      <p:cViewPr varScale="1">
        <p:scale>
          <a:sx n="119" d="100"/>
          <a:sy n="119" d="100"/>
        </p:scale>
        <p:origin x="5128" y="18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handoutMaster" Target="handoutMasters/handout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CE213C-DCE3-47F3-A4B4-487B458125C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9B6041C3-C9BC-45E0-956D-309E0E0D52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E3B4DB-99A3-45D6-9F3B-4F0EBCC6BAA9}" type="datetimeFigureOut">
              <a:rPr lang="en-CA" smtClean="0"/>
              <a:t>2020-02-13</a:t>
            </a:fld>
            <a:endParaRPr lang="en-CA"/>
          </a:p>
        </p:txBody>
      </p:sp>
      <p:sp>
        <p:nvSpPr>
          <p:cNvPr id="4" name="Footer Placeholder 3">
            <a:extLst>
              <a:ext uri="{FF2B5EF4-FFF2-40B4-BE49-F238E27FC236}">
                <a16:creationId xmlns:a16="http://schemas.microsoft.com/office/drawing/2014/main" id="{25C983E4-3F82-41FC-88AF-1CB824E44E9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580FBFF8-57E7-402D-AA57-D0C80FAC9F3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AD83A74-5AEC-469F-B462-5E21CD55620A}" type="slidenum">
              <a:rPr lang="en-CA" smtClean="0"/>
              <a:t>‹#›</a:t>
            </a:fld>
            <a:endParaRPr lang="en-CA"/>
          </a:p>
        </p:txBody>
      </p:sp>
    </p:spTree>
    <p:extLst>
      <p:ext uri="{BB962C8B-B14F-4D97-AF65-F5344CB8AC3E}">
        <p14:creationId xmlns:p14="http://schemas.microsoft.com/office/powerpoint/2010/main" val="13027750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8DF4F6-9EBD-4425-802A-52916315BBC3}" type="datetimeFigureOut">
              <a:rPr lang="en-TT" smtClean="0"/>
              <a:t>13/02/2020</a:t>
            </a:fld>
            <a:endParaRPr lang="en-T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T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T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T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1DA60E-ED00-44D1-A885-EA58F3133888}" type="slidenum">
              <a:rPr lang="en-TT" smtClean="0"/>
              <a:t>‹#›</a:t>
            </a:fld>
            <a:endParaRPr lang="en-TT"/>
          </a:p>
        </p:txBody>
      </p:sp>
    </p:spTree>
    <p:extLst>
      <p:ext uri="{BB962C8B-B14F-4D97-AF65-F5344CB8AC3E}">
        <p14:creationId xmlns:p14="http://schemas.microsoft.com/office/powerpoint/2010/main" val="869155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1</a:t>
            </a:fld>
            <a:endParaRPr lang="en-TT"/>
          </a:p>
        </p:txBody>
      </p:sp>
    </p:spTree>
    <p:extLst>
      <p:ext uri="{BB962C8B-B14F-4D97-AF65-F5344CB8AC3E}">
        <p14:creationId xmlns:p14="http://schemas.microsoft.com/office/powerpoint/2010/main" val="16013981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99</a:t>
            </a:fld>
            <a:endParaRPr lang="en-TT"/>
          </a:p>
        </p:txBody>
      </p:sp>
    </p:spTree>
    <p:extLst>
      <p:ext uri="{BB962C8B-B14F-4D97-AF65-F5344CB8AC3E}">
        <p14:creationId xmlns:p14="http://schemas.microsoft.com/office/powerpoint/2010/main" val="783924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2</a:t>
            </a:fld>
            <a:endParaRPr lang="en-TT"/>
          </a:p>
        </p:txBody>
      </p:sp>
    </p:spTree>
    <p:extLst>
      <p:ext uri="{BB962C8B-B14F-4D97-AF65-F5344CB8AC3E}">
        <p14:creationId xmlns:p14="http://schemas.microsoft.com/office/powerpoint/2010/main" val="28365107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b="1" dirty="0"/>
              <a:t>The Jews Lived in Turbulent Times During This Period: Their Writings Reflected Hope for Something Better</a:t>
            </a:r>
          </a:p>
          <a:p>
            <a:endParaRPr lang="en-TT" b="1" dirty="0"/>
          </a:p>
          <a:p>
            <a:r>
              <a:rPr lang="en-TT" dirty="0"/>
              <a:t>The period between the two testaments was a turbulent one for the Jews. They were under the authority of a number of different… Much of their literature that was written during this period reflected their struggle. With evil all around them, and many religious and political struggles, there were hopes for better days when the promised Messiah would come and bring them into a new golden age of peace.</a:t>
            </a:r>
          </a:p>
          <a:p>
            <a:endParaRPr lang="en-TT" dirty="0"/>
          </a:p>
          <a:p>
            <a:r>
              <a:rPr lang="en-TT" dirty="0"/>
              <a:t>In addition, they filled the gaps of Jewish history with stories of heroism during difficult times. Since there was not much literature produced by the Jews during this time in their history, the people cherished whatever written works they possessed.</a:t>
            </a:r>
          </a:p>
        </p:txBody>
      </p:sp>
      <p:sp>
        <p:nvSpPr>
          <p:cNvPr id="4" name="Slide Number Placeholder 3"/>
          <p:cNvSpPr>
            <a:spLocks noGrp="1"/>
          </p:cNvSpPr>
          <p:nvPr>
            <p:ph type="sldNum" sz="quarter" idx="5"/>
          </p:nvPr>
        </p:nvSpPr>
        <p:spPr/>
        <p:txBody>
          <a:bodyPr/>
          <a:lstStyle/>
          <a:p>
            <a:fld id="{771DA60E-ED00-44D1-A885-EA58F3133888}" type="slidenum">
              <a:rPr lang="en-TT" smtClean="0"/>
              <a:t>52</a:t>
            </a:fld>
            <a:endParaRPr lang="en-TT"/>
          </a:p>
        </p:txBody>
      </p:sp>
    </p:spTree>
    <p:extLst>
      <p:ext uri="{BB962C8B-B14F-4D97-AF65-F5344CB8AC3E}">
        <p14:creationId xmlns:p14="http://schemas.microsoft.com/office/powerpoint/2010/main" val="2605454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b="1" dirty="0"/>
              <a:t>The Jews Lived in Turbulent Times During This Period: Their Writings Reflected Hope for Something Better</a:t>
            </a:r>
          </a:p>
          <a:p>
            <a:endParaRPr lang="en-TT" b="1" dirty="0"/>
          </a:p>
          <a:p>
            <a:r>
              <a:rPr lang="en-TT" dirty="0"/>
              <a:t>The period between the two testaments was a turbulent one for the Jews. They were under the authority of a number of different… Much of their literature that was written during this period reflected their struggle. With evil all around them, and many religious and political struggles, there were hopes for better days when the promised Messiah would come and bring them into a new golden age of peace.</a:t>
            </a:r>
          </a:p>
          <a:p>
            <a:endParaRPr lang="en-TT" dirty="0"/>
          </a:p>
          <a:p>
            <a:r>
              <a:rPr lang="en-TT" dirty="0"/>
              <a:t>In addition, they filled the gaps of Jewish history with stories of heroism during difficult times. Since there was not much literature produced by the Jews during this time in their history, the people cherished whatever written works they possessed.</a:t>
            </a:r>
          </a:p>
        </p:txBody>
      </p:sp>
      <p:sp>
        <p:nvSpPr>
          <p:cNvPr id="4" name="Slide Number Placeholder 3"/>
          <p:cNvSpPr>
            <a:spLocks noGrp="1"/>
          </p:cNvSpPr>
          <p:nvPr>
            <p:ph type="sldNum" sz="quarter" idx="5"/>
          </p:nvPr>
        </p:nvSpPr>
        <p:spPr/>
        <p:txBody>
          <a:bodyPr/>
          <a:lstStyle/>
          <a:p>
            <a:fld id="{771DA60E-ED00-44D1-A885-EA58F3133888}" type="slidenum">
              <a:rPr lang="en-TT" smtClean="0"/>
              <a:t>53</a:t>
            </a:fld>
            <a:endParaRPr lang="en-TT"/>
          </a:p>
        </p:txBody>
      </p:sp>
    </p:spTree>
    <p:extLst>
      <p:ext uri="{BB962C8B-B14F-4D97-AF65-F5344CB8AC3E}">
        <p14:creationId xmlns:p14="http://schemas.microsoft.com/office/powerpoint/2010/main" val="799517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b="1" dirty="0"/>
              <a:t>The Jews Lived in Turbulent Times During This Period: Their Writings Reflected Hope for Something Better</a:t>
            </a:r>
          </a:p>
          <a:p>
            <a:endParaRPr lang="en-TT" b="1" dirty="0"/>
          </a:p>
          <a:p>
            <a:r>
              <a:rPr lang="en-TT" dirty="0"/>
              <a:t>The period between the two testaments was a turbulent one for the Jews. They were under the authority of a number of different… Much of their literature that was written during this period reflected their struggle. With evil all around them, and many religious and political struggles, there were hopes for better days when the promised Messiah would come and bring them into a new golden age of peace.</a:t>
            </a:r>
          </a:p>
          <a:p>
            <a:endParaRPr lang="en-TT" dirty="0"/>
          </a:p>
          <a:p>
            <a:r>
              <a:rPr lang="en-TT" dirty="0"/>
              <a:t>In addition, they filled the gaps of Jewish history with stories of heroism during difficult times. Since there was not much literature produced by the Jews during this time in their history, the people cherished whatever written works they possessed.</a:t>
            </a:r>
          </a:p>
        </p:txBody>
      </p:sp>
      <p:sp>
        <p:nvSpPr>
          <p:cNvPr id="4" name="Slide Number Placeholder 3"/>
          <p:cNvSpPr>
            <a:spLocks noGrp="1"/>
          </p:cNvSpPr>
          <p:nvPr>
            <p:ph type="sldNum" sz="quarter" idx="5"/>
          </p:nvPr>
        </p:nvSpPr>
        <p:spPr/>
        <p:txBody>
          <a:bodyPr/>
          <a:lstStyle/>
          <a:p>
            <a:fld id="{771DA60E-ED00-44D1-A885-EA58F3133888}" type="slidenum">
              <a:rPr lang="en-TT" smtClean="0"/>
              <a:t>54</a:t>
            </a:fld>
            <a:endParaRPr lang="en-TT"/>
          </a:p>
        </p:txBody>
      </p:sp>
    </p:spTree>
    <p:extLst>
      <p:ext uri="{BB962C8B-B14F-4D97-AF65-F5344CB8AC3E}">
        <p14:creationId xmlns:p14="http://schemas.microsoft.com/office/powerpoint/2010/main" val="1957333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b="1" dirty="0"/>
              <a:t>The Jews Lived in Turbulent Times During This Period: Their Writings Reflected Hope for Something Better</a:t>
            </a:r>
          </a:p>
          <a:p>
            <a:endParaRPr lang="en-TT" b="1" dirty="0"/>
          </a:p>
          <a:p>
            <a:r>
              <a:rPr lang="en-TT" dirty="0"/>
              <a:t>The period between the two testaments was a turbulent one for the Jews. They were under the authority of a number of different… Much of their literature that was written during this period reflected their struggle. With evil all around them, and many religious and political struggles, there were hopes for better days when the promised Messiah would come and bring them into a new golden age of peace.</a:t>
            </a:r>
          </a:p>
          <a:p>
            <a:endParaRPr lang="en-TT" dirty="0"/>
          </a:p>
          <a:p>
            <a:r>
              <a:rPr lang="en-TT" dirty="0"/>
              <a:t>In addition, they filled the gaps of Jewish history with stories of heroism during difficult times. Since there was not much literature produced by the Jews during this time in their history, the people cherished whatever written works they possessed.</a:t>
            </a:r>
          </a:p>
        </p:txBody>
      </p:sp>
      <p:sp>
        <p:nvSpPr>
          <p:cNvPr id="4" name="Slide Number Placeholder 3"/>
          <p:cNvSpPr>
            <a:spLocks noGrp="1"/>
          </p:cNvSpPr>
          <p:nvPr>
            <p:ph type="sldNum" sz="quarter" idx="5"/>
          </p:nvPr>
        </p:nvSpPr>
        <p:spPr/>
        <p:txBody>
          <a:bodyPr/>
          <a:lstStyle/>
          <a:p>
            <a:fld id="{771DA60E-ED00-44D1-A885-EA58F3133888}" type="slidenum">
              <a:rPr lang="en-TT" smtClean="0"/>
              <a:t>55</a:t>
            </a:fld>
            <a:endParaRPr lang="en-TT"/>
          </a:p>
        </p:txBody>
      </p:sp>
    </p:spTree>
    <p:extLst>
      <p:ext uri="{BB962C8B-B14F-4D97-AF65-F5344CB8AC3E}">
        <p14:creationId xmlns:p14="http://schemas.microsoft.com/office/powerpoint/2010/main" val="997713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b="1" dirty="0"/>
              <a:t>The Jews Lived in Turbulent Times During This Period: Their Writings Reflected Hope for Something Better</a:t>
            </a:r>
          </a:p>
          <a:p>
            <a:endParaRPr lang="en-TT" b="1" dirty="0"/>
          </a:p>
          <a:p>
            <a:r>
              <a:rPr lang="en-TT" dirty="0"/>
              <a:t>The period between the two testaments was a turbulent one for the Jews. They were under the authority of a number of different… Much of their literature that was written during this period reflected their struggle. With evil all around them, and many religious and political struggles, there were hopes for better days when the promised Messiah would come and bring them into a new golden age of peace.</a:t>
            </a:r>
          </a:p>
          <a:p>
            <a:endParaRPr lang="en-TT" dirty="0"/>
          </a:p>
          <a:p>
            <a:r>
              <a:rPr lang="en-TT" dirty="0"/>
              <a:t>In addition, they filled the gaps of Jewish history with stories of heroism during difficult times. Since there was not much literature produced by the Jews during this time in their history, the people cherished whatever written works they possessed.</a:t>
            </a:r>
          </a:p>
        </p:txBody>
      </p:sp>
      <p:sp>
        <p:nvSpPr>
          <p:cNvPr id="4" name="Slide Number Placeholder 3"/>
          <p:cNvSpPr>
            <a:spLocks noGrp="1"/>
          </p:cNvSpPr>
          <p:nvPr>
            <p:ph type="sldNum" sz="quarter" idx="5"/>
          </p:nvPr>
        </p:nvSpPr>
        <p:spPr/>
        <p:txBody>
          <a:bodyPr/>
          <a:lstStyle/>
          <a:p>
            <a:fld id="{771DA60E-ED00-44D1-A885-EA58F3133888}" type="slidenum">
              <a:rPr lang="en-TT" smtClean="0"/>
              <a:t>56</a:t>
            </a:fld>
            <a:endParaRPr lang="en-TT"/>
          </a:p>
        </p:txBody>
      </p:sp>
    </p:spTree>
    <p:extLst>
      <p:ext uri="{BB962C8B-B14F-4D97-AF65-F5344CB8AC3E}">
        <p14:creationId xmlns:p14="http://schemas.microsoft.com/office/powerpoint/2010/main" val="1493171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97</a:t>
            </a:fld>
            <a:endParaRPr lang="en-TT"/>
          </a:p>
        </p:txBody>
      </p:sp>
    </p:spTree>
    <p:extLst>
      <p:ext uri="{BB962C8B-B14F-4D97-AF65-F5344CB8AC3E}">
        <p14:creationId xmlns:p14="http://schemas.microsoft.com/office/powerpoint/2010/main" val="9749000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a:p>
        </p:txBody>
      </p:sp>
      <p:sp>
        <p:nvSpPr>
          <p:cNvPr id="4" name="Slide Number Placeholder 3"/>
          <p:cNvSpPr>
            <a:spLocks noGrp="1"/>
          </p:cNvSpPr>
          <p:nvPr>
            <p:ph type="sldNum" sz="quarter" idx="5"/>
          </p:nvPr>
        </p:nvSpPr>
        <p:spPr/>
        <p:txBody>
          <a:bodyPr/>
          <a:lstStyle/>
          <a:p>
            <a:fld id="{771DA60E-ED00-44D1-A885-EA58F3133888}" type="slidenum">
              <a:rPr lang="en-TT" smtClean="0"/>
              <a:t>98</a:t>
            </a:fld>
            <a:endParaRPr lang="en-TT"/>
          </a:p>
        </p:txBody>
      </p:sp>
    </p:spTree>
    <p:extLst>
      <p:ext uri="{BB962C8B-B14F-4D97-AF65-F5344CB8AC3E}">
        <p14:creationId xmlns:p14="http://schemas.microsoft.com/office/powerpoint/2010/main" val="212943296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LASS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DF6ED39-DB15-4274-B461-1AABE400298F}"/>
              </a:ext>
            </a:extLst>
          </p:cNvPr>
          <p:cNvSpPr>
            <a:spLocks noGrp="1"/>
          </p:cNvSpPr>
          <p:nvPr>
            <p:ph type="body" sz="quarter" idx="10" hasCustomPrompt="1"/>
          </p:nvPr>
        </p:nvSpPr>
        <p:spPr>
          <a:xfrm>
            <a:off x="6300952" y="4987158"/>
            <a:ext cx="4083269" cy="499242"/>
          </a:xfrm>
          <a:prstGeom prst="rect">
            <a:avLst/>
          </a:prstGeom>
        </p:spPr>
        <p:txBody>
          <a:bodyPr/>
          <a:lstStyle>
            <a:lvl1pPr marL="0" indent="0" algn="ctr">
              <a:buNone/>
              <a:defRPr sz="3200" b="1">
                <a:effectLst>
                  <a:outerShdw blurRad="50800" dist="38100" dir="2700000" algn="tl" rotWithShape="0">
                    <a:prstClr val="black">
                      <a:alpha val="40000"/>
                    </a:prstClr>
                  </a:outerShdw>
                </a:effectLst>
              </a:defRPr>
            </a:lvl1pPr>
            <a:lvl2pPr marL="457200" indent="0" algn="ctr">
              <a:buNone/>
              <a:defRPr sz="4400" b="1"/>
            </a:lvl2pPr>
            <a:lvl3pPr marL="914400" indent="0" algn="ctr">
              <a:buNone/>
              <a:defRPr sz="4400" b="1"/>
            </a:lvl3pPr>
            <a:lvl4pPr marL="1371600" indent="0" algn="ctr">
              <a:buNone/>
              <a:defRPr sz="4400" b="1"/>
            </a:lvl4pPr>
            <a:lvl5pPr marL="1828800" indent="0" algn="ctr">
              <a:buNone/>
              <a:defRPr sz="4400" b="1"/>
            </a:lvl5pPr>
          </a:lstStyle>
          <a:p>
            <a:pPr lvl="0"/>
            <a:r>
              <a:rPr lang="en-US" dirty="0"/>
              <a:t>SESSION 1</a:t>
            </a:r>
          </a:p>
          <a:p>
            <a:pPr lvl="0"/>
            <a:endParaRPr lang="en-CA" dirty="0"/>
          </a:p>
        </p:txBody>
      </p:sp>
    </p:spTree>
    <p:extLst>
      <p:ext uri="{BB962C8B-B14F-4D97-AF65-F5344CB8AC3E}">
        <p14:creationId xmlns:p14="http://schemas.microsoft.com/office/powerpoint/2010/main" val="4003796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cu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A0F3-3FD7-4F88-B5C1-FA269A03C5D1}"/>
              </a:ext>
            </a:extLst>
          </p:cNvPr>
          <p:cNvSpPr>
            <a:spLocks noGrp="1"/>
          </p:cNvSpPr>
          <p:nvPr>
            <p:ph type="title" hasCustomPrompt="1"/>
          </p:nvPr>
        </p:nvSpPr>
        <p:spPr>
          <a:xfrm>
            <a:off x="2650332" y="454025"/>
            <a:ext cx="8392318" cy="1325563"/>
          </a:xfrm>
          <a:prstGeom prst="rect">
            <a:avLst/>
          </a:prstGeom>
        </p:spPr>
        <p:txBody>
          <a:bodyPr/>
          <a:lstStyle>
            <a:lvl1pPr>
              <a:defRPr sz="6000">
                <a:solidFill>
                  <a:schemeClr val="tx2"/>
                </a:solidFill>
                <a:effectLst>
                  <a:outerShdw blurRad="50800" dist="38100" dir="2700000" algn="tl" rotWithShape="0">
                    <a:prstClr val="black">
                      <a:alpha val="40000"/>
                    </a:prstClr>
                  </a:outerShdw>
                </a:effectLst>
              </a:defRPr>
            </a:lvl1pPr>
          </a:lstStyle>
          <a:p>
            <a:r>
              <a:rPr lang="en-US" dirty="0"/>
              <a:t>DISCUSS IN YOUR GROUPS</a:t>
            </a:r>
            <a:endParaRPr lang="en-CA" dirty="0"/>
          </a:p>
        </p:txBody>
      </p:sp>
      <p:pic>
        <p:nvPicPr>
          <p:cNvPr id="4" name="Graphic 3" descr="Customer review">
            <a:extLst>
              <a:ext uri="{FF2B5EF4-FFF2-40B4-BE49-F238E27FC236}">
                <a16:creationId xmlns:a16="http://schemas.microsoft.com/office/drawing/2014/main" id="{DFB16C53-E075-45BB-AA5C-188AE097829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67541" y="376895"/>
            <a:ext cx="1402693" cy="1402693"/>
          </a:xfrm>
          <a:prstGeom prst="rect">
            <a:avLst/>
          </a:prstGeom>
          <a:effectLst>
            <a:outerShdw blurRad="50800" dist="38100" dir="2700000" algn="tl" rotWithShape="0">
              <a:prstClr val="black">
                <a:alpha val="40000"/>
              </a:prstClr>
            </a:outerShdw>
          </a:effectLst>
        </p:spPr>
      </p:pic>
      <p:sp>
        <p:nvSpPr>
          <p:cNvPr id="6" name="Text Placeholder 5">
            <a:extLst>
              <a:ext uri="{FF2B5EF4-FFF2-40B4-BE49-F238E27FC236}">
                <a16:creationId xmlns:a16="http://schemas.microsoft.com/office/drawing/2014/main" id="{C89BEF89-0172-4D60-9FE2-2F064A94DD4C}"/>
              </a:ext>
            </a:extLst>
          </p:cNvPr>
          <p:cNvSpPr>
            <a:spLocks noGrp="1"/>
          </p:cNvSpPr>
          <p:nvPr>
            <p:ph type="body" sz="quarter" idx="10" hasCustomPrompt="1"/>
          </p:nvPr>
        </p:nvSpPr>
        <p:spPr>
          <a:xfrm>
            <a:off x="1127125" y="2432050"/>
            <a:ext cx="9937750" cy="3759200"/>
          </a:xfrm>
          <a:prstGeom prst="rect">
            <a:avLst/>
          </a:prstGeom>
        </p:spPr>
        <p:txBody>
          <a:bodyPr/>
          <a:lstStyle>
            <a:lvl1pPr marL="0" indent="0">
              <a:buNone/>
              <a:defRPr sz="3200">
                <a:effectLst>
                  <a:outerShdw blurRad="50800" dist="38100" dir="2700000" algn="tl" rotWithShape="0">
                    <a:prstClr val="black">
                      <a:alpha val="40000"/>
                    </a:prstClr>
                  </a:outerShdw>
                </a:effectLst>
                <a:latin typeface="+mj-lt"/>
              </a:defRPr>
            </a:lvl1pPr>
            <a:lvl2pPr marL="457200" indent="0">
              <a:buNone/>
              <a:defRPr>
                <a:effectLst>
                  <a:outerShdw blurRad="50800" dist="38100" dir="2700000" algn="tl" rotWithShape="0">
                    <a:prstClr val="black">
                      <a:alpha val="40000"/>
                    </a:prstClr>
                  </a:outerShdw>
                </a:effectLst>
                <a:latin typeface="+mj-lt"/>
              </a:defRPr>
            </a:lvl2pPr>
            <a:lvl3pPr marL="914400" indent="0">
              <a:buNone/>
              <a:defRPr>
                <a:effectLst>
                  <a:outerShdw blurRad="50800" dist="38100" dir="2700000" algn="tl" rotWithShape="0">
                    <a:prstClr val="black">
                      <a:alpha val="40000"/>
                    </a:prstClr>
                  </a:outerShdw>
                </a:effectLst>
                <a:latin typeface="+mj-lt"/>
              </a:defRPr>
            </a:lvl3pPr>
            <a:lvl4pPr marL="1371600" indent="0">
              <a:buNone/>
              <a:defRPr>
                <a:effectLst>
                  <a:outerShdw blurRad="50800" dist="38100" dir="2700000" algn="tl" rotWithShape="0">
                    <a:prstClr val="black">
                      <a:alpha val="40000"/>
                    </a:prstClr>
                  </a:outerShdw>
                </a:effectLst>
                <a:latin typeface="+mj-lt"/>
              </a:defRPr>
            </a:lvl4pPr>
            <a:lvl5pPr marL="1828800" indent="0">
              <a:buNone/>
              <a:defRPr>
                <a:effectLst>
                  <a:outerShdw blurRad="50800" dist="38100" dir="2700000" algn="tl" rotWithShape="0">
                    <a:prstClr val="black">
                      <a:alpha val="40000"/>
                    </a:prstClr>
                  </a:outerShdw>
                </a:effectLst>
                <a:latin typeface="+mj-lt"/>
              </a:defRPr>
            </a:lvl5pPr>
          </a:lstStyle>
          <a:p>
            <a:pPr lvl="0"/>
            <a:r>
              <a:rPr lang="en-US" dirty="0"/>
              <a:t>Insert discussion cues</a:t>
            </a:r>
            <a:endParaRPr lang="en-CA" dirty="0"/>
          </a:p>
        </p:txBody>
      </p:sp>
    </p:spTree>
    <p:extLst>
      <p:ext uri="{BB962C8B-B14F-4D97-AF65-F5344CB8AC3E}">
        <p14:creationId xmlns:p14="http://schemas.microsoft.com/office/powerpoint/2010/main" val="4131647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A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A0F3-3FD7-4F88-B5C1-FA269A03C5D1}"/>
              </a:ext>
            </a:extLst>
          </p:cNvPr>
          <p:cNvSpPr>
            <a:spLocks noGrp="1"/>
          </p:cNvSpPr>
          <p:nvPr>
            <p:ph type="title" hasCustomPrompt="1"/>
          </p:nvPr>
        </p:nvSpPr>
        <p:spPr>
          <a:xfrm>
            <a:off x="1899841" y="5194799"/>
            <a:ext cx="8392318" cy="633275"/>
          </a:xfrm>
          <a:prstGeom prst="rect">
            <a:avLst/>
          </a:prstGeom>
        </p:spPr>
        <p:txBody>
          <a:bodyPr/>
          <a:lstStyle>
            <a:lvl1pPr algn="ctr">
              <a:defRPr sz="4000" baseline="0">
                <a:solidFill>
                  <a:schemeClr val="tx2"/>
                </a:solidFill>
                <a:effectLst>
                  <a:outerShdw blurRad="50800" dist="38100" dir="2700000" algn="tl" rotWithShape="0">
                    <a:prstClr val="black">
                      <a:alpha val="40000"/>
                    </a:prstClr>
                  </a:outerShdw>
                </a:effectLst>
                <a:latin typeface="+mn-lt"/>
              </a:defRPr>
            </a:lvl1pPr>
          </a:lstStyle>
          <a:p>
            <a:r>
              <a:rPr lang="en-US" dirty="0"/>
              <a:t>2 Scripture 2:31</a:t>
            </a:r>
            <a:endParaRPr lang="en-CA" dirty="0"/>
          </a:p>
        </p:txBody>
      </p:sp>
      <p:pic>
        <p:nvPicPr>
          <p:cNvPr id="5" name="Picture 4" descr="A close up of a logo&#10;&#10;Description automatically generated">
            <a:extLst>
              <a:ext uri="{FF2B5EF4-FFF2-40B4-BE49-F238E27FC236}">
                <a16:creationId xmlns:a16="http://schemas.microsoft.com/office/drawing/2014/main" id="{A329B850-3992-4035-8D0F-810E7A036D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91052" y="967905"/>
            <a:ext cx="2809896" cy="2809896"/>
          </a:xfrm>
          <a:prstGeom prst="rect">
            <a:avLst/>
          </a:prstGeom>
          <a:effectLst>
            <a:outerShdw blurRad="50800" dist="38100" dir="2700000" algn="tl" rotWithShape="0">
              <a:prstClr val="black">
                <a:alpha val="40000"/>
              </a:prstClr>
            </a:outerShdw>
          </a:effectLst>
        </p:spPr>
      </p:pic>
      <p:sp>
        <p:nvSpPr>
          <p:cNvPr id="7" name="Title 1">
            <a:extLst>
              <a:ext uri="{FF2B5EF4-FFF2-40B4-BE49-F238E27FC236}">
                <a16:creationId xmlns:a16="http://schemas.microsoft.com/office/drawing/2014/main" id="{B3FACD73-5010-4D23-A667-08BBDAF264EB}"/>
              </a:ext>
            </a:extLst>
          </p:cNvPr>
          <p:cNvSpPr txBox="1">
            <a:spLocks/>
          </p:cNvSpPr>
          <p:nvPr userDrawn="1"/>
        </p:nvSpPr>
        <p:spPr>
          <a:xfrm>
            <a:off x="1899841" y="4030145"/>
            <a:ext cx="8392318" cy="1389994"/>
          </a:xfrm>
          <a:prstGeom prst="rect">
            <a:avLst/>
          </a:prstGeom>
        </p:spPr>
        <p:txBody>
          <a:bodyPr/>
          <a:lstStyle>
            <a:lvl1pPr algn="ctr" defTabSz="914400" rtl="0" eaLnBrk="1" latinLnBrk="0" hangingPunct="1">
              <a:lnSpc>
                <a:spcPct val="90000"/>
              </a:lnSpc>
              <a:spcBef>
                <a:spcPct val="0"/>
              </a:spcBef>
              <a:buNone/>
              <a:defRPr sz="9600" b="1" kern="1200">
                <a:solidFill>
                  <a:schemeClr val="tx2"/>
                </a:solidFill>
                <a:effectLst>
                  <a:outerShdw blurRad="50800" dist="38100" dir="2700000" algn="tl" rotWithShape="0">
                    <a:prstClr val="black">
                      <a:alpha val="40000"/>
                    </a:prstClr>
                  </a:outerShdw>
                </a:effectLst>
                <a:latin typeface="+mj-lt"/>
                <a:ea typeface="+mj-ea"/>
                <a:cs typeface="+mj-cs"/>
              </a:defRPr>
            </a:lvl1pPr>
          </a:lstStyle>
          <a:p>
            <a:r>
              <a:rPr lang="en-US" sz="9600" dirty="0"/>
              <a:t>STOP &amp; PRAY</a:t>
            </a:r>
            <a:endParaRPr lang="en-CA" sz="9600" spc="300" dirty="0">
              <a:latin typeface="+mn-lt"/>
            </a:endParaRPr>
          </a:p>
        </p:txBody>
      </p:sp>
    </p:spTree>
    <p:extLst>
      <p:ext uri="{BB962C8B-B14F-4D97-AF65-F5344CB8AC3E}">
        <p14:creationId xmlns:p14="http://schemas.microsoft.com/office/powerpoint/2010/main" val="2042773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es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A0F3-3FD7-4F88-B5C1-FA269A03C5D1}"/>
              </a:ext>
            </a:extLst>
          </p:cNvPr>
          <p:cNvSpPr>
            <a:spLocks noGrp="1"/>
          </p:cNvSpPr>
          <p:nvPr>
            <p:ph type="title" hasCustomPrompt="1"/>
          </p:nvPr>
        </p:nvSpPr>
        <p:spPr>
          <a:xfrm>
            <a:off x="1675511" y="454025"/>
            <a:ext cx="9367139" cy="1325563"/>
          </a:xfrm>
          <a:prstGeom prst="rect">
            <a:avLst/>
          </a:prstGeom>
        </p:spPr>
        <p:txBody>
          <a:bodyPr/>
          <a:lstStyle>
            <a:lvl1pPr>
              <a:defRPr sz="6000">
                <a:solidFill>
                  <a:schemeClr val="tx2"/>
                </a:solidFill>
                <a:effectLst>
                  <a:outerShdw blurRad="50800" dist="38100" dir="2700000" algn="tl" rotWithShape="0">
                    <a:prstClr val="black">
                      <a:alpha val="40000"/>
                    </a:prstClr>
                  </a:outerShdw>
                </a:effectLst>
              </a:defRPr>
            </a:lvl1pPr>
          </a:lstStyle>
          <a:p>
            <a:r>
              <a:rPr lang="en-US" dirty="0"/>
              <a:t>Question title</a:t>
            </a:r>
            <a:endParaRPr lang="en-CA" dirty="0"/>
          </a:p>
        </p:txBody>
      </p:sp>
      <p:sp>
        <p:nvSpPr>
          <p:cNvPr id="6" name="Text Placeholder 5">
            <a:extLst>
              <a:ext uri="{FF2B5EF4-FFF2-40B4-BE49-F238E27FC236}">
                <a16:creationId xmlns:a16="http://schemas.microsoft.com/office/drawing/2014/main" id="{C89BEF89-0172-4D60-9FE2-2F064A94DD4C}"/>
              </a:ext>
            </a:extLst>
          </p:cNvPr>
          <p:cNvSpPr>
            <a:spLocks noGrp="1"/>
          </p:cNvSpPr>
          <p:nvPr>
            <p:ph type="body" sz="quarter" idx="10" hasCustomPrompt="1"/>
          </p:nvPr>
        </p:nvSpPr>
        <p:spPr>
          <a:xfrm>
            <a:off x="1127125" y="2012950"/>
            <a:ext cx="9937750" cy="4178300"/>
          </a:xfrm>
          <a:prstGeom prst="rect">
            <a:avLst/>
          </a:prstGeom>
        </p:spPr>
        <p:txBody>
          <a:bodyPr/>
          <a:lstStyle>
            <a:lvl1pPr marL="0" indent="0">
              <a:buNone/>
              <a:defRPr sz="3200">
                <a:effectLst>
                  <a:outerShdw blurRad="50800" dist="38100" dir="2700000" algn="tl" rotWithShape="0">
                    <a:prstClr val="black">
                      <a:alpha val="40000"/>
                    </a:prstClr>
                  </a:outerShdw>
                </a:effectLst>
                <a:latin typeface="+mj-lt"/>
              </a:defRPr>
            </a:lvl1pPr>
            <a:lvl2pPr marL="457200" indent="0">
              <a:buNone/>
              <a:defRPr>
                <a:effectLst>
                  <a:outerShdw blurRad="50800" dist="38100" dir="2700000" algn="tl" rotWithShape="0">
                    <a:prstClr val="black">
                      <a:alpha val="40000"/>
                    </a:prstClr>
                  </a:outerShdw>
                </a:effectLst>
                <a:latin typeface="+mj-lt"/>
              </a:defRPr>
            </a:lvl2pPr>
            <a:lvl3pPr marL="914400" indent="0">
              <a:buNone/>
              <a:defRPr>
                <a:effectLst>
                  <a:outerShdw blurRad="50800" dist="38100" dir="2700000" algn="tl" rotWithShape="0">
                    <a:prstClr val="black">
                      <a:alpha val="40000"/>
                    </a:prstClr>
                  </a:outerShdw>
                </a:effectLst>
                <a:latin typeface="+mj-lt"/>
              </a:defRPr>
            </a:lvl3pPr>
            <a:lvl4pPr marL="1371600" indent="0">
              <a:buNone/>
              <a:defRPr>
                <a:effectLst>
                  <a:outerShdw blurRad="50800" dist="38100" dir="2700000" algn="tl" rotWithShape="0">
                    <a:prstClr val="black">
                      <a:alpha val="40000"/>
                    </a:prstClr>
                  </a:outerShdw>
                </a:effectLst>
                <a:latin typeface="+mj-lt"/>
              </a:defRPr>
            </a:lvl4pPr>
            <a:lvl5pPr marL="1828800" indent="0">
              <a:buNone/>
              <a:defRPr>
                <a:effectLst>
                  <a:outerShdw blurRad="50800" dist="38100" dir="2700000" algn="tl" rotWithShape="0">
                    <a:prstClr val="black">
                      <a:alpha val="40000"/>
                    </a:prstClr>
                  </a:outerShdw>
                </a:effectLst>
                <a:latin typeface="+mj-lt"/>
              </a:defRPr>
            </a:lvl5pPr>
          </a:lstStyle>
          <a:p>
            <a:pPr lvl="0"/>
            <a:r>
              <a:rPr lang="en-US" dirty="0"/>
              <a:t>Insert Question points</a:t>
            </a:r>
            <a:endParaRPr lang="en-CA" dirty="0"/>
          </a:p>
        </p:txBody>
      </p:sp>
      <p:pic>
        <p:nvPicPr>
          <p:cNvPr id="5" name="Graphic 4" descr="Help">
            <a:extLst>
              <a:ext uri="{FF2B5EF4-FFF2-40B4-BE49-F238E27FC236}">
                <a16:creationId xmlns:a16="http://schemas.microsoft.com/office/drawing/2014/main" id="{4BB408C7-F8BA-476A-9F2F-0CDA25910420}"/>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0999" y="386099"/>
            <a:ext cx="904512" cy="9045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4755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arning">
    <p:spTree>
      <p:nvGrpSpPr>
        <p:cNvPr id="1" name=""/>
        <p:cNvGrpSpPr/>
        <p:nvPr/>
      </p:nvGrpSpPr>
      <p:grpSpPr>
        <a:xfrm>
          <a:off x="0" y="0"/>
          <a:ext cx="0" cy="0"/>
          <a:chOff x="0" y="0"/>
          <a:chExt cx="0" cy="0"/>
        </a:xfrm>
      </p:grpSpPr>
      <p:sp>
        <p:nvSpPr>
          <p:cNvPr id="30" name="Freeform: Shape 29">
            <a:extLst>
              <a:ext uri="{FF2B5EF4-FFF2-40B4-BE49-F238E27FC236}">
                <a16:creationId xmlns:a16="http://schemas.microsoft.com/office/drawing/2014/main" id="{FB4C04CD-27BD-4E9A-926A-EAEB74860C81}"/>
              </a:ext>
            </a:extLst>
          </p:cNvPr>
          <p:cNvSpPr/>
          <p:nvPr userDrawn="1"/>
        </p:nvSpPr>
        <p:spPr>
          <a:xfrm rot="179471">
            <a:off x="-839166" y="-349327"/>
            <a:ext cx="13234365" cy="2988110"/>
          </a:xfrm>
          <a:custGeom>
            <a:avLst/>
            <a:gdLst>
              <a:gd name="connsiteX0" fmla="*/ 4817111 w 13089118"/>
              <a:gd name="connsiteY0" fmla="*/ 2467477 h 2988110"/>
              <a:gd name="connsiteX1" fmla="*/ 4841891 w 13089118"/>
              <a:gd name="connsiteY1" fmla="*/ 2475811 h 2988110"/>
              <a:gd name="connsiteX2" fmla="*/ 4853520 w 13089118"/>
              <a:gd name="connsiteY2" fmla="*/ 2499226 h 2988110"/>
              <a:gd name="connsiteX3" fmla="*/ 4821769 w 13089118"/>
              <a:gd name="connsiteY3" fmla="*/ 2535637 h 2988110"/>
              <a:gd name="connsiteX4" fmla="*/ 1177211 w 13089118"/>
              <a:gd name="connsiteY4" fmla="*/ 2784909 h 2988110"/>
              <a:gd name="connsiteX5" fmla="*/ 1178021 w 13089118"/>
              <a:gd name="connsiteY5" fmla="*/ 2785900 h 2988110"/>
              <a:gd name="connsiteX6" fmla="*/ 1189379 w 13089118"/>
              <a:gd name="connsiteY6" fmla="*/ 2827344 h 2988110"/>
              <a:gd name="connsiteX7" fmla="*/ 1088803 w 13089118"/>
              <a:gd name="connsiteY7" fmla="*/ 2942689 h 2988110"/>
              <a:gd name="connsiteX8" fmla="*/ 424695 w 13089118"/>
              <a:gd name="connsiteY8" fmla="*/ 2988110 h 2988110"/>
              <a:gd name="connsiteX9" fmla="*/ 442649 w 13089118"/>
              <a:gd name="connsiteY9" fmla="*/ 2835151 h 2988110"/>
              <a:gd name="connsiteX10" fmla="*/ 208380 w 13089118"/>
              <a:gd name="connsiteY10" fmla="*/ 2851173 h 2988110"/>
              <a:gd name="connsiteX11" fmla="*/ 216482 w 13089118"/>
              <a:gd name="connsiteY11" fmla="*/ 2782139 h 2988110"/>
              <a:gd name="connsiteX12" fmla="*/ 8013696 w 13089118"/>
              <a:gd name="connsiteY12" fmla="*/ 2062503 h 2988110"/>
              <a:gd name="connsiteX13" fmla="*/ 8007197 w 13089118"/>
              <a:gd name="connsiteY13" fmla="*/ 2117867 h 2988110"/>
              <a:gd name="connsiteX14" fmla="*/ 0 w 13089118"/>
              <a:gd name="connsiteY14" fmla="*/ 2665524 h 2988110"/>
              <a:gd name="connsiteX15" fmla="*/ 6498 w 13089118"/>
              <a:gd name="connsiteY15" fmla="*/ 2610159 h 2988110"/>
              <a:gd name="connsiteX16" fmla="*/ 9400705 w 13089118"/>
              <a:gd name="connsiteY16" fmla="*/ 2027591 h 2988110"/>
              <a:gd name="connsiteX17" fmla="*/ 9425846 w 13089118"/>
              <a:gd name="connsiteY17" fmla="*/ 2029652 h 2988110"/>
              <a:gd name="connsiteX18" fmla="*/ 9481306 w 13089118"/>
              <a:gd name="connsiteY18" fmla="*/ 2073427 h 2988110"/>
              <a:gd name="connsiteX19" fmla="*/ 9490110 w 13089118"/>
              <a:gd name="connsiteY19" fmla="*/ 2105548 h 2988110"/>
              <a:gd name="connsiteX20" fmla="*/ 9412151 w 13089118"/>
              <a:gd name="connsiteY20" fmla="*/ 2194952 h 2988110"/>
              <a:gd name="connsiteX21" fmla="*/ 8262047 w 13089118"/>
              <a:gd name="connsiteY21" fmla="*/ 2273612 h 2988110"/>
              <a:gd name="connsiteX22" fmla="*/ 8172642 w 13089118"/>
              <a:gd name="connsiteY22" fmla="*/ 2195654 h 2988110"/>
              <a:gd name="connsiteX23" fmla="*/ 8172646 w 13089118"/>
              <a:gd name="connsiteY23" fmla="*/ 2195657 h 2988110"/>
              <a:gd name="connsiteX24" fmla="*/ 8250601 w 13089118"/>
              <a:gd name="connsiteY24" fmla="*/ 2106252 h 2988110"/>
              <a:gd name="connsiteX25" fmla="*/ 13089118 w 13089118"/>
              <a:gd name="connsiteY25" fmla="*/ 1769577 h 2988110"/>
              <a:gd name="connsiteX26" fmla="*/ 13064073 w 13089118"/>
              <a:gd name="connsiteY26" fmla="*/ 1982951 h 2988110"/>
              <a:gd name="connsiteX27" fmla="*/ 10944886 w 13089118"/>
              <a:gd name="connsiteY27" fmla="*/ 2127894 h 2988110"/>
              <a:gd name="connsiteX28" fmla="*/ 10917682 w 13089118"/>
              <a:gd name="connsiteY28" fmla="*/ 2104173 h 2988110"/>
              <a:gd name="connsiteX29" fmla="*/ 10917683 w 13089118"/>
              <a:gd name="connsiteY29" fmla="*/ 2104174 h 2988110"/>
              <a:gd name="connsiteX30" fmla="*/ 10941402 w 13089118"/>
              <a:gd name="connsiteY30" fmla="*/ 2076971 h 2988110"/>
              <a:gd name="connsiteX31" fmla="*/ 12064464 w 13089118"/>
              <a:gd name="connsiteY31" fmla="*/ 2000159 h 2988110"/>
              <a:gd name="connsiteX32" fmla="*/ 12049788 w 13089118"/>
              <a:gd name="connsiteY32" fmla="*/ 1981310 h 2988110"/>
              <a:gd name="connsiteX33" fmla="*/ 12039185 w 13089118"/>
              <a:gd name="connsiteY33" fmla="*/ 1942626 h 2988110"/>
              <a:gd name="connsiteX34" fmla="*/ 12039187 w 13089118"/>
              <a:gd name="connsiteY34" fmla="*/ 1942627 h 2988110"/>
              <a:gd name="connsiteX35" fmla="*/ 12133065 w 13089118"/>
              <a:gd name="connsiteY35" fmla="*/ 1834967 h 2988110"/>
              <a:gd name="connsiteX36" fmla="*/ 6785774 w 13089118"/>
              <a:gd name="connsiteY36" fmla="*/ 0 h 2988110"/>
              <a:gd name="connsiteX37" fmla="*/ 12993064 w 13089118"/>
              <a:gd name="connsiteY37" fmla="*/ 0 h 2988110"/>
              <a:gd name="connsiteX38" fmla="*/ 12993064 w 13089118"/>
              <a:gd name="connsiteY38" fmla="*/ 728580 h 2988110"/>
              <a:gd name="connsiteX39" fmla="*/ 12993065 w 13089118"/>
              <a:gd name="connsiteY39" fmla="*/ 728580 h 2988110"/>
              <a:gd name="connsiteX40" fmla="*/ 13012051 w 13089118"/>
              <a:gd name="connsiteY40" fmla="*/ 730808 h 2988110"/>
              <a:gd name="connsiteX41" fmla="*/ 12978803 w 13089118"/>
              <a:gd name="connsiteY41" fmla="*/ 1014074 h 2988110"/>
              <a:gd name="connsiteX42" fmla="*/ 11601935 w 13089118"/>
              <a:gd name="connsiteY42" fmla="*/ 1108245 h 2988110"/>
              <a:gd name="connsiteX43" fmla="*/ 11473080 w 13089118"/>
              <a:gd name="connsiteY43" fmla="*/ 1256018 h 2988110"/>
              <a:gd name="connsiteX44" fmla="*/ 11473078 w 13089118"/>
              <a:gd name="connsiteY44" fmla="*/ 1256018 h 2988110"/>
              <a:gd name="connsiteX45" fmla="*/ 11496407 w 13089118"/>
              <a:gd name="connsiteY45" fmla="*/ 1302988 h 2988110"/>
              <a:gd name="connsiteX46" fmla="*/ 7202424 w 13089118"/>
              <a:gd name="connsiteY46" fmla="*/ 1596681 h 2988110"/>
              <a:gd name="connsiteX47" fmla="*/ 7138085 w 13089118"/>
              <a:gd name="connsiteY47" fmla="*/ 1670469 h 2988110"/>
              <a:gd name="connsiteX48" fmla="*/ 7138079 w 13089118"/>
              <a:gd name="connsiteY48" fmla="*/ 1670463 h 2988110"/>
              <a:gd name="connsiteX49" fmla="*/ 7211869 w 13089118"/>
              <a:gd name="connsiteY49" fmla="*/ 1734804 h 2988110"/>
              <a:gd name="connsiteX50" fmla="*/ 12940194 w 13089118"/>
              <a:gd name="connsiteY50" fmla="*/ 1343012 h 2988110"/>
              <a:gd name="connsiteX51" fmla="*/ 12904788 w 13089118"/>
              <a:gd name="connsiteY51" fmla="*/ 1644662 h 2988110"/>
              <a:gd name="connsiteX52" fmla="*/ 482658 w 13089118"/>
              <a:gd name="connsiteY52" fmla="*/ 2494281 h 2988110"/>
              <a:gd name="connsiteX53" fmla="*/ 581253 w 13089118"/>
              <a:gd name="connsiteY53" fmla="*/ 1654277 h 2988110"/>
              <a:gd name="connsiteX54" fmla="*/ 408783 w 13089118"/>
              <a:gd name="connsiteY54" fmla="*/ 1634033 h 2988110"/>
              <a:gd name="connsiteX55" fmla="*/ 503685 w 13089118"/>
              <a:gd name="connsiteY55" fmla="*/ 825500 h 2988110"/>
              <a:gd name="connsiteX56" fmla="*/ 588664 w 13089118"/>
              <a:gd name="connsiteY56" fmla="*/ 101504 h 2988110"/>
              <a:gd name="connsiteX57" fmla="*/ 761134 w 13089118"/>
              <a:gd name="connsiteY57" fmla="*/ 121747 h 2988110"/>
              <a:gd name="connsiteX58" fmla="*/ 775424 w 13089118"/>
              <a:gd name="connsiteY58" fmla="*/ 0 h 2988110"/>
              <a:gd name="connsiteX59" fmla="*/ 6785775 w 13089118"/>
              <a:gd name="connsiteY59" fmla="*/ 0 h 298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3089118" h="2988110">
                <a:moveTo>
                  <a:pt x="4817111" y="2467477"/>
                </a:moveTo>
                <a:cubicBezTo>
                  <a:pt x="4826519" y="2466833"/>
                  <a:pt x="4835302" y="2470065"/>
                  <a:pt x="4841891" y="2475811"/>
                </a:cubicBezTo>
                <a:cubicBezTo>
                  <a:pt x="4848479" y="2481556"/>
                  <a:pt x="4852877" y="2489816"/>
                  <a:pt x="4853520" y="2499226"/>
                </a:cubicBezTo>
                <a:cubicBezTo>
                  <a:pt x="4854808" y="2518047"/>
                  <a:pt x="4840592" y="2534349"/>
                  <a:pt x="4821769" y="2535637"/>
                </a:cubicBezTo>
                <a:lnTo>
                  <a:pt x="1177211" y="2784909"/>
                </a:lnTo>
                <a:lnTo>
                  <a:pt x="1178021" y="2785900"/>
                </a:lnTo>
                <a:cubicBezTo>
                  <a:pt x="1184369" y="2798445"/>
                  <a:pt x="1188360" y="2812438"/>
                  <a:pt x="1189379" y="2827344"/>
                </a:cubicBezTo>
                <a:cubicBezTo>
                  <a:pt x="1193457" y="2886969"/>
                  <a:pt x="1148428" y="2938611"/>
                  <a:pt x="1088803" y="2942689"/>
                </a:cubicBezTo>
                <a:lnTo>
                  <a:pt x="424695" y="2988110"/>
                </a:lnTo>
                <a:lnTo>
                  <a:pt x="442649" y="2835151"/>
                </a:lnTo>
                <a:lnTo>
                  <a:pt x="208380" y="2851173"/>
                </a:lnTo>
                <a:lnTo>
                  <a:pt x="216482" y="2782139"/>
                </a:lnTo>
                <a:close/>
                <a:moveTo>
                  <a:pt x="8013696" y="2062503"/>
                </a:moveTo>
                <a:lnTo>
                  <a:pt x="8007197" y="2117867"/>
                </a:lnTo>
                <a:lnTo>
                  <a:pt x="0" y="2665524"/>
                </a:lnTo>
                <a:lnTo>
                  <a:pt x="6498" y="2610159"/>
                </a:lnTo>
                <a:close/>
                <a:moveTo>
                  <a:pt x="9400705" y="2027591"/>
                </a:moveTo>
                <a:cubicBezTo>
                  <a:pt x="9409370" y="2026998"/>
                  <a:pt x="9417818" y="2027744"/>
                  <a:pt x="9425846" y="2029652"/>
                </a:cubicBezTo>
                <a:cubicBezTo>
                  <a:pt x="9449930" y="2035373"/>
                  <a:pt x="9470238" y="2051553"/>
                  <a:pt x="9481306" y="2073427"/>
                </a:cubicBezTo>
                <a:cubicBezTo>
                  <a:pt x="9486224" y="2083147"/>
                  <a:pt x="9489319" y="2093996"/>
                  <a:pt x="9490110" y="2105548"/>
                </a:cubicBezTo>
                <a:cubicBezTo>
                  <a:pt x="9493271" y="2151763"/>
                  <a:pt x="9458366" y="2191793"/>
                  <a:pt x="9412151" y="2194952"/>
                </a:cubicBezTo>
                <a:cubicBezTo>
                  <a:pt x="9028784" y="2221172"/>
                  <a:pt x="8645415" y="2247392"/>
                  <a:pt x="8262047" y="2273612"/>
                </a:cubicBezTo>
                <a:cubicBezTo>
                  <a:pt x="8215832" y="2276774"/>
                  <a:pt x="8175804" y="2241869"/>
                  <a:pt x="8172642" y="2195654"/>
                </a:cubicBezTo>
                <a:lnTo>
                  <a:pt x="8172646" y="2195657"/>
                </a:lnTo>
                <a:cubicBezTo>
                  <a:pt x="8169484" y="2149441"/>
                  <a:pt x="8204387" y="2109414"/>
                  <a:pt x="8250601" y="2106252"/>
                </a:cubicBezTo>
                <a:close/>
                <a:moveTo>
                  <a:pt x="13089118" y="1769577"/>
                </a:moveTo>
                <a:lnTo>
                  <a:pt x="13064073" y="1982951"/>
                </a:lnTo>
                <a:lnTo>
                  <a:pt x="10944886" y="2127894"/>
                </a:lnTo>
                <a:cubicBezTo>
                  <a:pt x="10930825" y="2128856"/>
                  <a:pt x="10918643" y="2118235"/>
                  <a:pt x="10917682" y="2104173"/>
                </a:cubicBezTo>
                <a:lnTo>
                  <a:pt x="10917683" y="2104174"/>
                </a:lnTo>
                <a:cubicBezTo>
                  <a:pt x="10916721" y="2090112"/>
                  <a:pt x="10927342" y="2077932"/>
                  <a:pt x="10941402" y="2076971"/>
                </a:cubicBezTo>
                <a:lnTo>
                  <a:pt x="12064464" y="2000159"/>
                </a:lnTo>
                <a:lnTo>
                  <a:pt x="12049788" y="1981310"/>
                </a:lnTo>
                <a:cubicBezTo>
                  <a:pt x="12043864" y="1969603"/>
                  <a:pt x="12040138" y="1956540"/>
                  <a:pt x="12039185" y="1942626"/>
                </a:cubicBezTo>
                <a:lnTo>
                  <a:pt x="12039187" y="1942627"/>
                </a:lnTo>
                <a:cubicBezTo>
                  <a:pt x="12035380" y="1886974"/>
                  <a:pt x="12077410" y="1838773"/>
                  <a:pt x="12133065" y="1834967"/>
                </a:cubicBezTo>
                <a:close/>
                <a:moveTo>
                  <a:pt x="6785774" y="0"/>
                </a:moveTo>
                <a:lnTo>
                  <a:pt x="12993064" y="0"/>
                </a:lnTo>
                <a:lnTo>
                  <a:pt x="12993064" y="728580"/>
                </a:lnTo>
                <a:lnTo>
                  <a:pt x="12993065" y="728580"/>
                </a:lnTo>
                <a:lnTo>
                  <a:pt x="13012051" y="730808"/>
                </a:lnTo>
                <a:lnTo>
                  <a:pt x="12978803" y="1014074"/>
                </a:lnTo>
                <a:lnTo>
                  <a:pt x="11601935" y="1108245"/>
                </a:lnTo>
                <a:cubicBezTo>
                  <a:pt x="11525544" y="1113469"/>
                  <a:pt x="11467856" y="1179628"/>
                  <a:pt x="11473080" y="1256018"/>
                </a:cubicBezTo>
                <a:lnTo>
                  <a:pt x="11473078" y="1256018"/>
                </a:lnTo>
                <a:lnTo>
                  <a:pt x="11496407" y="1302988"/>
                </a:lnTo>
                <a:lnTo>
                  <a:pt x="7202424" y="1596681"/>
                </a:lnTo>
                <a:cubicBezTo>
                  <a:pt x="7164283" y="1599287"/>
                  <a:pt x="7135475" y="1632328"/>
                  <a:pt x="7138085" y="1670469"/>
                </a:cubicBezTo>
                <a:lnTo>
                  <a:pt x="7138079" y="1670463"/>
                </a:lnTo>
                <a:cubicBezTo>
                  <a:pt x="7140689" y="1708610"/>
                  <a:pt x="7173726" y="1737412"/>
                  <a:pt x="7211869" y="1734804"/>
                </a:cubicBezTo>
                <a:lnTo>
                  <a:pt x="12940194" y="1343012"/>
                </a:lnTo>
                <a:lnTo>
                  <a:pt x="12904788" y="1644662"/>
                </a:lnTo>
                <a:lnTo>
                  <a:pt x="482658" y="2494281"/>
                </a:lnTo>
                <a:lnTo>
                  <a:pt x="581253" y="1654277"/>
                </a:lnTo>
                <a:lnTo>
                  <a:pt x="408783" y="1634033"/>
                </a:lnTo>
                <a:lnTo>
                  <a:pt x="503685" y="825500"/>
                </a:lnTo>
                <a:lnTo>
                  <a:pt x="588664" y="101504"/>
                </a:lnTo>
                <a:lnTo>
                  <a:pt x="761134" y="121747"/>
                </a:lnTo>
                <a:lnTo>
                  <a:pt x="775424" y="0"/>
                </a:lnTo>
                <a:lnTo>
                  <a:pt x="6785775" y="0"/>
                </a:ln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2" name="Title 1">
            <a:extLst>
              <a:ext uri="{FF2B5EF4-FFF2-40B4-BE49-F238E27FC236}">
                <a16:creationId xmlns:a16="http://schemas.microsoft.com/office/drawing/2014/main" id="{BFB788B3-9F88-4E97-82BA-1917B7F19A2C}"/>
              </a:ext>
            </a:extLst>
          </p:cNvPr>
          <p:cNvSpPr>
            <a:spLocks noGrp="1"/>
          </p:cNvSpPr>
          <p:nvPr>
            <p:ph type="title" hasCustomPrompt="1"/>
          </p:nvPr>
        </p:nvSpPr>
        <p:spPr>
          <a:xfrm>
            <a:off x="1530350" y="381002"/>
            <a:ext cx="9182100" cy="825500"/>
          </a:xfrm>
          <a:prstGeom prst="rect">
            <a:avLst/>
          </a:prstGeom>
        </p:spPr>
        <p:txBody>
          <a:bodyPr/>
          <a:lstStyle>
            <a:lvl1pPr>
              <a:defRPr sz="5400">
                <a:solidFill>
                  <a:schemeClr val="bg2"/>
                </a:solidFill>
                <a:effectLst>
                  <a:innerShdw blurRad="114300">
                    <a:prstClr val="black"/>
                  </a:innerShdw>
                </a:effectLst>
              </a:defRPr>
            </a:lvl1pPr>
          </a:lstStyle>
          <a:p>
            <a:r>
              <a:rPr lang="en-US" dirty="0"/>
              <a:t>WARNING TITLE</a:t>
            </a:r>
            <a:endParaRPr lang="en-CA" dirty="0"/>
          </a:p>
        </p:txBody>
      </p:sp>
      <p:pic>
        <p:nvPicPr>
          <p:cNvPr id="32" name="Graphic 31" descr="Warning">
            <a:extLst>
              <a:ext uri="{FF2B5EF4-FFF2-40B4-BE49-F238E27FC236}">
                <a16:creationId xmlns:a16="http://schemas.microsoft.com/office/drawing/2014/main" id="{858EEDE1-D456-48A5-B159-D990F3F394DA}"/>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93750" y="355605"/>
            <a:ext cx="736600" cy="736600"/>
          </a:xfrm>
          <a:prstGeom prst="rect">
            <a:avLst/>
          </a:prstGeom>
          <a:effectLst>
            <a:innerShdw blurRad="114300">
              <a:prstClr val="black">
                <a:alpha val="67000"/>
              </a:prstClr>
            </a:innerShdw>
          </a:effectLst>
        </p:spPr>
      </p:pic>
      <p:sp>
        <p:nvSpPr>
          <p:cNvPr id="34" name="Text Placeholder 33">
            <a:extLst>
              <a:ext uri="{FF2B5EF4-FFF2-40B4-BE49-F238E27FC236}">
                <a16:creationId xmlns:a16="http://schemas.microsoft.com/office/drawing/2014/main" id="{6CF919C0-5CE3-43F1-AEAD-709D0B5A9750}"/>
              </a:ext>
            </a:extLst>
          </p:cNvPr>
          <p:cNvSpPr>
            <a:spLocks noGrp="1"/>
          </p:cNvSpPr>
          <p:nvPr>
            <p:ph type="body" sz="quarter" idx="10" hasCustomPrompt="1"/>
          </p:nvPr>
        </p:nvSpPr>
        <p:spPr>
          <a:xfrm>
            <a:off x="793750" y="2280096"/>
            <a:ext cx="10604500" cy="4241351"/>
          </a:xfrm>
          <a:prstGeom prst="rect">
            <a:avLst/>
          </a:prstGeom>
        </p:spPr>
        <p:txBody>
          <a:bodyPr/>
          <a:lstStyle>
            <a:lvl1pPr marL="0" indent="0">
              <a:buNone/>
              <a:defRPr>
                <a:effectLst>
                  <a:outerShdw blurRad="50800" dist="38100" dir="2700000" algn="tl" rotWithShape="0">
                    <a:prstClr val="black">
                      <a:alpha val="40000"/>
                    </a:prstClr>
                  </a:outerShdw>
                </a:effectLs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text</a:t>
            </a:r>
            <a:endParaRPr lang="en-CA" dirty="0"/>
          </a:p>
        </p:txBody>
      </p:sp>
      <p:sp>
        <p:nvSpPr>
          <p:cNvPr id="4" name="Text Placeholder 3">
            <a:extLst>
              <a:ext uri="{FF2B5EF4-FFF2-40B4-BE49-F238E27FC236}">
                <a16:creationId xmlns:a16="http://schemas.microsoft.com/office/drawing/2014/main" id="{A7FFFDD0-66AA-4A7E-860F-BDE684B90B8F}"/>
              </a:ext>
            </a:extLst>
          </p:cNvPr>
          <p:cNvSpPr>
            <a:spLocks noGrp="1"/>
          </p:cNvSpPr>
          <p:nvPr>
            <p:ph type="body" sz="quarter" idx="11" hasCustomPrompt="1"/>
          </p:nvPr>
        </p:nvSpPr>
        <p:spPr>
          <a:xfrm>
            <a:off x="793750" y="1073375"/>
            <a:ext cx="5402263" cy="463550"/>
          </a:xfrm>
          <a:prstGeom prst="rect">
            <a:avLst/>
          </a:prstGeom>
        </p:spPr>
        <p:txBody>
          <a:bodyPr/>
          <a:lstStyle>
            <a:lvl1pPr marL="0" indent="0">
              <a:buNone/>
              <a:defRPr b="1">
                <a:solidFill>
                  <a:schemeClr val="bg2"/>
                </a:solidFill>
                <a:effectLst>
                  <a:innerShdw blurRad="114300">
                    <a:prstClr val="black"/>
                  </a:innerShdw>
                </a:effectLst>
              </a:defRPr>
            </a:lvl1pPr>
            <a:lvl2pPr marL="457200" indent="0">
              <a:buNone/>
              <a:defRPr b="1">
                <a:solidFill>
                  <a:schemeClr val="bg2"/>
                </a:solidFill>
              </a:defRPr>
            </a:lvl2pPr>
            <a:lvl3pPr marL="914400" indent="0">
              <a:buNone/>
              <a:defRPr b="1">
                <a:solidFill>
                  <a:schemeClr val="bg2"/>
                </a:solidFill>
              </a:defRPr>
            </a:lvl3pPr>
            <a:lvl4pPr marL="1371600" indent="0">
              <a:buNone/>
              <a:defRPr b="1">
                <a:solidFill>
                  <a:schemeClr val="bg2"/>
                </a:solidFill>
              </a:defRPr>
            </a:lvl4pPr>
            <a:lvl5pPr marL="1828800" indent="0">
              <a:buNone/>
              <a:defRPr b="1">
                <a:solidFill>
                  <a:schemeClr val="bg2"/>
                </a:solidFill>
              </a:defRPr>
            </a:lvl5pPr>
          </a:lstStyle>
          <a:p>
            <a:pPr lvl="0"/>
            <a:r>
              <a:rPr lang="en-US" dirty="0"/>
              <a:t>Subtitle Text</a:t>
            </a:r>
            <a:endParaRPr lang="en-CA" dirty="0"/>
          </a:p>
        </p:txBody>
      </p:sp>
    </p:spTree>
    <p:extLst>
      <p:ext uri="{BB962C8B-B14F-4D97-AF65-F5344CB8AC3E}">
        <p14:creationId xmlns:p14="http://schemas.microsoft.com/office/powerpoint/2010/main" val="238384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34">
                                            <p:txEl>
                                              <p:pRg st="0" end="0"/>
                                            </p:txEl>
                                          </p:spTgt>
                                        </p:tgtEl>
                                        <p:attrNameLst>
                                          <p:attrName>style.visibility</p:attrName>
                                        </p:attrNameLst>
                                      </p:cBhvr>
                                      <p:to>
                                        <p:strVal val="visible"/>
                                      </p:to>
                                    </p:set>
                                    <p:animEffect transition="in" filter="fade">
                                      <p:cBhvr>
                                        <p:cTn id="17"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4" grpId="0" build="p">
        <p:tmplLst>
          <p:tmpl lvl="1">
            <p:tnLst>
              <p:par>
                <p:cTn presetID="10" presetClass="entr" presetSubtype="0"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fade">
                      <p:cBhvr>
                        <p:cTn dur="500"/>
                        <p:tgtEl>
                          <p:spTgt spid="34"/>
                        </p:tgtEl>
                      </p:cBhvr>
                    </p:animEffect>
                  </p:childTnLst>
                </p:cTn>
              </p:par>
            </p:tnLst>
          </p:tmpl>
        </p:tmplLst>
      </p:bldP>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545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pic>
        <p:nvPicPr>
          <p:cNvPr id="4" name="Graphic 3" descr="Books">
            <a:extLst>
              <a:ext uri="{FF2B5EF4-FFF2-40B4-BE49-F238E27FC236}">
                <a16:creationId xmlns:a16="http://schemas.microsoft.com/office/drawing/2014/main" id="{84459FD3-F23F-4CCC-9059-7FFDE7F39232}"/>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7863" y="239110"/>
            <a:ext cx="1975945" cy="1975945"/>
          </a:xfrm>
          <a:prstGeom prst="rect">
            <a:avLst/>
          </a:prstGeom>
          <a:effectLst>
            <a:outerShdw blurRad="50800" dist="38100" dir="2700000" algn="tl" rotWithShape="0">
              <a:prstClr val="black">
                <a:alpha val="40000"/>
              </a:prstClr>
            </a:outerShdw>
          </a:effectLst>
        </p:spPr>
      </p:pic>
      <p:sp>
        <p:nvSpPr>
          <p:cNvPr id="6" name="Text Placeholder 5">
            <a:extLst>
              <a:ext uri="{FF2B5EF4-FFF2-40B4-BE49-F238E27FC236}">
                <a16:creationId xmlns:a16="http://schemas.microsoft.com/office/drawing/2014/main" id="{2D4BC35E-4B3B-4D5E-AB56-0635585BC952}"/>
              </a:ext>
            </a:extLst>
          </p:cNvPr>
          <p:cNvSpPr>
            <a:spLocks noGrp="1"/>
          </p:cNvSpPr>
          <p:nvPr>
            <p:ph type="body" sz="quarter" idx="10"/>
          </p:nvPr>
        </p:nvSpPr>
        <p:spPr>
          <a:xfrm>
            <a:off x="740979" y="2359025"/>
            <a:ext cx="10809671" cy="3905250"/>
          </a:xfrm>
          <a:prstGeom prst="rect">
            <a:avLst/>
          </a:prstGeom>
        </p:spPr>
        <p:txBody>
          <a:bodyPr/>
          <a:lstStyle>
            <a:lvl1pPr marL="457200" indent="-457200">
              <a:buFont typeface="Arial" panose="020B0604020202020204" pitchFamily="34" charset="0"/>
              <a:buChar char="•"/>
              <a:defRPr sz="320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657350" indent="-285750">
              <a:buFont typeface="Arial" panose="020B0604020202020204" pitchFamily="34" charset="0"/>
              <a:buChar char="•"/>
              <a:defRPr/>
            </a:lvl4pPr>
            <a:lvl5pPr marL="2114550" indent="-285750">
              <a:buFont typeface="Arial" panose="020B0604020202020204" pitchFamily="34" charset="0"/>
              <a:buChar char="•"/>
              <a:defRPr/>
            </a:lvl5pPr>
          </a:lstStyle>
          <a:p>
            <a:pPr lvl="0"/>
            <a:r>
              <a:rPr lang="en-US" dirty="0"/>
              <a:t>Click to edit Master text styles</a:t>
            </a:r>
          </a:p>
        </p:txBody>
      </p:sp>
      <p:sp>
        <p:nvSpPr>
          <p:cNvPr id="7" name="TextBox 6">
            <a:extLst>
              <a:ext uri="{FF2B5EF4-FFF2-40B4-BE49-F238E27FC236}">
                <a16:creationId xmlns:a16="http://schemas.microsoft.com/office/drawing/2014/main" id="{3BE76DBB-56B2-40F2-AB98-3B962CFF2A94}"/>
              </a:ext>
            </a:extLst>
          </p:cNvPr>
          <p:cNvSpPr txBox="1"/>
          <p:nvPr userDrawn="1"/>
        </p:nvSpPr>
        <p:spPr>
          <a:xfrm>
            <a:off x="2506718" y="431479"/>
            <a:ext cx="8860220" cy="1591205"/>
          </a:xfrm>
          <a:prstGeom prst="rect">
            <a:avLst/>
          </a:prstGeom>
          <a:noFill/>
        </p:spPr>
        <p:txBody>
          <a:bodyPr wrap="square" rtlCol="0">
            <a:spAutoFit/>
          </a:bodyPr>
          <a:lstStyle/>
          <a:p>
            <a:r>
              <a:rPr lang="en-US" sz="4800" b="1" dirty="0">
                <a:solidFill>
                  <a:schemeClr val="tx2"/>
                </a:solidFill>
                <a:effectLst>
                  <a:outerShdw blurRad="38100" dist="38100" dir="2700000" algn="tl">
                    <a:srgbClr val="000000">
                      <a:alpha val="43137"/>
                    </a:srgbClr>
                  </a:outerShdw>
                </a:effectLst>
                <a:latin typeface="+mj-lt"/>
              </a:rPr>
              <a:t>RECOMMENDED FURTHER RESOURCES</a:t>
            </a:r>
            <a:endParaRPr lang="en-CA" sz="4800" b="1" dirty="0">
              <a:solidFill>
                <a:schemeClr val="tx2"/>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3954987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down">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BF34E97C-11DE-47A7-B281-788F7365FE49}"/>
              </a:ext>
            </a:extLst>
          </p:cNvPr>
          <p:cNvSpPr/>
          <p:nvPr userDrawn="1"/>
        </p:nvSpPr>
        <p:spPr>
          <a:xfrm>
            <a:off x="-37212" y="-37214"/>
            <a:ext cx="12229212" cy="6943061"/>
          </a:xfrm>
          <a:custGeom>
            <a:avLst/>
            <a:gdLst>
              <a:gd name="connsiteX0" fmla="*/ 11607332 w 12229212"/>
              <a:gd name="connsiteY0" fmla="*/ 6384554 h 6943061"/>
              <a:gd name="connsiteX1" fmla="*/ 11627446 w 12229212"/>
              <a:gd name="connsiteY1" fmla="*/ 6390148 h 6943061"/>
              <a:gd name="connsiteX2" fmla="*/ 11650474 w 12229212"/>
              <a:gd name="connsiteY2" fmla="*/ 6460841 h 6943061"/>
              <a:gd name="connsiteX3" fmla="*/ 11405224 w 12229212"/>
              <a:gd name="connsiteY3" fmla="*/ 6943061 h 6943061"/>
              <a:gd name="connsiteX4" fmla="*/ 11295114 w 12229212"/>
              <a:gd name="connsiteY4" fmla="*/ 6943061 h 6943061"/>
              <a:gd name="connsiteX5" fmla="*/ 11294486 w 12229212"/>
              <a:gd name="connsiteY5" fmla="*/ 6937970 h 6943061"/>
              <a:gd name="connsiteX6" fmla="*/ 11300080 w 12229212"/>
              <a:gd name="connsiteY6" fmla="*/ 6917857 h 6943061"/>
              <a:gd name="connsiteX7" fmla="*/ 11556752 w 12229212"/>
              <a:gd name="connsiteY7" fmla="*/ 6413176 h 6943061"/>
              <a:gd name="connsiteX8" fmla="*/ 11607332 w 12229212"/>
              <a:gd name="connsiteY8" fmla="*/ 6384554 h 6943061"/>
              <a:gd name="connsiteX9" fmla="*/ 5455022 w 12229212"/>
              <a:gd name="connsiteY9" fmla="*/ 5896013 h 6943061"/>
              <a:gd name="connsiteX10" fmla="*/ 5505980 w 12229212"/>
              <a:gd name="connsiteY10" fmla="*/ 5910186 h 6943061"/>
              <a:gd name="connsiteX11" fmla="*/ 5564324 w 12229212"/>
              <a:gd name="connsiteY11" fmla="*/ 6089292 h 6943061"/>
              <a:gd name="connsiteX12" fmla="*/ 5130111 w 12229212"/>
              <a:gd name="connsiteY12" fmla="*/ 6943061 h 6943061"/>
              <a:gd name="connsiteX13" fmla="*/ 4831244 w 12229212"/>
              <a:gd name="connsiteY13" fmla="*/ 6943061 h 6943061"/>
              <a:gd name="connsiteX14" fmla="*/ 5326875 w 12229212"/>
              <a:gd name="connsiteY14" fmla="*/ 5968530 h 6943061"/>
              <a:gd name="connsiteX15" fmla="*/ 5455022 w 12229212"/>
              <a:gd name="connsiteY15" fmla="*/ 5896013 h 6943061"/>
              <a:gd name="connsiteX16" fmla="*/ 11480085 w 12229212"/>
              <a:gd name="connsiteY16" fmla="*/ 5380640 h 6943061"/>
              <a:gd name="connsiteX17" fmla="*/ 11521747 w 12229212"/>
              <a:gd name="connsiteY17" fmla="*/ 5392228 h 6943061"/>
              <a:gd name="connsiteX18" fmla="*/ 11569448 w 12229212"/>
              <a:gd name="connsiteY18" fmla="*/ 5538661 h 6943061"/>
              <a:gd name="connsiteX19" fmla="*/ 10855195 w 12229212"/>
              <a:gd name="connsiteY19" fmla="*/ 6943061 h 6943061"/>
              <a:gd name="connsiteX20" fmla="*/ 10610847 w 12229212"/>
              <a:gd name="connsiteY20" fmla="*/ 6943061 h 6943061"/>
              <a:gd name="connsiteX21" fmla="*/ 11375314 w 12229212"/>
              <a:gd name="connsiteY21" fmla="*/ 5439928 h 6943061"/>
              <a:gd name="connsiteX22" fmla="*/ 11480085 w 12229212"/>
              <a:gd name="connsiteY22" fmla="*/ 5380640 h 6943061"/>
              <a:gd name="connsiteX23" fmla="*/ 11857040 w 12229212"/>
              <a:gd name="connsiteY23" fmla="*/ 5221975 h 6943061"/>
              <a:gd name="connsiteX24" fmla="*/ 11877154 w 12229212"/>
              <a:gd name="connsiteY24" fmla="*/ 5227569 h 6943061"/>
              <a:gd name="connsiteX25" fmla="*/ 11900182 w 12229212"/>
              <a:gd name="connsiteY25" fmla="*/ 5298262 h 6943061"/>
              <a:gd name="connsiteX26" fmla="*/ 11643508 w 12229212"/>
              <a:gd name="connsiteY26" fmla="*/ 5802944 h 6943061"/>
              <a:gd name="connsiteX27" fmla="*/ 11572815 w 12229212"/>
              <a:gd name="connsiteY27" fmla="*/ 5825972 h 6943061"/>
              <a:gd name="connsiteX28" fmla="*/ 11572816 w 12229212"/>
              <a:gd name="connsiteY28" fmla="*/ 5825971 h 6943061"/>
              <a:gd name="connsiteX29" fmla="*/ 11549788 w 12229212"/>
              <a:gd name="connsiteY29" fmla="*/ 5755278 h 6943061"/>
              <a:gd name="connsiteX30" fmla="*/ 11806460 w 12229212"/>
              <a:gd name="connsiteY30" fmla="*/ 5250597 h 6943061"/>
              <a:gd name="connsiteX31" fmla="*/ 11857040 w 12229212"/>
              <a:gd name="connsiteY31" fmla="*/ 5221975 h 6943061"/>
              <a:gd name="connsiteX32" fmla="*/ 12229212 w 12229212"/>
              <a:gd name="connsiteY32" fmla="*/ 4756626 h 6943061"/>
              <a:gd name="connsiteX33" fmla="*/ 12229212 w 12229212"/>
              <a:gd name="connsiteY33" fmla="*/ 4857480 h 6943061"/>
              <a:gd name="connsiteX34" fmla="*/ 11168521 w 12229212"/>
              <a:gd name="connsiteY34" fmla="*/ 6943061 h 6943061"/>
              <a:gd name="connsiteX35" fmla="*/ 11117228 w 12229212"/>
              <a:gd name="connsiteY35" fmla="*/ 6943061 h 6943061"/>
              <a:gd name="connsiteX36" fmla="*/ 6520766 w 12229212"/>
              <a:gd name="connsiteY36" fmla="*/ 3206860 h 6943061"/>
              <a:gd name="connsiteX37" fmla="*/ 6541771 w 12229212"/>
              <a:gd name="connsiteY37" fmla="*/ 3208498 h 6943061"/>
              <a:gd name="connsiteX38" fmla="*/ 6553829 w 12229212"/>
              <a:gd name="connsiteY38" fmla="*/ 3245515 h 6943061"/>
              <a:gd name="connsiteX39" fmla="*/ 4673322 w 12229212"/>
              <a:gd name="connsiteY39" fmla="*/ 6943061 h 6943061"/>
              <a:gd name="connsiteX40" fmla="*/ 4611553 w 12229212"/>
              <a:gd name="connsiteY40" fmla="*/ 6943061 h 6943061"/>
              <a:gd name="connsiteX41" fmla="*/ 6504755 w 12229212"/>
              <a:gd name="connsiteY41" fmla="*/ 3220555 h 6943061"/>
              <a:gd name="connsiteX42" fmla="*/ 6520766 w 12229212"/>
              <a:gd name="connsiteY42" fmla="*/ 3206860 h 6943061"/>
              <a:gd name="connsiteX43" fmla="*/ 7149086 w 12229212"/>
              <a:gd name="connsiteY43" fmla="*/ 2037020 h 6943061"/>
              <a:gd name="connsiteX44" fmla="*/ 7166345 w 12229212"/>
              <a:gd name="connsiteY44" fmla="*/ 2041820 h 6943061"/>
              <a:gd name="connsiteX45" fmla="*/ 7186105 w 12229212"/>
              <a:gd name="connsiteY45" fmla="*/ 2102483 h 6943061"/>
              <a:gd name="connsiteX46" fmla="*/ 6905030 w 12229212"/>
              <a:gd name="connsiteY46" fmla="*/ 2655143 h 6943061"/>
              <a:gd name="connsiteX47" fmla="*/ 6844368 w 12229212"/>
              <a:gd name="connsiteY47" fmla="*/ 2674904 h 6943061"/>
              <a:gd name="connsiteX48" fmla="*/ 6844370 w 12229212"/>
              <a:gd name="connsiteY48" fmla="*/ 2674903 h 6943061"/>
              <a:gd name="connsiteX49" fmla="*/ 6824609 w 12229212"/>
              <a:gd name="connsiteY49" fmla="*/ 2614242 h 6943061"/>
              <a:gd name="connsiteX50" fmla="*/ 7105683 w 12229212"/>
              <a:gd name="connsiteY50" fmla="*/ 2061581 h 6943061"/>
              <a:gd name="connsiteX51" fmla="*/ 7149086 w 12229212"/>
              <a:gd name="connsiteY51" fmla="*/ 2037020 h 6943061"/>
              <a:gd name="connsiteX52" fmla="*/ 8218796 w 12229212"/>
              <a:gd name="connsiteY52" fmla="*/ 0 h 6943061"/>
              <a:gd name="connsiteX53" fmla="*/ 8430994 w 12229212"/>
              <a:gd name="connsiteY53" fmla="*/ 0 h 6943061"/>
              <a:gd name="connsiteX54" fmla="*/ 7200755 w 12229212"/>
              <a:gd name="connsiteY54" fmla="*/ 2418955 h 6943061"/>
              <a:gd name="connsiteX55" fmla="*/ 7170016 w 12229212"/>
              <a:gd name="connsiteY55" fmla="*/ 2428968 h 6943061"/>
              <a:gd name="connsiteX56" fmla="*/ 7170017 w 12229212"/>
              <a:gd name="connsiteY56" fmla="*/ 2428968 h 6943061"/>
              <a:gd name="connsiteX57" fmla="*/ 7160004 w 12229212"/>
              <a:gd name="connsiteY57" fmla="*/ 2398230 h 6943061"/>
              <a:gd name="connsiteX58" fmla="*/ 7617075 w 12229212"/>
              <a:gd name="connsiteY58" fmla="*/ 1499515 h 6943061"/>
              <a:gd name="connsiteX59" fmla="*/ 7595840 w 12229212"/>
              <a:gd name="connsiteY59" fmla="*/ 1502135 h 6943061"/>
              <a:gd name="connsiteX60" fmla="*/ 7561228 w 12229212"/>
              <a:gd name="connsiteY60" fmla="*/ 1492509 h 6943061"/>
              <a:gd name="connsiteX61" fmla="*/ 7561229 w 12229212"/>
              <a:gd name="connsiteY61" fmla="*/ 1492508 h 6943061"/>
              <a:gd name="connsiteX62" fmla="*/ 7521602 w 12229212"/>
              <a:gd name="connsiteY62" fmla="*/ 1370857 h 6943061"/>
              <a:gd name="connsiteX63" fmla="*/ 7991614 w 12229212"/>
              <a:gd name="connsiteY63" fmla="*/ 0 h 6943061"/>
              <a:gd name="connsiteX64" fmla="*/ 8042906 w 12229212"/>
              <a:gd name="connsiteY64" fmla="*/ 0 h 6943061"/>
              <a:gd name="connsiteX65" fmla="*/ 4511785 w 12229212"/>
              <a:gd name="connsiteY65" fmla="*/ 6943061 h 6943061"/>
              <a:gd name="connsiteX66" fmla="*/ 4460493 w 12229212"/>
              <a:gd name="connsiteY66" fmla="*/ 6943061 h 6943061"/>
              <a:gd name="connsiteX67" fmla="*/ 0 w 12229212"/>
              <a:gd name="connsiteY67" fmla="*/ 0 h 6943061"/>
              <a:gd name="connsiteX68" fmla="*/ 919510 w 12229212"/>
              <a:gd name="connsiteY68" fmla="*/ 0 h 6943061"/>
              <a:gd name="connsiteX69" fmla="*/ 633187 w 12229212"/>
              <a:gd name="connsiteY69" fmla="*/ 562984 h 6943061"/>
              <a:gd name="connsiteX70" fmla="*/ 666239 w 12229212"/>
              <a:gd name="connsiteY70" fmla="*/ 664448 h 6943061"/>
              <a:gd name="connsiteX71" fmla="*/ 695720 w 12229212"/>
              <a:gd name="connsiteY71" fmla="*/ 666747 h 6943061"/>
              <a:gd name="connsiteX72" fmla="*/ 84431 w 12229212"/>
              <a:gd name="connsiteY72" fmla="*/ 1868694 h 6943061"/>
              <a:gd name="connsiteX73" fmla="*/ 95151 w 12229212"/>
              <a:gd name="connsiteY73" fmla="*/ 1901602 h 6943061"/>
              <a:gd name="connsiteX74" fmla="*/ 95149 w 12229212"/>
              <a:gd name="connsiteY74" fmla="*/ 1901602 h 6943061"/>
              <a:gd name="connsiteX75" fmla="*/ 128057 w 12229212"/>
              <a:gd name="connsiteY75" fmla="*/ 1890883 h 6943061"/>
              <a:gd name="connsiteX76" fmla="*/ 1089728 w 12229212"/>
              <a:gd name="connsiteY76" fmla="*/ 0 h 6943061"/>
              <a:gd name="connsiteX77" fmla="*/ 1197096 w 12229212"/>
              <a:gd name="connsiteY77" fmla="*/ 0 h 6943061"/>
              <a:gd name="connsiteX78" fmla="*/ 617988 w 12229212"/>
              <a:gd name="connsiteY78" fmla="*/ 1138672 h 6943061"/>
              <a:gd name="connsiteX79" fmla="*/ 636355 w 12229212"/>
              <a:gd name="connsiteY79" fmla="*/ 1195057 h 6943061"/>
              <a:gd name="connsiteX80" fmla="*/ 692740 w 12229212"/>
              <a:gd name="connsiteY80" fmla="*/ 1176689 h 6943061"/>
              <a:gd name="connsiteX81" fmla="*/ 1291183 w 12229212"/>
              <a:gd name="connsiteY81" fmla="*/ 0 h 6943061"/>
              <a:gd name="connsiteX82" fmla="*/ 7493138 w 12229212"/>
              <a:gd name="connsiteY82" fmla="*/ 0 h 6943061"/>
              <a:gd name="connsiteX83" fmla="*/ 7052589 w 12229212"/>
              <a:gd name="connsiteY83" fmla="*/ 866230 h 6943061"/>
              <a:gd name="connsiteX84" fmla="*/ 7085250 w 12229212"/>
              <a:gd name="connsiteY84" fmla="*/ 966497 h 6943061"/>
              <a:gd name="connsiteX85" fmla="*/ 7085249 w 12229212"/>
              <a:gd name="connsiteY85" fmla="*/ 966498 h 6943061"/>
              <a:gd name="connsiteX86" fmla="*/ 7113371 w 12229212"/>
              <a:gd name="connsiteY86" fmla="*/ 968690 h 6943061"/>
              <a:gd name="connsiteX87" fmla="*/ 6063967 w 12229212"/>
              <a:gd name="connsiteY87" fmla="*/ 3032083 h 6943061"/>
              <a:gd name="connsiteX88" fmla="*/ 6080276 w 12229212"/>
              <a:gd name="connsiteY88" fmla="*/ 3082149 h 6943061"/>
              <a:gd name="connsiteX89" fmla="*/ 6080272 w 12229212"/>
              <a:gd name="connsiteY89" fmla="*/ 3082150 h 6943061"/>
              <a:gd name="connsiteX90" fmla="*/ 6130339 w 12229212"/>
              <a:gd name="connsiteY90" fmla="*/ 3065840 h 6943061"/>
              <a:gd name="connsiteX91" fmla="*/ 7689573 w 12229212"/>
              <a:gd name="connsiteY91" fmla="*/ 0 h 6943061"/>
              <a:gd name="connsiteX92" fmla="*/ 7869710 w 12229212"/>
              <a:gd name="connsiteY92" fmla="*/ 0 h 6943061"/>
              <a:gd name="connsiteX93" fmla="*/ 4338590 w 12229212"/>
              <a:gd name="connsiteY93" fmla="*/ 6943061 h 6943061"/>
              <a:gd name="connsiteX94" fmla="*/ 3739777 w 12229212"/>
              <a:gd name="connsiteY94" fmla="*/ 6943061 h 6943061"/>
              <a:gd name="connsiteX95" fmla="*/ 4984014 w 12229212"/>
              <a:gd name="connsiteY95" fmla="*/ 4496582 h 6943061"/>
              <a:gd name="connsiteX96" fmla="*/ 4955762 w 12229212"/>
              <a:gd name="connsiteY96" fmla="*/ 4409855 h 6943061"/>
              <a:gd name="connsiteX97" fmla="*/ 4931088 w 12229212"/>
              <a:gd name="connsiteY97" fmla="*/ 4402992 h 6943061"/>
              <a:gd name="connsiteX98" fmla="*/ 4906550 w 12229212"/>
              <a:gd name="connsiteY98" fmla="*/ 4406019 h 6943061"/>
              <a:gd name="connsiteX99" fmla="*/ 4869035 w 12229212"/>
              <a:gd name="connsiteY99" fmla="*/ 4438106 h 6943061"/>
              <a:gd name="connsiteX100" fmla="*/ 3595059 w 12229212"/>
              <a:gd name="connsiteY100" fmla="*/ 6943061 h 6943061"/>
              <a:gd name="connsiteX101" fmla="*/ 3496410 w 12229212"/>
              <a:gd name="connsiteY101" fmla="*/ 6943061 h 6943061"/>
              <a:gd name="connsiteX102" fmla="*/ 4489557 w 12229212"/>
              <a:gd name="connsiteY102" fmla="*/ 4990284 h 6943061"/>
              <a:gd name="connsiteX103" fmla="*/ 4473249 w 12229212"/>
              <a:gd name="connsiteY103" fmla="*/ 4940218 h 6943061"/>
              <a:gd name="connsiteX104" fmla="*/ 4444838 w 12229212"/>
              <a:gd name="connsiteY104" fmla="*/ 4938004 h 6943061"/>
              <a:gd name="connsiteX105" fmla="*/ 4423182 w 12229212"/>
              <a:gd name="connsiteY105" fmla="*/ 4956527 h 6943061"/>
              <a:gd name="connsiteX106" fmla="*/ 3412866 w 12229212"/>
              <a:gd name="connsiteY106" fmla="*/ 6943061 h 6943061"/>
              <a:gd name="connsiteX107" fmla="*/ 471113 w 12229212"/>
              <a:gd name="connsiteY107" fmla="*/ 6943061 h 6943061"/>
              <a:gd name="connsiteX108" fmla="*/ 884235 w 12229212"/>
              <a:gd name="connsiteY108" fmla="*/ 6130761 h 6943061"/>
              <a:gd name="connsiteX109" fmla="*/ 864066 w 12229212"/>
              <a:gd name="connsiteY109" fmla="*/ 6068846 h 6943061"/>
              <a:gd name="connsiteX110" fmla="*/ 846450 w 12229212"/>
              <a:gd name="connsiteY110" fmla="*/ 6063947 h 6943061"/>
              <a:gd name="connsiteX111" fmla="*/ 802151 w 12229212"/>
              <a:gd name="connsiteY111" fmla="*/ 6089015 h 6943061"/>
              <a:gd name="connsiteX112" fmla="*/ 367798 w 12229212"/>
              <a:gd name="connsiteY112" fmla="*/ 6943061 h 6943061"/>
              <a:gd name="connsiteX113" fmla="*/ 224488 w 12229212"/>
              <a:gd name="connsiteY113" fmla="*/ 6943061 h 6943061"/>
              <a:gd name="connsiteX114" fmla="*/ 1058213 w 12229212"/>
              <a:gd name="connsiteY114" fmla="*/ 5303751 h 6943061"/>
              <a:gd name="connsiteX115" fmla="*/ 1048200 w 12229212"/>
              <a:gd name="connsiteY115" fmla="*/ 5273012 h 6943061"/>
              <a:gd name="connsiteX116" fmla="*/ 1030757 w 12229212"/>
              <a:gd name="connsiteY116" fmla="*/ 5271652 h 6943061"/>
              <a:gd name="connsiteX117" fmla="*/ 1017461 w 12229212"/>
              <a:gd name="connsiteY117" fmla="*/ 5283025 h 6943061"/>
              <a:gd name="connsiteX118" fmla="*/ 173195 w 12229212"/>
              <a:gd name="connsiteY118" fmla="*/ 6943061 h 6943061"/>
              <a:gd name="connsiteX119" fmla="*/ 132204 w 12229212"/>
              <a:gd name="connsiteY119" fmla="*/ 6943061 h 6943061"/>
              <a:gd name="connsiteX120" fmla="*/ 800458 w 12229212"/>
              <a:gd name="connsiteY120" fmla="*/ 5629107 h 6943061"/>
              <a:gd name="connsiteX121" fmla="*/ 786246 w 12229212"/>
              <a:gd name="connsiteY121" fmla="*/ 5585479 h 6943061"/>
              <a:gd name="connsiteX122" fmla="*/ 761489 w 12229212"/>
              <a:gd name="connsiteY122" fmla="*/ 5583549 h 6943061"/>
              <a:gd name="connsiteX123" fmla="*/ 742618 w 12229212"/>
              <a:gd name="connsiteY123" fmla="*/ 5599691 h 6943061"/>
              <a:gd name="connsiteX124" fmla="*/ 59403 w 12229212"/>
              <a:gd name="connsiteY124" fmla="*/ 6943061 h 6943061"/>
              <a:gd name="connsiteX125" fmla="*/ 22057 w 12229212"/>
              <a:gd name="connsiteY125" fmla="*/ 6943061 h 6943061"/>
              <a:gd name="connsiteX126" fmla="*/ 1014532 w 12229212"/>
              <a:gd name="connsiteY126" fmla="*/ 4991609 h 6943061"/>
              <a:gd name="connsiteX127" fmla="*/ 986282 w 12229212"/>
              <a:gd name="connsiteY127" fmla="*/ 4904881 h 6943061"/>
              <a:gd name="connsiteX128" fmla="*/ 961607 w 12229212"/>
              <a:gd name="connsiteY128" fmla="*/ 4898019 h 6943061"/>
              <a:gd name="connsiteX129" fmla="*/ 899554 w 12229212"/>
              <a:gd name="connsiteY129" fmla="*/ 4933133 h 6943061"/>
              <a:gd name="connsiteX130" fmla="*/ 0 w 12229212"/>
              <a:gd name="connsiteY130" fmla="*/ 6701881 h 6943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2229212" h="6943061">
                <a:moveTo>
                  <a:pt x="11607332" y="6384554"/>
                </a:moveTo>
                <a:cubicBezTo>
                  <a:pt x="11614145" y="6385034"/>
                  <a:pt x="11620976" y="6386857"/>
                  <a:pt x="11627446" y="6390148"/>
                </a:cubicBezTo>
                <a:cubicBezTo>
                  <a:pt x="11653326" y="6403310"/>
                  <a:pt x="11663636" y="6434961"/>
                  <a:pt x="11650474" y="6460841"/>
                </a:cubicBezTo>
                <a:lnTo>
                  <a:pt x="11405224" y="6943061"/>
                </a:lnTo>
                <a:lnTo>
                  <a:pt x="11295114" y="6943061"/>
                </a:lnTo>
                <a:lnTo>
                  <a:pt x="11294486" y="6937970"/>
                </a:lnTo>
                <a:cubicBezTo>
                  <a:pt x="11294966" y="6931158"/>
                  <a:pt x="11296790" y="6924327"/>
                  <a:pt x="11300080" y="6917857"/>
                </a:cubicBezTo>
                <a:lnTo>
                  <a:pt x="11556752" y="6413176"/>
                </a:lnTo>
                <a:cubicBezTo>
                  <a:pt x="11566624" y="6393766"/>
                  <a:pt x="11586895" y="6383114"/>
                  <a:pt x="11607332" y="6384554"/>
                </a:cubicBezTo>
                <a:close/>
                <a:moveTo>
                  <a:pt x="5455022" y="5896013"/>
                </a:moveTo>
                <a:cubicBezTo>
                  <a:pt x="5472283" y="5897229"/>
                  <a:pt x="5489588" y="5901849"/>
                  <a:pt x="5505980" y="5910186"/>
                </a:cubicBezTo>
                <a:cubicBezTo>
                  <a:pt x="5571550" y="5943534"/>
                  <a:pt x="5597671" y="6023722"/>
                  <a:pt x="5564324" y="6089292"/>
                </a:cubicBezTo>
                <a:lnTo>
                  <a:pt x="5130111" y="6943061"/>
                </a:lnTo>
                <a:lnTo>
                  <a:pt x="4831244" y="6943061"/>
                </a:lnTo>
                <a:lnTo>
                  <a:pt x="5326875" y="5968530"/>
                </a:lnTo>
                <a:cubicBezTo>
                  <a:pt x="5351886" y="5919352"/>
                  <a:pt x="5403245" y="5892364"/>
                  <a:pt x="5455022" y="5896013"/>
                </a:cubicBezTo>
                <a:close/>
                <a:moveTo>
                  <a:pt x="11480085" y="5380640"/>
                </a:moveTo>
                <a:cubicBezTo>
                  <a:pt x="11494196" y="5381635"/>
                  <a:pt x="11508345" y="5385412"/>
                  <a:pt x="11521747" y="5392228"/>
                </a:cubicBezTo>
                <a:cubicBezTo>
                  <a:pt x="11575356" y="5419492"/>
                  <a:pt x="11596712" y="5485052"/>
                  <a:pt x="11569448" y="5538661"/>
                </a:cubicBezTo>
                <a:lnTo>
                  <a:pt x="10855195" y="6943061"/>
                </a:lnTo>
                <a:lnTo>
                  <a:pt x="10610847" y="6943061"/>
                </a:lnTo>
                <a:lnTo>
                  <a:pt x="11375314" y="5439928"/>
                </a:lnTo>
                <a:cubicBezTo>
                  <a:pt x="11395763" y="5399722"/>
                  <a:pt x="11437752" y="5377657"/>
                  <a:pt x="11480085" y="5380640"/>
                </a:cubicBezTo>
                <a:close/>
                <a:moveTo>
                  <a:pt x="11857040" y="5221975"/>
                </a:moveTo>
                <a:cubicBezTo>
                  <a:pt x="11863853" y="5222455"/>
                  <a:pt x="11870684" y="5224278"/>
                  <a:pt x="11877154" y="5227569"/>
                </a:cubicBezTo>
                <a:cubicBezTo>
                  <a:pt x="11903034" y="5240731"/>
                  <a:pt x="11913344" y="5272382"/>
                  <a:pt x="11900182" y="5298262"/>
                </a:cubicBezTo>
                <a:cubicBezTo>
                  <a:pt x="11814624" y="5466489"/>
                  <a:pt x="11729066" y="5634716"/>
                  <a:pt x="11643508" y="5802944"/>
                </a:cubicBezTo>
                <a:cubicBezTo>
                  <a:pt x="11630346" y="5828824"/>
                  <a:pt x="11598695" y="5839134"/>
                  <a:pt x="11572815" y="5825972"/>
                </a:cubicBezTo>
                <a:lnTo>
                  <a:pt x="11572816" y="5825971"/>
                </a:lnTo>
                <a:cubicBezTo>
                  <a:pt x="11546936" y="5812809"/>
                  <a:pt x="11536626" y="5781158"/>
                  <a:pt x="11549788" y="5755278"/>
                </a:cubicBezTo>
                <a:lnTo>
                  <a:pt x="11806460" y="5250597"/>
                </a:lnTo>
                <a:cubicBezTo>
                  <a:pt x="11816331" y="5231187"/>
                  <a:pt x="11836603" y="5220535"/>
                  <a:pt x="11857040" y="5221975"/>
                </a:cubicBezTo>
                <a:close/>
                <a:moveTo>
                  <a:pt x="12229212" y="4756626"/>
                </a:moveTo>
                <a:lnTo>
                  <a:pt x="12229212" y="4857480"/>
                </a:lnTo>
                <a:lnTo>
                  <a:pt x="11168521" y="6943061"/>
                </a:lnTo>
                <a:lnTo>
                  <a:pt x="11117228" y="6943061"/>
                </a:lnTo>
                <a:close/>
                <a:moveTo>
                  <a:pt x="6520766" y="3206860"/>
                </a:moveTo>
                <a:cubicBezTo>
                  <a:pt x="6527464" y="3204679"/>
                  <a:pt x="6534996" y="3205052"/>
                  <a:pt x="6541771" y="3208498"/>
                </a:cubicBezTo>
                <a:cubicBezTo>
                  <a:pt x="6555322" y="3215389"/>
                  <a:pt x="6560720" y="3231962"/>
                  <a:pt x="6553829" y="3245515"/>
                </a:cubicBezTo>
                <a:lnTo>
                  <a:pt x="4673322" y="6943061"/>
                </a:lnTo>
                <a:lnTo>
                  <a:pt x="4611553" y="6943061"/>
                </a:lnTo>
                <a:lnTo>
                  <a:pt x="6504755" y="3220555"/>
                </a:lnTo>
                <a:cubicBezTo>
                  <a:pt x="6508201" y="3213780"/>
                  <a:pt x="6514067" y="3209042"/>
                  <a:pt x="6520766" y="3206860"/>
                </a:cubicBezTo>
                <a:close/>
                <a:moveTo>
                  <a:pt x="7149086" y="2037020"/>
                </a:moveTo>
                <a:cubicBezTo>
                  <a:pt x="7154931" y="2037432"/>
                  <a:pt x="7160793" y="2038997"/>
                  <a:pt x="7166345" y="2041820"/>
                </a:cubicBezTo>
                <a:cubicBezTo>
                  <a:pt x="7188553" y="2053115"/>
                  <a:pt x="7197400" y="2080275"/>
                  <a:pt x="7186105" y="2102483"/>
                </a:cubicBezTo>
                <a:cubicBezTo>
                  <a:pt x="7092414" y="2286703"/>
                  <a:pt x="6998722" y="2470923"/>
                  <a:pt x="6905030" y="2655143"/>
                </a:cubicBezTo>
                <a:cubicBezTo>
                  <a:pt x="6893736" y="2677351"/>
                  <a:pt x="6866576" y="2686198"/>
                  <a:pt x="6844368" y="2674904"/>
                </a:cubicBezTo>
                <a:lnTo>
                  <a:pt x="6844370" y="2674903"/>
                </a:lnTo>
                <a:cubicBezTo>
                  <a:pt x="6822162" y="2663609"/>
                  <a:pt x="6813315" y="2636449"/>
                  <a:pt x="6824609" y="2614242"/>
                </a:cubicBezTo>
                <a:lnTo>
                  <a:pt x="7105683" y="2061581"/>
                </a:lnTo>
                <a:cubicBezTo>
                  <a:pt x="7114154" y="2044925"/>
                  <a:pt x="7131549" y="2035785"/>
                  <a:pt x="7149086" y="2037020"/>
                </a:cubicBezTo>
                <a:close/>
                <a:moveTo>
                  <a:pt x="8218796" y="0"/>
                </a:moveTo>
                <a:lnTo>
                  <a:pt x="8430994" y="0"/>
                </a:lnTo>
                <a:lnTo>
                  <a:pt x="7200755" y="2418955"/>
                </a:lnTo>
                <a:cubicBezTo>
                  <a:pt x="7195032" y="2430208"/>
                  <a:pt x="7181269" y="2434692"/>
                  <a:pt x="7170016" y="2428968"/>
                </a:cubicBezTo>
                <a:lnTo>
                  <a:pt x="7170017" y="2428968"/>
                </a:lnTo>
                <a:cubicBezTo>
                  <a:pt x="7158764" y="2423245"/>
                  <a:pt x="7154281" y="2409482"/>
                  <a:pt x="7160004" y="2398230"/>
                </a:cubicBezTo>
                <a:lnTo>
                  <a:pt x="7617075" y="1499515"/>
                </a:lnTo>
                <a:lnTo>
                  <a:pt x="7595840" y="1502135"/>
                </a:lnTo>
                <a:cubicBezTo>
                  <a:pt x="7584117" y="1501309"/>
                  <a:pt x="7572362" y="1498171"/>
                  <a:pt x="7561228" y="1492509"/>
                </a:cubicBezTo>
                <a:lnTo>
                  <a:pt x="7561229" y="1492508"/>
                </a:lnTo>
                <a:cubicBezTo>
                  <a:pt x="7516693" y="1469858"/>
                  <a:pt x="7498952" y="1415393"/>
                  <a:pt x="7521602" y="1370857"/>
                </a:cubicBezTo>
                <a:close/>
                <a:moveTo>
                  <a:pt x="7991614" y="0"/>
                </a:moveTo>
                <a:lnTo>
                  <a:pt x="8042906" y="0"/>
                </a:lnTo>
                <a:lnTo>
                  <a:pt x="4511785" y="6943061"/>
                </a:lnTo>
                <a:lnTo>
                  <a:pt x="4460493" y="6943061"/>
                </a:lnTo>
                <a:close/>
                <a:moveTo>
                  <a:pt x="0" y="0"/>
                </a:moveTo>
                <a:lnTo>
                  <a:pt x="919510" y="0"/>
                </a:lnTo>
                <a:lnTo>
                  <a:pt x="633187" y="562984"/>
                </a:lnTo>
                <a:cubicBezTo>
                  <a:pt x="614295" y="600129"/>
                  <a:pt x="629093" y="645557"/>
                  <a:pt x="666239" y="664448"/>
                </a:cubicBezTo>
                <a:lnTo>
                  <a:pt x="695720" y="666747"/>
                </a:lnTo>
                <a:lnTo>
                  <a:pt x="84431" y="1868694"/>
                </a:lnTo>
                <a:cubicBezTo>
                  <a:pt x="78304" y="1880741"/>
                  <a:pt x="83103" y="1895475"/>
                  <a:pt x="95151" y="1901602"/>
                </a:cubicBezTo>
                <a:lnTo>
                  <a:pt x="95149" y="1901602"/>
                </a:lnTo>
                <a:cubicBezTo>
                  <a:pt x="107197" y="1907729"/>
                  <a:pt x="121930" y="1902930"/>
                  <a:pt x="128057" y="1890883"/>
                </a:cubicBezTo>
                <a:lnTo>
                  <a:pt x="1089728" y="0"/>
                </a:lnTo>
                <a:lnTo>
                  <a:pt x="1197096" y="0"/>
                </a:lnTo>
                <a:lnTo>
                  <a:pt x="617988" y="1138672"/>
                </a:lnTo>
                <a:cubicBezTo>
                  <a:pt x="607490" y="1159314"/>
                  <a:pt x="615713" y="1184558"/>
                  <a:pt x="636355" y="1195057"/>
                </a:cubicBezTo>
                <a:cubicBezTo>
                  <a:pt x="656997" y="1205555"/>
                  <a:pt x="682242" y="1197331"/>
                  <a:pt x="692740" y="1176689"/>
                </a:cubicBezTo>
                <a:lnTo>
                  <a:pt x="1291183" y="0"/>
                </a:lnTo>
                <a:lnTo>
                  <a:pt x="7493138" y="0"/>
                </a:lnTo>
                <a:lnTo>
                  <a:pt x="7052589" y="866230"/>
                </a:lnTo>
                <a:cubicBezTo>
                  <a:pt x="7033919" y="902938"/>
                  <a:pt x="7048542" y="947828"/>
                  <a:pt x="7085250" y="966497"/>
                </a:cubicBezTo>
                <a:lnTo>
                  <a:pt x="7085249" y="966498"/>
                </a:lnTo>
                <a:lnTo>
                  <a:pt x="7113371" y="968690"/>
                </a:lnTo>
                <a:lnTo>
                  <a:pt x="6063967" y="3032083"/>
                </a:lnTo>
                <a:cubicBezTo>
                  <a:pt x="6054644" y="3050411"/>
                  <a:pt x="6061948" y="3072828"/>
                  <a:pt x="6080276" y="3082149"/>
                </a:cubicBezTo>
                <a:lnTo>
                  <a:pt x="6080272" y="3082150"/>
                </a:lnTo>
                <a:cubicBezTo>
                  <a:pt x="6098603" y="3091472"/>
                  <a:pt x="6121017" y="3084169"/>
                  <a:pt x="6130339" y="3065840"/>
                </a:cubicBezTo>
                <a:lnTo>
                  <a:pt x="7689573" y="0"/>
                </a:lnTo>
                <a:lnTo>
                  <a:pt x="7869710" y="0"/>
                </a:lnTo>
                <a:lnTo>
                  <a:pt x="4338590" y="6943061"/>
                </a:lnTo>
                <a:lnTo>
                  <a:pt x="3739777" y="6943061"/>
                </a:lnTo>
                <a:lnTo>
                  <a:pt x="4984014" y="4496582"/>
                </a:lnTo>
                <a:cubicBezTo>
                  <a:pt x="5000163" y="4464831"/>
                  <a:pt x="4987515" y="4426002"/>
                  <a:pt x="4955762" y="4409855"/>
                </a:cubicBezTo>
                <a:cubicBezTo>
                  <a:pt x="4947825" y="4405818"/>
                  <a:pt x="4939444" y="4403581"/>
                  <a:pt x="4931088" y="4402992"/>
                </a:cubicBezTo>
                <a:cubicBezTo>
                  <a:pt x="4922730" y="4402403"/>
                  <a:pt x="4914396" y="4403463"/>
                  <a:pt x="4906550" y="4406019"/>
                </a:cubicBezTo>
                <a:cubicBezTo>
                  <a:pt x="4890854" y="4411131"/>
                  <a:pt x="4877110" y="4422231"/>
                  <a:pt x="4869035" y="4438106"/>
                </a:cubicBezTo>
                <a:lnTo>
                  <a:pt x="3595059" y="6943061"/>
                </a:lnTo>
                <a:lnTo>
                  <a:pt x="3496410" y="6943061"/>
                </a:lnTo>
                <a:lnTo>
                  <a:pt x="4489557" y="4990284"/>
                </a:lnTo>
                <a:cubicBezTo>
                  <a:pt x="4498880" y="4971955"/>
                  <a:pt x="4491576" y="4949540"/>
                  <a:pt x="4473249" y="4940218"/>
                </a:cubicBezTo>
                <a:cubicBezTo>
                  <a:pt x="4464083" y="4935557"/>
                  <a:pt x="4453898" y="4935052"/>
                  <a:pt x="4444838" y="4938004"/>
                </a:cubicBezTo>
                <a:cubicBezTo>
                  <a:pt x="4435777" y="4940955"/>
                  <a:pt x="4427843" y="4947363"/>
                  <a:pt x="4423182" y="4956527"/>
                </a:cubicBezTo>
                <a:lnTo>
                  <a:pt x="3412866" y="6943061"/>
                </a:lnTo>
                <a:lnTo>
                  <a:pt x="471113" y="6943061"/>
                </a:lnTo>
                <a:lnTo>
                  <a:pt x="884235" y="6130761"/>
                </a:lnTo>
                <a:cubicBezTo>
                  <a:pt x="895763" y="6108095"/>
                  <a:pt x="886733" y="6080374"/>
                  <a:pt x="864066" y="6068846"/>
                </a:cubicBezTo>
                <a:cubicBezTo>
                  <a:pt x="858400" y="6065964"/>
                  <a:pt x="852417" y="6064368"/>
                  <a:pt x="846450" y="6063947"/>
                </a:cubicBezTo>
                <a:cubicBezTo>
                  <a:pt x="828551" y="6062685"/>
                  <a:pt x="810797" y="6072015"/>
                  <a:pt x="802151" y="6089015"/>
                </a:cubicBezTo>
                <a:lnTo>
                  <a:pt x="367798" y="6943061"/>
                </a:lnTo>
                <a:lnTo>
                  <a:pt x="224488" y="6943061"/>
                </a:lnTo>
                <a:lnTo>
                  <a:pt x="1058213" y="5303751"/>
                </a:lnTo>
                <a:cubicBezTo>
                  <a:pt x="1063937" y="5292497"/>
                  <a:pt x="1059453" y="5278735"/>
                  <a:pt x="1048200" y="5273012"/>
                </a:cubicBezTo>
                <a:cubicBezTo>
                  <a:pt x="1042574" y="5270151"/>
                  <a:pt x="1036320" y="5269840"/>
                  <a:pt x="1030757" y="5271652"/>
                </a:cubicBezTo>
                <a:cubicBezTo>
                  <a:pt x="1025194" y="5273464"/>
                  <a:pt x="1020323" y="5277398"/>
                  <a:pt x="1017461" y="5283025"/>
                </a:cubicBezTo>
                <a:lnTo>
                  <a:pt x="173195" y="6943061"/>
                </a:lnTo>
                <a:lnTo>
                  <a:pt x="132204" y="6943061"/>
                </a:lnTo>
                <a:lnTo>
                  <a:pt x="800458" y="5629107"/>
                </a:lnTo>
                <a:cubicBezTo>
                  <a:pt x="808581" y="5613135"/>
                  <a:pt x="802218" y="5593602"/>
                  <a:pt x="786246" y="5585479"/>
                </a:cubicBezTo>
                <a:cubicBezTo>
                  <a:pt x="778261" y="5581418"/>
                  <a:pt x="769384" y="5580978"/>
                  <a:pt x="761489" y="5583549"/>
                </a:cubicBezTo>
                <a:cubicBezTo>
                  <a:pt x="753595" y="5586121"/>
                  <a:pt x="746680" y="5591704"/>
                  <a:pt x="742618" y="5599691"/>
                </a:cubicBezTo>
                <a:lnTo>
                  <a:pt x="59403" y="6943061"/>
                </a:lnTo>
                <a:lnTo>
                  <a:pt x="22057" y="6943061"/>
                </a:lnTo>
                <a:lnTo>
                  <a:pt x="1014532" y="4991609"/>
                </a:lnTo>
                <a:cubicBezTo>
                  <a:pt x="1030681" y="4959858"/>
                  <a:pt x="1018032" y="4921030"/>
                  <a:pt x="986282" y="4904881"/>
                </a:cubicBezTo>
                <a:cubicBezTo>
                  <a:pt x="978344" y="4900844"/>
                  <a:pt x="969964" y="4898607"/>
                  <a:pt x="961607" y="4898019"/>
                </a:cubicBezTo>
                <a:cubicBezTo>
                  <a:pt x="936534" y="4896252"/>
                  <a:pt x="911665" y="4909320"/>
                  <a:pt x="899554" y="4933133"/>
                </a:cubicBezTo>
                <a:lnTo>
                  <a:pt x="0" y="6701881"/>
                </a:ln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9" name="Title 8">
            <a:extLst>
              <a:ext uri="{FF2B5EF4-FFF2-40B4-BE49-F238E27FC236}">
                <a16:creationId xmlns:a16="http://schemas.microsoft.com/office/drawing/2014/main" id="{18F71989-C45A-4AC7-8748-1C91EC6BA530}"/>
              </a:ext>
            </a:extLst>
          </p:cNvPr>
          <p:cNvSpPr>
            <a:spLocks noGrp="1"/>
          </p:cNvSpPr>
          <p:nvPr>
            <p:ph type="title" hasCustomPrompt="1"/>
          </p:nvPr>
        </p:nvSpPr>
        <p:spPr>
          <a:xfrm>
            <a:off x="795669" y="886119"/>
            <a:ext cx="5225903" cy="2755532"/>
          </a:xfrm>
          <a:prstGeom prst="rect">
            <a:avLst/>
          </a:prstGeom>
          <a:ln>
            <a:noFill/>
          </a:ln>
          <a:effectLst/>
        </p:spPr>
        <p:txBody>
          <a:bodyPr/>
          <a:lstStyle>
            <a:lvl1pPr>
              <a:lnSpc>
                <a:spcPct val="100000"/>
              </a:lnSpc>
              <a:defRPr sz="6000">
                <a:solidFill>
                  <a:schemeClr val="bg2"/>
                </a:solidFill>
                <a:effectLst>
                  <a:innerShdw blurRad="127000">
                    <a:prstClr val="black"/>
                  </a:innerShdw>
                </a:effectLst>
              </a:defRPr>
            </a:lvl1pPr>
          </a:lstStyle>
          <a:p>
            <a:r>
              <a:rPr lang="en-US" dirty="0"/>
              <a:t>CLICK TO EDIT MAIN TITLE TEXT</a:t>
            </a:r>
            <a:endParaRPr lang="en-CA" dirty="0"/>
          </a:p>
        </p:txBody>
      </p:sp>
      <p:sp>
        <p:nvSpPr>
          <p:cNvPr id="3" name="Text Placeholder 2">
            <a:extLst>
              <a:ext uri="{FF2B5EF4-FFF2-40B4-BE49-F238E27FC236}">
                <a16:creationId xmlns:a16="http://schemas.microsoft.com/office/drawing/2014/main" id="{0F16C79E-C61A-4DF3-AC91-5AF27DD3F265}"/>
              </a:ext>
            </a:extLst>
          </p:cNvPr>
          <p:cNvSpPr>
            <a:spLocks noGrp="1"/>
          </p:cNvSpPr>
          <p:nvPr>
            <p:ph type="body" sz="quarter" idx="10"/>
          </p:nvPr>
        </p:nvSpPr>
        <p:spPr>
          <a:xfrm>
            <a:off x="7915711" y="1417982"/>
            <a:ext cx="3587176" cy="4077253"/>
          </a:xfrm>
          <a:prstGeom prst="rect">
            <a:avLst/>
          </a:prstGeom>
        </p:spPr>
        <p:txBody>
          <a:bodyPr/>
          <a:lstStyle>
            <a:lvl1pPr marL="514350" indent="-514350" algn="l">
              <a:buFont typeface="+mj-lt"/>
              <a:buAutoNum type="arabicPeriod"/>
              <a:defRPr b="1">
                <a:effectLst>
                  <a:outerShdw blurRad="50800" dist="38100" dir="2700000" algn="tl" rotWithShape="0">
                    <a:prstClr val="black">
                      <a:alpha val="40000"/>
                    </a:prstClr>
                  </a:outerShdw>
                </a:effectLst>
              </a:defRPr>
            </a:lvl1pPr>
            <a:lvl2pPr marL="914400" indent="-457200" algn="l">
              <a:buFont typeface="+mj-lt"/>
              <a:buAutoNum type="arabicPeriod"/>
              <a:defRPr>
                <a:effectLst>
                  <a:outerShdw blurRad="50800" dist="38100" dir="2700000" algn="tl" rotWithShape="0">
                    <a:prstClr val="black">
                      <a:alpha val="40000"/>
                    </a:prstClr>
                  </a:outerShdw>
                </a:effectLst>
              </a:defRPr>
            </a:lvl2pPr>
            <a:lvl3pPr marL="1371600" indent="-457200" algn="l">
              <a:buFont typeface="+mj-lt"/>
              <a:buAutoNum type="arabicPeriod"/>
              <a:defRPr>
                <a:effectLst>
                  <a:outerShdw blurRad="50800" dist="38100" dir="2700000" algn="tl" rotWithShape="0">
                    <a:prstClr val="black">
                      <a:alpha val="40000"/>
                    </a:prstClr>
                  </a:outerShdw>
                </a:effectLst>
              </a:defRPr>
            </a:lvl3pPr>
            <a:lvl4pPr marL="1714500" indent="-342900" algn="l">
              <a:buFont typeface="+mj-lt"/>
              <a:buAutoNum type="arabicPeriod"/>
              <a:defRPr>
                <a:effectLst>
                  <a:outerShdw blurRad="50800" dist="38100" dir="2700000" algn="tl" rotWithShape="0">
                    <a:prstClr val="black">
                      <a:alpha val="40000"/>
                    </a:prstClr>
                  </a:outerShdw>
                </a:effectLst>
              </a:defRPr>
            </a:lvl4pPr>
            <a:lvl5pPr marL="2171700" indent="-342900" algn="l">
              <a:buFont typeface="+mj-lt"/>
              <a:buAutoNum type="arabicPeriod"/>
              <a:defRPr>
                <a:effectLst>
                  <a:outerShdw blurRad="50800" dist="38100" dir="2700000" algn="tl" rotWithShape="0">
                    <a:prstClr val="black">
                      <a:alpha val="40000"/>
                    </a:prstClr>
                  </a:outerShdw>
                </a:effectLst>
              </a:defRPr>
            </a:lvl5pPr>
          </a:lstStyle>
          <a:p>
            <a:pPr lvl="0"/>
            <a:r>
              <a:rPr lang="en-US"/>
              <a:t>Click to edit Master text styles</a:t>
            </a:r>
          </a:p>
          <a:p>
            <a:pPr lvl="1"/>
            <a:r>
              <a:rPr lang="en-US"/>
              <a:t>Second level</a:t>
            </a:r>
          </a:p>
        </p:txBody>
      </p:sp>
      <p:sp>
        <p:nvSpPr>
          <p:cNvPr id="5" name="Text Placeholder 4">
            <a:extLst>
              <a:ext uri="{FF2B5EF4-FFF2-40B4-BE49-F238E27FC236}">
                <a16:creationId xmlns:a16="http://schemas.microsoft.com/office/drawing/2014/main" id="{19C9D5D3-DB8F-443A-9A34-2DBDA0A54099}"/>
              </a:ext>
            </a:extLst>
          </p:cNvPr>
          <p:cNvSpPr>
            <a:spLocks noGrp="1"/>
          </p:cNvSpPr>
          <p:nvPr>
            <p:ph type="body" sz="quarter" idx="11" hasCustomPrompt="1"/>
          </p:nvPr>
        </p:nvSpPr>
        <p:spPr>
          <a:xfrm>
            <a:off x="795338" y="3768725"/>
            <a:ext cx="4641850" cy="763588"/>
          </a:xfrm>
          <a:prstGeom prst="rect">
            <a:avLst/>
          </a:prstGeom>
        </p:spPr>
        <p:txBody>
          <a:bodyPr/>
          <a:lstStyle>
            <a:lvl1pPr marL="0" indent="0">
              <a:buNone/>
              <a:defRPr sz="2800" b="1">
                <a:solidFill>
                  <a:schemeClr val="bg2"/>
                </a:solidFill>
                <a:effectLst>
                  <a:innerShdw blurRad="114300">
                    <a:prstClr val="black"/>
                  </a:innerShdw>
                </a:effectLst>
              </a:defRPr>
            </a:lvl1pPr>
            <a:lvl2pPr marL="457200" indent="0">
              <a:buNone/>
              <a:defRPr sz="2800" b="1">
                <a:solidFill>
                  <a:schemeClr val="bg2"/>
                </a:solidFill>
                <a:effectLst>
                  <a:innerShdw blurRad="114300">
                    <a:prstClr val="black"/>
                  </a:innerShdw>
                </a:effectLst>
              </a:defRPr>
            </a:lvl2pPr>
            <a:lvl3pPr marL="914400" indent="0">
              <a:buNone/>
              <a:defRPr sz="2800" b="1">
                <a:solidFill>
                  <a:schemeClr val="bg2"/>
                </a:solidFill>
                <a:effectLst>
                  <a:innerShdw blurRad="114300">
                    <a:prstClr val="black"/>
                  </a:innerShdw>
                </a:effectLst>
              </a:defRPr>
            </a:lvl3pPr>
            <a:lvl4pPr marL="1371600" indent="0">
              <a:buNone/>
              <a:defRPr sz="2800" b="1">
                <a:solidFill>
                  <a:schemeClr val="bg2"/>
                </a:solidFill>
                <a:effectLst>
                  <a:innerShdw blurRad="114300">
                    <a:prstClr val="black"/>
                  </a:innerShdw>
                </a:effectLst>
              </a:defRPr>
            </a:lvl4pPr>
            <a:lvl5pPr marL="1828800" indent="0">
              <a:buNone/>
              <a:defRPr sz="2800" b="1">
                <a:solidFill>
                  <a:schemeClr val="bg2"/>
                </a:solidFill>
                <a:effectLst>
                  <a:innerShdw blurRad="114300">
                    <a:prstClr val="black"/>
                  </a:innerShdw>
                </a:effectLst>
              </a:defRPr>
            </a:lvl5pPr>
          </a:lstStyle>
          <a:p>
            <a:pPr lvl="0"/>
            <a:r>
              <a:rPr lang="en-US" dirty="0"/>
              <a:t>SUBTITLE TEXT</a:t>
            </a:r>
            <a:endParaRPr lang="en-CA" dirty="0"/>
          </a:p>
        </p:txBody>
      </p:sp>
    </p:spTree>
    <p:extLst>
      <p:ext uri="{BB962C8B-B14F-4D97-AF65-F5344CB8AC3E}">
        <p14:creationId xmlns:p14="http://schemas.microsoft.com/office/powerpoint/2010/main" val="422727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xEl>
                                              <p:pRg st="0" end="0"/>
                                            </p:txEl>
                                          </p:spTgt>
                                        </p:tgtEl>
                                        <p:attrNameLst>
                                          <p:attrName>style.visibility</p:attrName>
                                        </p:attrNameLst>
                                      </p:cBhvr>
                                      <p:to>
                                        <p:strVal val="visible"/>
                                      </p:to>
                                    </p:set>
                                    <p:animEffect transition="in" filter="wipe(left)">
                                      <p:cBhvr>
                                        <p:cTn id="14" dur="500"/>
                                        <p:tgtEl>
                                          <p:spTgt spid="5">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7" grpId="10" animBg="1"/>
      <p:bldP spid="9" grpId="0"/>
      <p:bldP spid="3" grpId="0" build="allAtOnce">
        <p:tmplLst>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ain Title - points">
    <p:spTree>
      <p:nvGrpSpPr>
        <p:cNvPr id="1" name=""/>
        <p:cNvGrpSpPr/>
        <p:nvPr/>
      </p:nvGrpSpPr>
      <p:grpSpPr>
        <a:xfrm>
          <a:off x="0" y="0"/>
          <a:ext cx="0" cy="0"/>
          <a:chOff x="0" y="0"/>
          <a:chExt cx="0" cy="0"/>
        </a:xfrm>
      </p:grpSpPr>
      <p:sp>
        <p:nvSpPr>
          <p:cNvPr id="51" name="Freeform: Shape 50">
            <a:extLst>
              <a:ext uri="{FF2B5EF4-FFF2-40B4-BE49-F238E27FC236}">
                <a16:creationId xmlns:a16="http://schemas.microsoft.com/office/drawing/2014/main" id="{20BE4015-0A49-451F-87C8-A2D1304C30A3}"/>
              </a:ext>
            </a:extLst>
          </p:cNvPr>
          <p:cNvSpPr/>
          <p:nvPr userDrawn="1"/>
        </p:nvSpPr>
        <p:spPr>
          <a:xfrm>
            <a:off x="-53162" y="169231"/>
            <a:ext cx="12298649" cy="1861588"/>
          </a:xfrm>
          <a:custGeom>
            <a:avLst/>
            <a:gdLst>
              <a:gd name="connsiteX0" fmla="*/ 976867 w 12333769"/>
              <a:gd name="connsiteY0" fmla="*/ 1800448 h 1866904"/>
              <a:gd name="connsiteX1" fmla="*/ 1010095 w 12333769"/>
              <a:gd name="connsiteY1" fmla="*/ 1833676 h 1866904"/>
              <a:gd name="connsiteX2" fmla="*/ 1010096 w 12333769"/>
              <a:gd name="connsiteY2" fmla="*/ 1833676 h 1866904"/>
              <a:gd name="connsiteX3" fmla="*/ 976868 w 12333769"/>
              <a:gd name="connsiteY3" fmla="*/ 1866904 h 1866904"/>
              <a:gd name="connsiteX4" fmla="*/ 1 w 12333769"/>
              <a:gd name="connsiteY4" fmla="*/ 1866904 h 1866904"/>
              <a:gd name="connsiteX5" fmla="*/ 1 w 12333769"/>
              <a:gd name="connsiteY5" fmla="*/ 1800449 h 1866904"/>
              <a:gd name="connsiteX6" fmla="*/ 7881379 w 12333769"/>
              <a:gd name="connsiteY6" fmla="*/ 1554115 h 1866904"/>
              <a:gd name="connsiteX7" fmla="*/ 7915941 w 12333769"/>
              <a:gd name="connsiteY7" fmla="*/ 1588677 h 1866904"/>
              <a:gd name="connsiteX8" fmla="*/ 7915942 w 12333769"/>
              <a:gd name="connsiteY8" fmla="*/ 1588677 h 1866904"/>
              <a:gd name="connsiteX9" fmla="*/ 7881380 w 12333769"/>
              <a:gd name="connsiteY9" fmla="*/ 1623239 h 1866904"/>
              <a:gd name="connsiteX10" fmla="*/ 7248755 w 12333769"/>
              <a:gd name="connsiteY10" fmla="*/ 1623239 h 1866904"/>
              <a:gd name="connsiteX11" fmla="*/ 7224316 w 12333769"/>
              <a:gd name="connsiteY11" fmla="*/ 1613116 h 1866904"/>
              <a:gd name="connsiteX12" fmla="*/ 7214193 w 12333769"/>
              <a:gd name="connsiteY12" fmla="*/ 1588677 h 1866904"/>
              <a:gd name="connsiteX13" fmla="*/ 7224316 w 12333769"/>
              <a:gd name="connsiteY13" fmla="*/ 1564239 h 1866904"/>
              <a:gd name="connsiteX14" fmla="*/ 7248755 w 12333769"/>
              <a:gd name="connsiteY14" fmla="*/ 1554116 h 1866904"/>
              <a:gd name="connsiteX15" fmla="*/ 5427747 w 12333769"/>
              <a:gd name="connsiteY15" fmla="*/ 1534630 h 1866904"/>
              <a:gd name="connsiteX16" fmla="*/ 6657175 w 12333769"/>
              <a:gd name="connsiteY16" fmla="*/ 1534630 h 1866904"/>
              <a:gd name="connsiteX17" fmla="*/ 6712251 w 12333769"/>
              <a:gd name="connsiteY17" fmla="*/ 1589705 h 1866904"/>
              <a:gd name="connsiteX18" fmla="*/ 6657176 w 12333769"/>
              <a:gd name="connsiteY18" fmla="*/ 1644780 h 1866904"/>
              <a:gd name="connsiteX19" fmla="*/ 6168986 w 12333769"/>
              <a:gd name="connsiteY19" fmla="*/ 1644780 h 1866904"/>
              <a:gd name="connsiteX20" fmla="*/ 6172572 w 12333769"/>
              <a:gd name="connsiteY20" fmla="*/ 1653436 h 1866904"/>
              <a:gd name="connsiteX21" fmla="*/ 6143232 w 12333769"/>
              <a:gd name="connsiteY21" fmla="*/ 1682777 h 1866904"/>
              <a:gd name="connsiteX22" fmla="*/ 4620392 w 12333769"/>
              <a:gd name="connsiteY22" fmla="*/ 1682777 h 1866904"/>
              <a:gd name="connsiteX23" fmla="*/ 4591052 w 12333769"/>
              <a:gd name="connsiteY23" fmla="*/ 1653436 h 1866904"/>
              <a:gd name="connsiteX24" fmla="*/ 4620392 w 12333769"/>
              <a:gd name="connsiteY24" fmla="*/ 1624095 h 1866904"/>
              <a:gd name="connsiteX25" fmla="*/ 5385734 w 12333769"/>
              <a:gd name="connsiteY25" fmla="*/ 1624095 h 1866904"/>
              <a:gd name="connsiteX26" fmla="*/ 5377002 w 12333769"/>
              <a:gd name="connsiteY26" fmla="*/ 1611142 h 1866904"/>
              <a:gd name="connsiteX27" fmla="*/ 5372673 w 12333769"/>
              <a:gd name="connsiteY27" fmla="*/ 1589705 h 1866904"/>
              <a:gd name="connsiteX28" fmla="*/ 5377002 w 12333769"/>
              <a:gd name="connsiteY28" fmla="*/ 1568268 h 1866904"/>
              <a:gd name="connsiteX29" fmla="*/ 5427747 w 12333769"/>
              <a:gd name="connsiteY29" fmla="*/ 1534630 h 1866904"/>
              <a:gd name="connsiteX30" fmla="*/ 3134833 w 12333769"/>
              <a:gd name="connsiteY30" fmla="*/ 1515142 h 1866904"/>
              <a:gd name="connsiteX31" fmla="*/ 4345174 w 12333769"/>
              <a:gd name="connsiteY31" fmla="*/ 1515142 h 1866904"/>
              <a:gd name="connsiteX32" fmla="*/ 4399221 w 12333769"/>
              <a:gd name="connsiteY32" fmla="*/ 1569191 h 1866904"/>
              <a:gd name="connsiteX33" fmla="*/ 4345174 w 12333769"/>
              <a:gd name="connsiteY33" fmla="*/ 1623240 h 1866904"/>
              <a:gd name="connsiteX34" fmla="*/ 3134833 w 12333769"/>
              <a:gd name="connsiteY34" fmla="*/ 1623240 h 1866904"/>
              <a:gd name="connsiteX35" fmla="*/ 3080784 w 12333769"/>
              <a:gd name="connsiteY35" fmla="*/ 1569191 h 1866904"/>
              <a:gd name="connsiteX36" fmla="*/ 3134833 w 12333769"/>
              <a:gd name="connsiteY36" fmla="*/ 1515142 h 1866904"/>
              <a:gd name="connsiteX37" fmla="*/ 2444162 w 12333769"/>
              <a:gd name="connsiteY37" fmla="*/ 3 h 1866904"/>
              <a:gd name="connsiteX38" fmla="*/ 2527007 w 12333769"/>
              <a:gd name="connsiteY38" fmla="*/ 82848 h 1866904"/>
              <a:gd name="connsiteX39" fmla="*/ 2524772 w 12333769"/>
              <a:gd name="connsiteY39" fmla="*/ 93923 h 1866904"/>
              <a:gd name="connsiteX40" fmla="*/ 11024633 w 12333769"/>
              <a:gd name="connsiteY40" fmla="*/ 93923 h 1866904"/>
              <a:gd name="connsiteX41" fmla="*/ 11461638 w 12333769"/>
              <a:gd name="connsiteY41" fmla="*/ 274936 h 1866904"/>
              <a:gd name="connsiteX42" fmla="*/ 11470197 w 12333769"/>
              <a:gd name="connsiteY42" fmla="*/ 285310 h 1866904"/>
              <a:gd name="connsiteX43" fmla="*/ 10723821 w 12333769"/>
              <a:gd name="connsiteY43" fmla="*/ 285310 h 1866904"/>
              <a:gd name="connsiteX44" fmla="*/ 10669772 w 12333769"/>
              <a:gd name="connsiteY44" fmla="*/ 339359 h 1866904"/>
              <a:gd name="connsiteX45" fmla="*/ 10673222 w 12333769"/>
              <a:gd name="connsiteY45" fmla="*/ 347687 h 1866904"/>
              <a:gd name="connsiteX46" fmla="*/ 9516850 w 12333769"/>
              <a:gd name="connsiteY46" fmla="*/ 347688 h 1866904"/>
              <a:gd name="connsiteX47" fmla="*/ 9500686 w 12333769"/>
              <a:gd name="connsiteY47" fmla="*/ 354384 h 1866904"/>
              <a:gd name="connsiteX48" fmla="*/ 9493990 w 12333769"/>
              <a:gd name="connsiteY48" fmla="*/ 370547 h 1866904"/>
              <a:gd name="connsiteX49" fmla="*/ 9500686 w 12333769"/>
              <a:gd name="connsiteY49" fmla="*/ 386711 h 1866904"/>
              <a:gd name="connsiteX50" fmla="*/ 9516850 w 12333769"/>
              <a:gd name="connsiteY50" fmla="*/ 393407 h 1866904"/>
              <a:gd name="connsiteX51" fmla="*/ 10723816 w 12333769"/>
              <a:gd name="connsiteY51" fmla="*/ 393407 h 1866904"/>
              <a:gd name="connsiteX52" fmla="*/ 10723821 w 12333769"/>
              <a:gd name="connsiteY52" fmla="*/ 393408 h 1866904"/>
              <a:gd name="connsiteX53" fmla="*/ 11551762 w 12333769"/>
              <a:gd name="connsiteY53" fmla="*/ 393408 h 1866904"/>
              <a:gd name="connsiteX54" fmla="*/ 11594084 w 12333769"/>
              <a:gd name="connsiteY54" fmla="*/ 471380 h 1866904"/>
              <a:gd name="connsiteX55" fmla="*/ 11596889 w 12333769"/>
              <a:gd name="connsiteY55" fmla="*/ 480416 h 1866904"/>
              <a:gd name="connsiteX56" fmla="*/ 11761115 w 12333769"/>
              <a:gd name="connsiteY56" fmla="*/ 480416 h 1866904"/>
              <a:gd name="connsiteX57" fmla="*/ 11783975 w 12333769"/>
              <a:gd name="connsiteY57" fmla="*/ 503276 h 1866904"/>
              <a:gd name="connsiteX58" fmla="*/ 11783976 w 12333769"/>
              <a:gd name="connsiteY58" fmla="*/ 503276 h 1866904"/>
              <a:gd name="connsiteX59" fmla="*/ 11761116 w 12333769"/>
              <a:gd name="connsiteY59" fmla="*/ 526136 h 1866904"/>
              <a:gd name="connsiteX60" fmla="*/ 11611081 w 12333769"/>
              <a:gd name="connsiteY60" fmla="*/ 526136 h 1866904"/>
              <a:gd name="connsiteX61" fmla="*/ 11630095 w 12333769"/>
              <a:gd name="connsiteY61" fmla="*/ 587389 h 1866904"/>
              <a:gd name="connsiteX62" fmla="*/ 11642651 w 12333769"/>
              <a:gd name="connsiteY62" fmla="*/ 711941 h 1866904"/>
              <a:gd name="connsiteX63" fmla="*/ 11594084 w 12333769"/>
              <a:gd name="connsiteY63" fmla="*/ 952502 h 1866904"/>
              <a:gd name="connsiteX64" fmla="*/ 11574608 w 12333769"/>
              <a:gd name="connsiteY64" fmla="*/ 988383 h 1866904"/>
              <a:gd name="connsiteX65" fmla="*/ 11886755 w 12333769"/>
              <a:gd name="connsiteY65" fmla="*/ 988383 h 1866904"/>
              <a:gd name="connsiteX66" fmla="*/ 11988209 w 12333769"/>
              <a:gd name="connsiteY66" fmla="*/ 1089837 h 1866904"/>
              <a:gd name="connsiteX67" fmla="*/ 11988210 w 12333769"/>
              <a:gd name="connsiteY67" fmla="*/ 1089837 h 1866904"/>
              <a:gd name="connsiteX68" fmla="*/ 11886756 w 12333769"/>
              <a:gd name="connsiteY68" fmla="*/ 1191291 h 1866904"/>
              <a:gd name="connsiteX69" fmla="*/ 11410315 w 12333769"/>
              <a:gd name="connsiteY69" fmla="*/ 1191291 h 1866904"/>
              <a:gd name="connsiteX70" fmla="*/ 11370173 w 12333769"/>
              <a:gd name="connsiteY70" fmla="*/ 1224411 h 1866904"/>
              <a:gd name="connsiteX71" fmla="*/ 11292570 w 12333769"/>
              <a:gd name="connsiteY71" fmla="*/ 1269016 h 1866904"/>
              <a:gd name="connsiteX72" fmla="*/ 11253943 w 12333769"/>
              <a:gd name="connsiteY72" fmla="*/ 1284235 h 1866904"/>
              <a:gd name="connsiteX73" fmla="*/ 12310907 w 12333769"/>
              <a:gd name="connsiteY73" fmla="*/ 1284235 h 1866904"/>
              <a:gd name="connsiteX74" fmla="*/ 12333769 w 12333769"/>
              <a:gd name="connsiteY74" fmla="*/ 1307097 h 1866904"/>
              <a:gd name="connsiteX75" fmla="*/ 12310907 w 12333769"/>
              <a:gd name="connsiteY75" fmla="*/ 1329959 h 1866904"/>
              <a:gd name="connsiteX76" fmla="*/ 11024633 w 12333769"/>
              <a:gd name="connsiteY76" fmla="*/ 1329959 h 1866904"/>
              <a:gd name="connsiteX77" fmla="*/ 10978386 w 12333769"/>
              <a:gd name="connsiteY77" fmla="*/ 1329959 h 1866904"/>
              <a:gd name="connsiteX78" fmla="*/ 2081932 w 12333769"/>
              <a:gd name="connsiteY78" fmla="*/ 1329959 h 1866904"/>
              <a:gd name="connsiteX79" fmla="*/ 2078960 w 12333769"/>
              <a:gd name="connsiteY79" fmla="*/ 1337131 h 1866904"/>
              <a:gd name="connsiteX80" fmla="*/ 2062557 w 12333769"/>
              <a:gd name="connsiteY80" fmla="*/ 1343926 h 1866904"/>
              <a:gd name="connsiteX81" fmla="*/ 1457458 w 12333769"/>
              <a:gd name="connsiteY81" fmla="*/ 1343926 h 1866904"/>
              <a:gd name="connsiteX82" fmla="*/ 1464363 w 12333769"/>
              <a:gd name="connsiteY82" fmla="*/ 1354166 h 1866904"/>
              <a:gd name="connsiteX83" fmla="*/ 1467785 w 12333769"/>
              <a:gd name="connsiteY83" fmla="*/ 1371115 h 1866904"/>
              <a:gd name="connsiteX84" fmla="*/ 1464363 w 12333769"/>
              <a:gd name="connsiteY84" fmla="*/ 1388064 h 1866904"/>
              <a:gd name="connsiteX85" fmla="*/ 1460407 w 12333769"/>
              <a:gd name="connsiteY85" fmla="*/ 1392868 h 1866904"/>
              <a:gd name="connsiteX86" fmla="*/ 7491523 w 12333769"/>
              <a:gd name="connsiteY86" fmla="*/ 1392867 h 1866904"/>
              <a:gd name="connsiteX87" fmla="*/ 7522535 w 12333769"/>
              <a:gd name="connsiteY87" fmla="*/ 1423879 h 1866904"/>
              <a:gd name="connsiteX88" fmla="*/ 7522536 w 12333769"/>
              <a:gd name="connsiteY88" fmla="*/ 1423879 h 1866904"/>
              <a:gd name="connsiteX89" fmla="*/ 7491524 w 12333769"/>
              <a:gd name="connsiteY89" fmla="*/ 1454891 h 1866904"/>
              <a:gd name="connsiteX90" fmla="*/ 2720152 w 12333769"/>
              <a:gd name="connsiteY90" fmla="*/ 1454891 h 1866904"/>
              <a:gd name="connsiteX91" fmla="*/ 2746199 w 12333769"/>
              <a:gd name="connsiteY91" fmla="*/ 1493524 h 1866904"/>
              <a:gd name="connsiteX92" fmla="*/ 2759150 w 12333769"/>
              <a:gd name="connsiteY92" fmla="*/ 1557673 h 1866904"/>
              <a:gd name="connsiteX93" fmla="*/ 2759151 w 12333769"/>
              <a:gd name="connsiteY93" fmla="*/ 1557673 h 1866904"/>
              <a:gd name="connsiteX94" fmla="*/ 2594347 w 12333769"/>
              <a:gd name="connsiteY94" fmla="*/ 1722478 h 1866904"/>
              <a:gd name="connsiteX95" fmla="*/ 0 w 12333769"/>
              <a:gd name="connsiteY95" fmla="*/ 1722478 h 1866904"/>
              <a:gd name="connsiteX96" fmla="*/ 0 w 12333769"/>
              <a:gd name="connsiteY96" fmla="*/ 1392869 h 1866904"/>
              <a:gd name="connsiteX97" fmla="*/ 84173 w 12333769"/>
              <a:gd name="connsiteY97" fmla="*/ 1392869 h 1866904"/>
              <a:gd name="connsiteX98" fmla="*/ 84175 w 12333769"/>
              <a:gd name="connsiteY98" fmla="*/ 1392868 h 1866904"/>
              <a:gd name="connsiteX99" fmla="*/ 417687 w 12333769"/>
              <a:gd name="connsiteY99" fmla="*/ 1392868 h 1866904"/>
              <a:gd name="connsiteX100" fmla="*/ 408677 w 12333769"/>
              <a:gd name="connsiteY100" fmla="*/ 1371115 h 1866904"/>
              <a:gd name="connsiteX101" fmla="*/ 408677 w 12333769"/>
              <a:gd name="connsiteY101" fmla="*/ 1371115 h 1866904"/>
              <a:gd name="connsiteX102" fmla="*/ 421431 w 12333769"/>
              <a:gd name="connsiteY102" fmla="*/ 1340325 h 1866904"/>
              <a:gd name="connsiteX103" fmla="*/ 446456 w 12333769"/>
              <a:gd name="connsiteY103" fmla="*/ 1329959 h 1866904"/>
              <a:gd name="connsiteX104" fmla="*/ 0 w 12333769"/>
              <a:gd name="connsiteY104" fmla="*/ 1329959 h 1866904"/>
              <a:gd name="connsiteX105" fmla="*/ 0 w 12333769"/>
              <a:gd name="connsiteY105" fmla="*/ 261558 h 1866904"/>
              <a:gd name="connsiteX106" fmla="*/ 538431 w 12333769"/>
              <a:gd name="connsiteY106" fmla="*/ 261558 h 1866904"/>
              <a:gd name="connsiteX107" fmla="*/ 578553 w 12333769"/>
              <a:gd name="connsiteY107" fmla="*/ 234963 h 1866904"/>
              <a:gd name="connsiteX108" fmla="*/ 581975 w 12333769"/>
              <a:gd name="connsiteY108" fmla="*/ 218014 h 1866904"/>
              <a:gd name="connsiteX109" fmla="*/ 578553 w 12333769"/>
              <a:gd name="connsiteY109" fmla="*/ 201065 h 1866904"/>
              <a:gd name="connsiteX110" fmla="*/ 571648 w 12333769"/>
              <a:gd name="connsiteY110" fmla="*/ 190824 h 1866904"/>
              <a:gd name="connsiteX111" fmla="*/ 1176747 w 12333769"/>
              <a:gd name="connsiteY111" fmla="*/ 190824 h 1866904"/>
              <a:gd name="connsiteX112" fmla="*/ 1199945 w 12333769"/>
              <a:gd name="connsiteY112" fmla="*/ 167627 h 1866904"/>
              <a:gd name="connsiteX113" fmla="*/ 1176747 w 12333769"/>
              <a:gd name="connsiteY113" fmla="*/ 144429 h 1866904"/>
              <a:gd name="connsiteX114" fmla="*/ 0 w 12333769"/>
              <a:gd name="connsiteY114" fmla="*/ 144429 h 1866904"/>
              <a:gd name="connsiteX115" fmla="*/ 0 w 12333769"/>
              <a:gd name="connsiteY115" fmla="*/ 4 h 1866904"/>
              <a:gd name="connsiteX116" fmla="*/ 4779958 w 12333769"/>
              <a:gd name="connsiteY116" fmla="*/ 0 h 1866904"/>
              <a:gd name="connsiteX117" fmla="*/ 4802820 w 12333769"/>
              <a:gd name="connsiteY117" fmla="*/ 22860 h 1866904"/>
              <a:gd name="connsiteX118" fmla="*/ 4779960 w 12333769"/>
              <a:gd name="connsiteY118" fmla="*/ 45720 h 1866904"/>
              <a:gd name="connsiteX119" fmla="*/ 2704479 w 12333769"/>
              <a:gd name="connsiteY119" fmla="*/ 45720 h 1866904"/>
              <a:gd name="connsiteX120" fmla="*/ 2688315 w 12333769"/>
              <a:gd name="connsiteY120" fmla="*/ 39024 h 1866904"/>
              <a:gd name="connsiteX121" fmla="*/ 2681619 w 12333769"/>
              <a:gd name="connsiteY121" fmla="*/ 22861 h 1866904"/>
              <a:gd name="connsiteX122" fmla="*/ 2688315 w 12333769"/>
              <a:gd name="connsiteY122" fmla="*/ 6697 h 1866904"/>
              <a:gd name="connsiteX123" fmla="*/ 2704479 w 12333769"/>
              <a:gd name="connsiteY123" fmla="*/ 1 h 186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2333769" h="1866904">
                <a:moveTo>
                  <a:pt x="976867" y="1800448"/>
                </a:moveTo>
                <a:cubicBezTo>
                  <a:pt x="995218" y="1800448"/>
                  <a:pt x="1010095" y="1815325"/>
                  <a:pt x="1010095" y="1833676"/>
                </a:cubicBezTo>
                <a:lnTo>
                  <a:pt x="1010096" y="1833676"/>
                </a:lnTo>
                <a:cubicBezTo>
                  <a:pt x="1010096" y="1852027"/>
                  <a:pt x="995219" y="1866904"/>
                  <a:pt x="976868" y="1866904"/>
                </a:cubicBezTo>
                <a:lnTo>
                  <a:pt x="1" y="1866904"/>
                </a:lnTo>
                <a:lnTo>
                  <a:pt x="1" y="1800449"/>
                </a:lnTo>
                <a:close/>
                <a:moveTo>
                  <a:pt x="7881379" y="1554115"/>
                </a:moveTo>
                <a:cubicBezTo>
                  <a:pt x="7900467" y="1554115"/>
                  <a:pt x="7915941" y="1569589"/>
                  <a:pt x="7915941" y="1588677"/>
                </a:cubicBezTo>
                <a:lnTo>
                  <a:pt x="7915942" y="1588677"/>
                </a:lnTo>
                <a:cubicBezTo>
                  <a:pt x="7915942" y="1607765"/>
                  <a:pt x="7900468" y="1623239"/>
                  <a:pt x="7881380" y="1623239"/>
                </a:cubicBezTo>
                <a:lnTo>
                  <a:pt x="7248755" y="1623239"/>
                </a:lnTo>
                <a:cubicBezTo>
                  <a:pt x="7239211" y="1623239"/>
                  <a:pt x="7230571" y="1619370"/>
                  <a:pt x="7224316" y="1613116"/>
                </a:cubicBezTo>
                <a:lnTo>
                  <a:pt x="7214193" y="1588677"/>
                </a:lnTo>
                <a:lnTo>
                  <a:pt x="7224316" y="1564239"/>
                </a:lnTo>
                <a:cubicBezTo>
                  <a:pt x="7230571" y="1557984"/>
                  <a:pt x="7239211" y="1554116"/>
                  <a:pt x="7248755" y="1554116"/>
                </a:cubicBezTo>
                <a:close/>
                <a:moveTo>
                  <a:pt x="5427747" y="1534630"/>
                </a:moveTo>
                <a:lnTo>
                  <a:pt x="6657175" y="1534630"/>
                </a:lnTo>
                <a:cubicBezTo>
                  <a:pt x="6687592" y="1534630"/>
                  <a:pt x="6712251" y="1559288"/>
                  <a:pt x="6712251" y="1589705"/>
                </a:cubicBezTo>
                <a:cubicBezTo>
                  <a:pt x="6712251" y="1620122"/>
                  <a:pt x="6687593" y="1644780"/>
                  <a:pt x="6657176" y="1644780"/>
                </a:cubicBezTo>
                <a:lnTo>
                  <a:pt x="6168986" y="1644780"/>
                </a:lnTo>
                <a:lnTo>
                  <a:pt x="6172572" y="1653436"/>
                </a:lnTo>
                <a:cubicBezTo>
                  <a:pt x="6172572" y="1669640"/>
                  <a:pt x="6159436" y="1682777"/>
                  <a:pt x="6143232" y="1682777"/>
                </a:cubicBezTo>
                <a:lnTo>
                  <a:pt x="4620392" y="1682777"/>
                </a:lnTo>
                <a:cubicBezTo>
                  <a:pt x="4604188" y="1682777"/>
                  <a:pt x="4591052" y="1669640"/>
                  <a:pt x="4591052" y="1653436"/>
                </a:cubicBezTo>
                <a:cubicBezTo>
                  <a:pt x="4591052" y="1637232"/>
                  <a:pt x="4604188" y="1624095"/>
                  <a:pt x="4620392" y="1624095"/>
                </a:cubicBezTo>
                <a:lnTo>
                  <a:pt x="5385734" y="1624095"/>
                </a:lnTo>
                <a:lnTo>
                  <a:pt x="5377002" y="1611142"/>
                </a:lnTo>
                <a:lnTo>
                  <a:pt x="5372673" y="1589705"/>
                </a:lnTo>
                <a:lnTo>
                  <a:pt x="5377002" y="1568268"/>
                </a:lnTo>
                <a:cubicBezTo>
                  <a:pt x="5385361" y="1548500"/>
                  <a:pt x="5404935" y="1534630"/>
                  <a:pt x="5427747" y="1534630"/>
                </a:cubicBezTo>
                <a:close/>
                <a:moveTo>
                  <a:pt x="3134833" y="1515142"/>
                </a:moveTo>
                <a:lnTo>
                  <a:pt x="4345174" y="1515142"/>
                </a:lnTo>
                <a:cubicBezTo>
                  <a:pt x="4375022" y="1515142"/>
                  <a:pt x="4399221" y="1539341"/>
                  <a:pt x="4399221" y="1569191"/>
                </a:cubicBezTo>
                <a:cubicBezTo>
                  <a:pt x="4399221" y="1599041"/>
                  <a:pt x="4375022" y="1623240"/>
                  <a:pt x="4345174" y="1623240"/>
                </a:cubicBezTo>
                <a:lnTo>
                  <a:pt x="3134833" y="1623240"/>
                </a:lnTo>
                <a:cubicBezTo>
                  <a:pt x="3104983" y="1623240"/>
                  <a:pt x="3080784" y="1599041"/>
                  <a:pt x="3080784" y="1569191"/>
                </a:cubicBezTo>
                <a:cubicBezTo>
                  <a:pt x="3080784" y="1539341"/>
                  <a:pt x="3104983" y="1515142"/>
                  <a:pt x="3134833" y="1515142"/>
                </a:cubicBezTo>
                <a:close/>
                <a:moveTo>
                  <a:pt x="2444162" y="3"/>
                </a:moveTo>
                <a:cubicBezTo>
                  <a:pt x="2489915" y="3"/>
                  <a:pt x="2527007" y="37094"/>
                  <a:pt x="2527007" y="82848"/>
                </a:cubicBezTo>
                <a:lnTo>
                  <a:pt x="2524772" y="93923"/>
                </a:lnTo>
                <a:lnTo>
                  <a:pt x="11024633" y="93923"/>
                </a:lnTo>
                <a:cubicBezTo>
                  <a:pt x="11195294" y="93923"/>
                  <a:pt x="11349798" y="163097"/>
                  <a:pt x="11461638" y="274936"/>
                </a:cubicBezTo>
                <a:lnTo>
                  <a:pt x="11470197" y="285310"/>
                </a:lnTo>
                <a:lnTo>
                  <a:pt x="10723821" y="285310"/>
                </a:lnTo>
                <a:cubicBezTo>
                  <a:pt x="10693971" y="285310"/>
                  <a:pt x="10669772" y="309509"/>
                  <a:pt x="10669772" y="339359"/>
                </a:cubicBezTo>
                <a:lnTo>
                  <a:pt x="10673222" y="347687"/>
                </a:lnTo>
                <a:lnTo>
                  <a:pt x="9516850" y="347688"/>
                </a:lnTo>
                <a:cubicBezTo>
                  <a:pt x="9510538" y="347688"/>
                  <a:pt x="9504823" y="350247"/>
                  <a:pt x="9500686" y="354384"/>
                </a:cubicBezTo>
                <a:lnTo>
                  <a:pt x="9493990" y="370547"/>
                </a:lnTo>
                <a:lnTo>
                  <a:pt x="9500686" y="386711"/>
                </a:lnTo>
                <a:cubicBezTo>
                  <a:pt x="9504823" y="390848"/>
                  <a:pt x="9510538" y="393407"/>
                  <a:pt x="9516850" y="393407"/>
                </a:cubicBezTo>
                <a:lnTo>
                  <a:pt x="10723816" y="393407"/>
                </a:lnTo>
                <a:lnTo>
                  <a:pt x="10723821" y="393408"/>
                </a:lnTo>
                <a:lnTo>
                  <a:pt x="11551762" y="393408"/>
                </a:lnTo>
                <a:lnTo>
                  <a:pt x="11594084" y="471380"/>
                </a:lnTo>
                <a:lnTo>
                  <a:pt x="11596889" y="480416"/>
                </a:lnTo>
                <a:lnTo>
                  <a:pt x="11761115" y="480416"/>
                </a:lnTo>
                <a:cubicBezTo>
                  <a:pt x="11773740" y="480416"/>
                  <a:pt x="11783975" y="490651"/>
                  <a:pt x="11783975" y="503276"/>
                </a:cubicBezTo>
                <a:lnTo>
                  <a:pt x="11783976" y="503276"/>
                </a:lnTo>
                <a:cubicBezTo>
                  <a:pt x="11783976" y="515901"/>
                  <a:pt x="11773741" y="526136"/>
                  <a:pt x="11761116" y="526136"/>
                </a:cubicBezTo>
                <a:lnTo>
                  <a:pt x="11611081" y="526136"/>
                </a:lnTo>
                <a:lnTo>
                  <a:pt x="11630095" y="587389"/>
                </a:lnTo>
                <a:cubicBezTo>
                  <a:pt x="11638328" y="627621"/>
                  <a:pt x="11642651" y="669276"/>
                  <a:pt x="11642651" y="711941"/>
                </a:cubicBezTo>
                <a:cubicBezTo>
                  <a:pt x="11642651" y="797272"/>
                  <a:pt x="11625358" y="878563"/>
                  <a:pt x="11594084" y="952502"/>
                </a:cubicBezTo>
                <a:lnTo>
                  <a:pt x="11574608" y="988383"/>
                </a:lnTo>
                <a:lnTo>
                  <a:pt x="11886755" y="988383"/>
                </a:lnTo>
                <a:cubicBezTo>
                  <a:pt x="11942786" y="988383"/>
                  <a:pt x="11988209" y="1033806"/>
                  <a:pt x="11988209" y="1089837"/>
                </a:cubicBezTo>
                <a:lnTo>
                  <a:pt x="11988210" y="1089837"/>
                </a:lnTo>
                <a:cubicBezTo>
                  <a:pt x="11988210" y="1145868"/>
                  <a:pt x="11942787" y="1191291"/>
                  <a:pt x="11886756" y="1191291"/>
                </a:cubicBezTo>
                <a:lnTo>
                  <a:pt x="11410315" y="1191291"/>
                </a:lnTo>
                <a:lnTo>
                  <a:pt x="11370173" y="1224411"/>
                </a:lnTo>
                <a:cubicBezTo>
                  <a:pt x="11345514" y="1241070"/>
                  <a:pt x="11319588" y="1255997"/>
                  <a:pt x="11292570" y="1269016"/>
                </a:cubicBezTo>
                <a:lnTo>
                  <a:pt x="11253943" y="1284235"/>
                </a:lnTo>
                <a:lnTo>
                  <a:pt x="12310907" y="1284235"/>
                </a:lnTo>
                <a:cubicBezTo>
                  <a:pt x="12323533" y="1284235"/>
                  <a:pt x="12333769" y="1294471"/>
                  <a:pt x="12333769" y="1307097"/>
                </a:cubicBezTo>
                <a:cubicBezTo>
                  <a:pt x="12333769" y="1319723"/>
                  <a:pt x="12323533" y="1329959"/>
                  <a:pt x="12310907" y="1329959"/>
                </a:cubicBezTo>
                <a:lnTo>
                  <a:pt x="11024633" y="1329959"/>
                </a:lnTo>
                <a:lnTo>
                  <a:pt x="10978386" y="1329959"/>
                </a:lnTo>
                <a:lnTo>
                  <a:pt x="2081932" y="1329959"/>
                </a:lnTo>
                <a:lnTo>
                  <a:pt x="2078960" y="1337131"/>
                </a:lnTo>
                <a:cubicBezTo>
                  <a:pt x="2074763" y="1341329"/>
                  <a:pt x="2068963" y="1343926"/>
                  <a:pt x="2062557" y="1343926"/>
                </a:cubicBezTo>
                <a:lnTo>
                  <a:pt x="1457458" y="1343926"/>
                </a:lnTo>
                <a:lnTo>
                  <a:pt x="1464363" y="1354166"/>
                </a:lnTo>
                <a:lnTo>
                  <a:pt x="1467785" y="1371115"/>
                </a:lnTo>
                <a:lnTo>
                  <a:pt x="1464363" y="1388064"/>
                </a:lnTo>
                <a:lnTo>
                  <a:pt x="1460407" y="1392868"/>
                </a:lnTo>
                <a:lnTo>
                  <a:pt x="7491523" y="1392867"/>
                </a:lnTo>
                <a:cubicBezTo>
                  <a:pt x="7508650" y="1392867"/>
                  <a:pt x="7522535" y="1406752"/>
                  <a:pt x="7522535" y="1423879"/>
                </a:cubicBezTo>
                <a:lnTo>
                  <a:pt x="7522536" y="1423879"/>
                </a:lnTo>
                <a:cubicBezTo>
                  <a:pt x="7522536" y="1441006"/>
                  <a:pt x="7508651" y="1454891"/>
                  <a:pt x="7491524" y="1454891"/>
                </a:cubicBezTo>
                <a:lnTo>
                  <a:pt x="2720152" y="1454891"/>
                </a:lnTo>
                <a:lnTo>
                  <a:pt x="2746199" y="1493524"/>
                </a:lnTo>
                <a:cubicBezTo>
                  <a:pt x="2754539" y="1513241"/>
                  <a:pt x="2759150" y="1534918"/>
                  <a:pt x="2759150" y="1557673"/>
                </a:cubicBezTo>
                <a:lnTo>
                  <a:pt x="2759151" y="1557673"/>
                </a:lnTo>
                <a:cubicBezTo>
                  <a:pt x="2759151" y="1648692"/>
                  <a:pt x="2685366" y="1722478"/>
                  <a:pt x="2594347" y="1722478"/>
                </a:cubicBezTo>
                <a:lnTo>
                  <a:pt x="0" y="1722478"/>
                </a:lnTo>
                <a:lnTo>
                  <a:pt x="0" y="1392869"/>
                </a:lnTo>
                <a:lnTo>
                  <a:pt x="84173" y="1392869"/>
                </a:lnTo>
                <a:lnTo>
                  <a:pt x="84175" y="1392868"/>
                </a:lnTo>
                <a:lnTo>
                  <a:pt x="417687" y="1392868"/>
                </a:lnTo>
                <a:lnTo>
                  <a:pt x="408677" y="1371115"/>
                </a:lnTo>
                <a:lnTo>
                  <a:pt x="408677" y="1371115"/>
                </a:lnTo>
                <a:cubicBezTo>
                  <a:pt x="408677" y="1359091"/>
                  <a:pt x="413551" y="1348205"/>
                  <a:pt x="421431" y="1340325"/>
                </a:cubicBezTo>
                <a:lnTo>
                  <a:pt x="446456" y="1329959"/>
                </a:lnTo>
                <a:lnTo>
                  <a:pt x="0" y="1329959"/>
                </a:lnTo>
                <a:lnTo>
                  <a:pt x="0" y="261558"/>
                </a:lnTo>
                <a:lnTo>
                  <a:pt x="538431" y="261558"/>
                </a:lnTo>
                <a:cubicBezTo>
                  <a:pt x="556467" y="261558"/>
                  <a:pt x="571942" y="250592"/>
                  <a:pt x="578553" y="234963"/>
                </a:cubicBezTo>
                <a:lnTo>
                  <a:pt x="581975" y="218014"/>
                </a:lnTo>
                <a:lnTo>
                  <a:pt x="578553" y="201065"/>
                </a:lnTo>
                <a:lnTo>
                  <a:pt x="571648" y="190824"/>
                </a:lnTo>
                <a:lnTo>
                  <a:pt x="1176747" y="190824"/>
                </a:lnTo>
                <a:cubicBezTo>
                  <a:pt x="1189559" y="190824"/>
                  <a:pt x="1199945" y="180438"/>
                  <a:pt x="1199945" y="167627"/>
                </a:cubicBezTo>
                <a:cubicBezTo>
                  <a:pt x="1199945" y="154815"/>
                  <a:pt x="1189559" y="144429"/>
                  <a:pt x="1176747" y="144429"/>
                </a:cubicBezTo>
                <a:lnTo>
                  <a:pt x="0" y="144429"/>
                </a:lnTo>
                <a:lnTo>
                  <a:pt x="0" y="4"/>
                </a:lnTo>
                <a:close/>
                <a:moveTo>
                  <a:pt x="4779958" y="0"/>
                </a:moveTo>
                <a:cubicBezTo>
                  <a:pt x="4792584" y="0"/>
                  <a:pt x="4802820" y="10235"/>
                  <a:pt x="4802820" y="22860"/>
                </a:cubicBezTo>
                <a:cubicBezTo>
                  <a:pt x="4802820" y="35485"/>
                  <a:pt x="4792584" y="45720"/>
                  <a:pt x="4779960" y="45720"/>
                </a:cubicBezTo>
                <a:lnTo>
                  <a:pt x="2704479" y="45720"/>
                </a:lnTo>
                <a:cubicBezTo>
                  <a:pt x="2698167" y="45720"/>
                  <a:pt x="2692452" y="43161"/>
                  <a:pt x="2688315" y="39024"/>
                </a:cubicBezTo>
                <a:lnTo>
                  <a:pt x="2681619" y="22861"/>
                </a:lnTo>
                <a:lnTo>
                  <a:pt x="2688315" y="6697"/>
                </a:lnTo>
                <a:cubicBezTo>
                  <a:pt x="2692452" y="2560"/>
                  <a:pt x="2698167" y="1"/>
                  <a:pt x="2704479" y="1"/>
                </a:cubicBez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53" name="Text Placeholder 52">
            <a:extLst>
              <a:ext uri="{FF2B5EF4-FFF2-40B4-BE49-F238E27FC236}">
                <a16:creationId xmlns:a16="http://schemas.microsoft.com/office/drawing/2014/main" id="{2ED4549B-13DF-40D7-9CB8-EF9587D8F540}"/>
              </a:ext>
            </a:extLst>
          </p:cNvPr>
          <p:cNvSpPr>
            <a:spLocks noGrp="1"/>
          </p:cNvSpPr>
          <p:nvPr>
            <p:ph type="body" sz="quarter" idx="10"/>
          </p:nvPr>
        </p:nvSpPr>
        <p:spPr>
          <a:xfrm>
            <a:off x="835025" y="2185359"/>
            <a:ext cx="10521950" cy="4130381"/>
          </a:xfrm>
          <a:prstGeom prst="rect">
            <a:avLst/>
          </a:prstGeom>
        </p:spPr>
        <p:txBody>
          <a:bodyPr/>
          <a:lstStyle>
            <a:lvl1pPr>
              <a:defRPr b="1">
                <a:effectLst>
                  <a:outerShdw blurRad="50800" dist="38100" dir="8100000" algn="tr" rotWithShape="0">
                    <a:prstClr val="black">
                      <a:alpha val="40000"/>
                    </a:prstClr>
                  </a:outerShdw>
                </a:effectLst>
              </a:defRPr>
            </a:lvl1pPr>
            <a:lvl2pPr>
              <a:defRPr b="1">
                <a:effectLst>
                  <a:outerShdw blurRad="50800" dist="38100" dir="8100000" algn="tr" rotWithShape="0">
                    <a:prstClr val="black">
                      <a:alpha val="40000"/>
                    </a:prstClr>
                  </a:outerShdw>
                </a:effectLst>
              </a:defRPr>
            </a:lvl2pPr>
            <a:lvl3pPr>
              <a:defRPr>
                <a:effectLst>
                  <a:outerShdw blurRad="50800" dist="38100" dir="8100000" algn="tr" rotWithShape="0">
                    <a:prstClr val="black">
                      <a:alpha val="40000"/>
                    </a:prstClr>
                  </a:outerShdw>
                </a:effectLst>
                <a:latin typeface="+mj-lt"/>
              </a:defRPr>
            </a:lvl3pPr>
            <a:lvl4pPr>
              <a:defRPr>
                <a:effectLst>
                  <a:outerShdw blurRad="50800" dist="38100" dir="8100000" algn="tr" rotWithShape="0">
                    <a:prstClr val="black">
                      <a:alpha val="40000"/>
                    </a:prstClr>
                  </a:outerShdw>
                </a:effectLst>
              </a:defRPr>
            </a:lvl4pPr>
            <a:lvl5pPr>
              <a:defRPr>
                <a:effectLst>
                  <a:outerShdw blurRad="50800" dist="38100" dir="8100000" algn="tr" rotWithShape="0">
                    <a:prstClr val="black">
                      <a:alpha val="40000"/>
                    </a:prstClr>
                  </a:outerShdw>
                </a:effect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4" name="Title 53">
            <a:extLst>
              <a:ext uri="{FF2B5EF4-FFF2-40B4-BE49-F238E27FC236}">
                <a16:creationId xmlns:a16="http://schemas.microsoft.com/office/drawing/2014/main" id="{1DC63453-229B-48E1-9428-F27D80CB0AA0}"/>
              </a:ext>
            </a:extLst>
          </p:cNvPr>
          <p:cNvSpPr>
            <a:spLocks noGrp="1"/>
          </p:cNvSpPr>
          <p:nvPr>
            <p:ph type="title" hasCustomPrompt="1"/>
          </p:nvPr>
        </p:nvSpPr>
        <p:spPr>
          <a:xfrm>
            <a:off x="675166" y="600741"/>
            <a:ext cx="10414591" cy="664534"/>
          </a:xfrm>
          <a:prstGeom prst="rect">
            <a:avLst/>
          </a:prstGeom>
        </p:spPr>
        <p:txBody>
          <a:bodyPr/>
          <a:lstStyle>
            <a:lvl1pPr>
              <a:defRPr sz="4800">
                <a:solidFill>
                  <a:schemeClr val="bg2"/>
                </a:solidFill>
                <a:effectLst>
                  <a:innerShdw blurRad="114300">
                    <a:prstClr val="black"/>
                  </a:innerShdw>
                </a:effectLst>
              </a:defRPr>
            </a:lvl1pPr>
          </a:lstStyle>
          <a:p>
            <a:r>
              <a:rPr lang="en-US" dirty="0"/>
              <a:t>MAIN TITLE TEXT</a:t>
            </a:r>
            <a:endParaRPr lang="en-CA" dirty="0"/>
          </a:p>
        </p:txBody>
      </p:sp>
    </p:spTree>
    <p:extLst>
      <p:ext uri="{BB962C8B-B14F-4D97-AF65-F5344CB8AC3E}">
        <p14:creationId xmlns:p14="http://schemas.microsoft.com/office/powerpoint/2010/main" val="3570550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xEl>
                                              <p:pRg st="0" end="0"/>
                                            </p:txEl>
                                          </p:spTgt>
                                        </p:tgtEl>
                                        <p:attrNameLst>
                                          <p:attrName>style.visibility</p:attrName>
                                        </p:attrNameLst>
                                      </p:cBhvr>
                                      <p:to>
                                        <p:strVal val="visible"/>
                                      </p:to>
                                    </p:set>
                                    <p:animEffect transition="in" filter="fade">
                                      <p:cBhvr>
                                        <p:cTn id="11" dur="500"/>
                                        <p:tgtEl>
                                          <p:spTgt spid="5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3">
                                            <p:txEl>
                                              <p:pRg st="1" end="1"/>
                                            </p:txEl>
                                          </p:spTgt>
                                        </p:tgtEl>
                                        <p:attrNameLst>
                                          <p:attrName>style.visibility</p:attrName>
                                        </p:attrNameLst>
                                      </p:cBhvr>
                                      <p:to>
                                        <p:strVal val="visible"/>
                                      </p:to>
                                    </p:set>
                                    <p:animEffect transition="in" filter="fade">
                                      <p:cBhvr>
                                        <p:cTn id="15" dur="500"/>
                                        <p:tgtEl>
                                          <p:spTgt spid="5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3">
                                            <p:txEl>
                                              <p:pRg st="2" end="2"/>
                                            </p:txEl>
                                          </p:spTgt>
                                        </p:tgtEl>
                                        <p:attrNameLst>
                                          <p:attrName>style.visibility</p:attrName>
                                        </p:attrNameLst>
                                      </p:cBhvr>
                                      <p:to>
                                        <p:strVal val="visible"/>
                                      </p:to>
                                    </p:set>
                                    <p:animEffect transition="in" filter="fade">
                                      <p:cBhvr>
                                        <p:cTn id="19" dur="500"/>
                                        <p:tgtEl>
                                          <p:spTgt spid="5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3">
                                            <p:txEl>
                                              <p:pRg st="3" end="3"/>
                                            </p:txEl>
                                          </p:spTgt>
                                        </p:tgtEl>
                                        <p:attrNameLst>
                                          <p:attrName>style.visibility</p:attrName>
                                        </p:attrNameLst>
                                      </p:cBhvr>
                                      <p:to>
                                        <p:strVal val="visible"/>
                                      </p:to>
                                    </p:set>
                                    <p:animEffect transition="in" filter="fade">
                                      <p:cBhvr>
                                        <p:cTn id="23" dur="500"/>
                                        <p:tgtEl>
                                          <p:spTgt spid="5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3">
                                            <p:txEl>
                                              <p:pRg st="4" end="4"/>
                                            </p:txEl>
                                          </p:spTgt>
                                        </p:tgtEl>
                                        <p:attrNameLst>
                                          <p:attrName>style.visibility</p:attrName>
                                        </p:attrNameLst>
                                      </p:cBhvr>
                                      <p:to>
                                        <p:strVal val="visible"/>
                                      </p:to>
                                    </p:set>
                                    <p:animEffect transition="in" filter="fade">
                                      <p:cBhvr>
                                        <p:cTn id="27" dur="500"/>
                                        <p:tgtEl>
                                          <p:spTgt spid="5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uiExpand="1" build="p">
        <p:tmplLst>
          <p:tmpl lvl="1">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b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52A0F3-3FD7-4F88-B5C1-FA269A03C5D1}"/>
              </a:ext>
            </a:extLst>
          </p:cNvPr>
          <p:cNvSpPr>
            <a:spLocks noGrp="1"/>
          </p:cNvSpPr>
          <p:nvPr>
            <p:ph type="title" hasCustomPrompt="1"/>
          </p:nvPr>
        </p:nvSpPr>
        <p:spPr>
          <a:xfrm>
            <a:off x="518029" y="454025"/>
            <a:ext cx="10524621" cy="884217"/>
          </a:xfrm>
          <a:prstGeom prst="rect">
            <a:avLst/>
          </a:prstGeom>
        </p:spPr>
        <p:txBody>
          <a:bodyPr/>
          <a:lstStyle>
            <a:lvl1pPr>
              <a:defRPr sz="6000" baseline="0">
                <a:solidFill>
                  <a:schemeClr val="tx2"/>
                </a:solidFill>
                <a:effectLst>
                  <a:outerShdw blurRad="50800" dist="38100" dir="2700000" algn="tl" rotWithShape="0">
                    <a:prstClr val="black">
                      <a:alpha val="40000"/>
                    </a:prstClr>
                  </a:outerShdw>
                </a:effectLst>
              </a:defRPr>
            </a:lvl1pPr>
          </a:lstStyle>
          <a:p>
            <a:r>
              <a:rPr lang="en-US" dirty="0"/>
              <a:t>Sub-Point Text</a:t>
            </a:r>
            <a:endParaRPr lang="en-CA" dirty="0"/>
          </a:p>
        </p:txBody>
      </p:sp>
      <p:sp>
        <p:nvSpPr>
          <p:cNvPr id="6" name="Text Placeholder 5">
            <a:extLst>
              <a:ext uri="{FF2B5EF4-FFF2-40B4-BE49-F238E27FC236}">
                <a16:creationId xmlns:a16="http://schemas.microsoft.com/office/drawing/2014/main" id="{C89BEF89-0172-4D60-9FE2-2F064A94DD4C}"/>
              </a:ext>
            </a:extLst>
          </p:cNvPr>
          <p:cNvSpPr>
            <a:spLocks noGrp="1"/>
          </p:cNvSpPr>
          <p:nvPr>
            <p:ph type="body" sz="quarter" idx="10" hasCustomPrompt="1"/>
          </p:nvPr>
        </p:nvSpPr>
        <p:spPr>
          <a:xfrm>
            <a:off x="953645" y="1338242"/>
            <a:ext cx="10111230" cy="4853008"/>
          </a:xfrm>
          <a:prstGeom prst="rect">
            <a:avLst/>
          </a:prstGeom>
        </p:spPr>
        <p:txBody>
          <a:bodyPr/>
          <a:lstStyle>
            <a:lvl1pPr marL="0" indent="0">
              <a:buNone/>
              <a:defRPr sz="3200">
                <a:effectLst>
                  <a:outerShdw blurRad="50800" dist="38100" dir="2700000" algn="tl" rotWithShape="0">
                    <a:prstClr val="black">
                      <a:alpha val="40000"/>
                    </a:prstClr>
                  </a:outerShdw>
                </a:effectLst>
                <a:latin typeface="+mj-lt"/>
              </a:defRPr>
            </a:lvl1pPr>
            <a:lvl2pPr marL="457200" indent="0">
              <a:buNone/>
              <a:defRPr>
                <a:effectLst>
                  <a:outerShdw blurRad="50800" dist="38100" dir="2700000" algn="tl" rotWithShape="0">
                    <a:prstClr val="black">
                      <a:alpha val="40000"/>
                    </a:prstClr>
                  </a:outerShdw>
                </a:effectLst>
                <a:latin typeface="+mj-lt"/>
              </a:defRPr>
            </a:lvl2pPr>
            <a:lvl3pPr marL="914400" indent="0">
              <a:buNone/>
              <a:defRPr>
                <a:effectLst>
                  <a:outerShdw blurRad="50800" dist="38100" dir="2700000" algn="tl" rotWithShape="0">
                    <a:prstClr val="black">
                      <a:alpha val="40000"/>
                    </a:prstClr>
                  </a:outerShdw>
                </a:effectLst>
                <a:latin typeface="+mj-lt"/>
              </a:defRPr>
            </a:lvl3pPr>
            <a:lvl4pPr marL="1371600" indent="0">
              <a:buNone/>
              <a:defRPr>
                <a:effectLst>
                  <a:outerShdw blurRad="50800" dist="38100" dir="2700000" algn="tl" rotWithShape="0">
                    <a:prstClr val="black">
                      <a:alpha val="40000"/>
                    </a:prstClr>
                  </a:outerShdw>
                </a:effectLst>
                <a:latin typeface="+mj-lt"/>
              </a:defRPr>
            </a:lvl4pPr>
            <a:lvl5pPr marL="1828800" indent="0">
              <a:buNone/>
              <a:defRPr>
                <a:effectLst>
                  <a:outerShdw blurRad="50800" dist="38100" dir="2700000" algn="tl" rotWithShape="0">
                    <a:prstClr val="black">
                      <a:alpha val="40000"/>
                    </a:prstClr>
                  </a:outerShdw>
                </a:effectLst>
                <a:latin typeface="+mj-lt"/>
              </a:defRPr>
            </a:lvl5pPr>
          </a:lstStyle>
          <a:p>
            <a:pPr lvl="0"/>
            <a:r>
              <a:rPr lang="en-US" dirty="0"/>
              <a:t>Insert text here</a:t>
            </a:r>
            <a:endParaRPr lang="en-CA" dirty="0"/>
          </a:p>
        </p:txBody>
      </p:sp>
    </p:spTree>
    <p:extLst>
      <p:ext uri="{BB962C8B-B14F-4D97-AF65-F5344CB8AC3E}">
        <p14:creationId xmlns:p14="http://schemas.microsoft.com/office/powerpoint/2010/main" val="34893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pplication">
    <p:spTree>
      <p:nvGrpSpPr>
        <p:cNvPr id="1" name=""/>
        <p:cNvGrpSpPr/>
        <p:nvPr/>
      </p:nvGrpSpPr>
      <p:grpSpPr>
        <a:xfrm>
          <a:off x="0" y="0"/>
          <a:ext cx="0" cy="0"/>
          <a:chOff x="0" y="0"/>
          <a:chExt cx="0" cy="0"/>
        </a:xfrm>
      </p:grpSpPr>
      <p:sp>
        <p:nvSpPr>
          <p:cNvPr id="51" name="Freeform: Shape 50">
            <a:extLst>
              <a:ext uri="{FF2B5EF4-FFF2-40B4-BE49-F238E27FC236}">
                <a16:creationId xmlns:a16="http://schemas.microsoft.com/office/drawing/2014/main" id="{20BE4015-0A49-451F-87C8-A2D1304C30A3}"/>
              </a:ext>
            </a:extLst>
          </p:cNvPr>
          <p:cNvSpPr/>
          <p:nvPr userDrawn="1"/>
        </p:nvSpPr>
        <p:spPr>
          <a:xfrm>
            <a:off x="-53162" y="277181"/>
            <a:ext cx="8279107" cy="1253169"/>
          </a:xfrm>
          <a:custGeom>
            <a:avLst/>
            <a:gdLst>
              <a:gd name="connsiteX0" fmla="*/ 976867 w 12333769"/>
              <a:gd name="connsiteY0" fmla="*/ 1800448 h 1866904"/>
              <a:gd name="connsiteX1" fmla="*/ 1010095 w 12333769"/>
              <a:gd name="connsiteY1" fmla="*/ 1833676 h 1866904"/>
              <a:gd name="connsiteX2" fmla="*/ 1010096 w 12333769"/>
              <a:gd name="connsiteY2" fmla="*/ 1833676 h 1866904"/>
              <a:gd name="connsiteX3" fmla="*/ 976868 w 12333769"/>
              <a:gd name="connsiteY3" fmla="*/ 1866904 h 1866904"/>
              <a:gd name="connsiteX4" fmla="*/ 1 w 12333769"/>
              <a:gd name="connsiteY4" fmla="*/ 1866904 h 1866904"/>
              <a:gd name="connsiteX5" fmla="*/ 1 w 12333769"/>
              <a:gd name="connsiteY5" fmla="*/ 1800449 h 1866904"/>
              <a:gd name="connsiteX6" fmla="*/ 7881379 w 12333769"/>
              <a:gd name="connsiteY6" fmla="*/ 1554115 h 1866904"/>
              <a:gd name="connsiteX7" fmla="*/ 7915941 w 12333769"/>
              <a:gd name="connsiteY7" fmla="*/ 1588677 h 1866904"/>
              <a:gd name="connsiteX8" fmla="*/ 7915942 w 12333769"/>
              <a:gd name="connsiteY8" fmla="*/ 1588677 h 1866904"/>
              <a:gd name="connsiteX9" fmla="*/ 7881380 w 12333769"/>
              <a:gd name="connsiteY9" fmla="*/ 1623239 h 1866904"/>
              <a:gd name="connsiteX10" fmla="*/ 7248755 w 12333769"/>
              <a:gd name="connsiteY10" fmla="*/ 1623239 h 1866904"/>
              <a:gd name="connsiteX11" fmla="*/ 7224316 w 12333769"/>
              <a:gd name="connsiteY11" fmla="*/ 1613116 h 1866904"/>
              <a:gd name="connsiteX12" fmla="*/ 7214193 w 12333769"/>
              <a:gd name="connsiteY12" fmla="*/ 1588677 h 1866904"/>
              <a:gd name="connsiteX13" fmla="*/ 7224316 w 12333769"/>
              <a:gd name="connsiteY13" fmla="*/ 1564239 h 1866904"/>
              <a:gd name="connsiteX14" fmla="*/ 7248755 w 12333769"/>
              <a:gd name="connsiteY14" fmla="*/ 1554116 h 1866904"/>
              <a:gd name="connsiteX15" fmla="*/ 5427747 w 12333769"/>
              <a:gd name="connsiteY15" fmla="*/ 1534630 h 1866904"/>
              <a:gd name="connsiteX16" fmla="*/ 6657175 w 12333769"/>
              <a:gd name="connsiteY16" fmla="*/ 1534630 h 1866904"/>
              <a:gd name="connsiteX17" fmla="*/ 6712251 w 12333769"/>
              <a:gd name="connsiteY17" fmla="*/ 1589705 h 1866904"/>
              <a:gd name="connsiteX18" fmla="*/ 6657176 w 12333769"/>
              <a:gd name="connsiteY18" fmla="*/ 1644780 h 1866904"/>
              <a:gd name="connsiteX19" fmla="*/ 6168986 w 12333769"/>
              <a:gd name="connsiteY19" fmla="*/ 1644780 h 1866904"/>
              <a:gd name="connsiteX20" fmla="*/ 6172572 w 12333769"/>
              <a:gd name="connsiteY20" fmla="*/ 1653436 h 1866904"/>
              <a:gd name="connsiteX21" fmla="*/ 6143232 w 12333769"/>
              <a:gd name="connsiteY21" fmla="*/ 1682777 h 1866904"/>
              <a:gd name="connsiteX22" fmla="*/ 4620392 w 12333769"/>
              <a:gd name="connsiteY22" fmla="*/ 1682777 h 1866904"/>
              <a:gd name="connsiteX23" fmla="*/ 4591052 w 12333769"/>
              <a:gd name="connsiteY23" fmla="*/ 1653436 h 1866904"/>
              <a:gd name="connsiteX24" fmla="*/ 4620392 w 12333769"/>
              <a:gd name="connsiteY24" fmla="*/ 1624095 h 1866904"/>
              <a:gd name="connsiteX25" fmla="*/ 5385734 w 12333769"/>
              <a:gd name="connsiteY25" fmla="*/ 1624095 h 1866904"/>
              <a:gd name="connsiteX26" fmla="*/ 5377002 w 12333769"/>
              <a:gd name="connsiteY26" fmla="*/ 1611142 h 1866904"/>
              <a:gd name="connsiteX27" fmla="*/ 5372673 w 12333769"/>
              <a:gd name="connsiteY27" fmla="*/ 1589705 h 1866904"/>
              <a:gd name="connsiteX28" fmla="*/ 5377002 w 12333769"/>
              <a:gd name="connsiteY28" fmla="*/ 1568268 h 1866904"/>
              <a:gd name="connsiteX29" fmla="*/ 5427747 w 12333769"/>
              <a:gd name="connsiteY29" fmla="*/ 1534630 h 1866904"/>
              <a:gd name="connsiteX30" fmla="*/ 3134833 w 12333769"/>
              <a:gd name="connsiteY30" fmla="*/ 1515142 h 1866904"/>
              <a:gd name="connsiteX31" fmla="*/ 4345174 w 12333769"/>
              <a:gd name="connsiteY31" fmla="*/ 1515142 h 1866904"/>
              <a:gd name="connsiteX32" fmla="*/ 4399221 w 12333769"/>
              <a:gd name="connsiteY32" fmla="*/ 1569191 h 1866904"/>
              <a:gd name="connsiteX33" fmla="*/ 4345174 w 12333769"/>
              <a:gd name="connsiteY33" fmla="*/ 1623240 h 1866904"/>
              <a:gd name="connsiteX34" fmla="*/ 3134833 w 12333769"/>
              <a:gd name="connsiteY34" fmla="*/ 1623240 h 1866904"/>
              <a:gd name="connsiteX35" fmla="*/ 3080784 w 12333769"/>
              <a:gd name="connsiteY35" fmla="*/ 1569191 h 1866904"/>
              <a:gd name="connsiteX36" fmla="*/ 3134833 w 12333769"/>
              <a:gd name="connsiteY36" fmla="*/ 1515142 h 1866904"/>
              <a:gd name="connsiteX37" fmla="*/ 2444162 w 12333769"/>
              <a:gd name="connsiteY37" fmla="*/ 3 h 1866904"/>
              <a:gd name="connsiteX38" fmla="*/ 2527007 w 12333769"/>
              <a:gd name="connsiteY38" fmla="*/ 82848 h 1866904"/>
              <a:gd name="connsiteX39" fmla="*/ 2524772 w 12333769"/>
              <a:gd name="connsiteY39" fmla="*/ 93923 h 1866904"/>
              <a:gd name="connsiteX40" fmla="*/ 11024633 w 12333769"/>
              <a:gd name="connsiteY40" fmla="*/ 93923 h 1866904"/>
              <a:gd name="connsiteX41" fmla="*/ 11461638 w 12333769"/>
              <a:gd name="connsiteY41" fmla="*/ 274936 h 1866904"/>
              <a:gd name="connsiteX42" fmla="*/ 11470197 w 12333769"/>
              <a:gd name="connsiteY42" fmla="*/ 285310 h 1866904"/>
              <a:gd name="connsiteX43" fmla="*/ 10723821 w 12333769"/>
              <a:gd name="connsiteY43" fmla="*/ 285310 h 1866904"/>
              <a:gd name="connsiteX44" fmla="*/ 10669772 w 12333769"/>
              <a:gd name="connsiteY44" fmla="*/ 339359 h 1866904"/>
              <a:gd name="connsiteX45" fmla="*/ 10673222 w 12333769"/>
              <a:gd name="connsiteY45" fmla="*/ 347687 h 1866904"/>
              <a:gd name="connsiteX46" fmla="*/ 9516850 w 12333769"/>
              <a:gd name="connsiteY46" fmla="*/ 347688 h 1866904"/>
              <a:gd name="connsiteX47" fmla="*/ 9500686 w 12333769"/>
              <a:gd name="connsiteY47" fmla="*/ 354384 h 1866904"/>
              <a:gd name="connsiteX48" fmla="*/ 9493990 w 12333769"/>
              <a:gd name="connsiteY48" fmla="*/ 370547 h 1866904"/>
              <a:gd name="connsiteX49" fmla="*/ 9500686 w 12333769"/>
              <a:gd name="connsiteY49" fmla="*/ 386711 h 1866904"/>
              <a:gd name="connsiteX50" fmla="*/ 9516850 w 12333769"/>
              <a:gd name="connsiteY50" fmla="*/ 393407 h 1866904"/>
              <a:gd name="connsiteX51" fmla="*/ 10723816 w 12333769"/>
              <a:gd name="connsiteY51" fmla="*/ 393407 h 1866904"/>
              <a:gd name="connsiteX52" fmla="*/ 10723821 w 12333769"/>
              <a:gd name="connsiteY52" fmla="*/ 393408 h 1866904"/>
              <a:gd name="connsiteX53" fmla="*/ 11551762 w 12333769"/>
              <a:gd name="connsiteY53" fmla="*/ 393408 h 1866904"/>
              <a:gd name="connsiteX54" fmla="*/ 11594084 w 12333769"/>
              <a:gd name="connsiteY54" fmla="*/ 471380 h 1866904"/>
              <a:gd name="connsiteX55" fmla="*/ 11596889 w 12333769"/>
              <a:gd name="connsiteY55" fmla="*/ 480416 h 1866904"/>
              <a:gd name="connsiteX56" fmla="*/ 11761115 w 12333769"/>
              <a:gd name="connsiteY56" fmla="*/ 480416 h 1866904"/>
              <a:gd name="connsiteX57" fmla="*/ 11783975 w 12333769"/>
              <a:gd name="connsiteY57" fmla="*/ 503276 h 1866904"/>
              <a:gd name="connsiteX58" fmla="*/ 11783976 w 12333769"/>
              <a:gd name="connsiteY58" fmla="*/ 503276 h 1866904"/>
              <a:gd name="connsiteX59" fmla="*/ 11761116 w 12333769"/>
              <a:gd name="connsiteY59" fmla="*/ 526136 h 1866904"/>
              <a:gd name="connsiteX60" fmla="*/ 11611081 w 12333769"/>
              <a:gd name="connsiteY60" fmla="*/ 526136 h 1866904"/>
              <a:gd name="connsiteX61" fmla="*/ 11630095 w 12333769"/>
              <a:gd name="connsiteY61" fmla="*/ 587389 h 1866904"/>
              <a:gd name="connsiteX62" fmla="*/ 11642651 w 12333769"/>
              <a:gd name="connsiteY62" fmla="*/ 711941 h 1866904"/>
              <a:gd name="connsiteX63" fmla="*/ 11594084 w 12333769"/>
              <a:gd name="connsiteY63" fmla="*/ 952502 h 1866904"/>
              <a:gd name="connsiteX64" fmla="*/ 11574608 w 12333769"/>
              <a:gd name="connsiteY64" fmla="*/ 988383 h 1866904"/>
              <a:gd name="connsiteX65" fmla="*/ 11886755 w 12333769"/>
              <a:gd name="connsiteY65" fmla="*/ 988383 h 1866904"/>
              <a:gd name="connsiteX66" fmla="*/ 11988209 w 12333769"/>
              <a:gd name="connsiteY66" fmla="*/ 1089837 h 1866904"/>
              <a:gd name="connsiteX67" fmla="*/ 11988210 w 12333769"/>
              <a:gd name="connsiteY67" fmla="*/ 1089837 h 1866904"/>
              <a:gd name="connsiteX68" fmla="*/ 11886756 w 12333769"/>
              <a:gd name="connsiteY68" fmla="*/ 1191291 h 1866904"/>
              <a:gd name="connsiteX69" fmla="*/ 11410315 w 12333769"/>
              <a:gd name="connsiteY69" fmla="*/ 1191291 h 1866904"/>
              <a:gd name="connsiteX70" fmla="*/ 11370173 w 12333769"/>
              <a:gd name="connsiteY70" fmla="*/ 1224411 h 1866904"/>
              <a:gd name="connsiteX71" fmla="*/ 11292570 w 12333769"/>
              <a:gd name="connsiteY71" fmla="*/ 1269016 h 1866904"/>
              <a:gd name="connsiteX72" fmla="*/ 11253943 w 12333769"/>
              <a:gd name="connsiteY72" fmla="*/ 1284235 h 1866904"/>
              <a:gd name="connsiteX73" fmla="*/ 12310907 w 12333769"/>
              <a:gd name="connsiteY73" fmla="*/ 1284235 h 1866904"/>
              <a:gd name="connsiteX74" fmla="*/ 12333769 w 12333769"/>
              <a:gd name="connsiteY74" fmla="*/ 1307097 h 1866904"/>
              <a:gd name="connsiteX75" fmla="*/ 12310907 w 12333769"/>
              <a:gd name="connsiteY75" fmla="*/ 1329959 h 1866904"/>
              <a:gd name="connsiteX76" fmla="*/ 11024633 w 12333769"/>
              <a:gd name="connsiteY76" fmla="*/ 1329959 h 1866904"/>
              <a:gd name="connsiteX77" fmla="*/ 10978386 w 12333769"/>
              <a:gd name="connsiteY77" fmla="*/ 1329959 h 1866904"/>
              <a:gd name="connsiteX78" fmla="*/ 2081932 w 12333769"/>
              <a:gd name="connsiteY78" fmla="*/ 1329959 h 1866904"/>
              <a:gd name="connsiteX79" fmla="*/ 2078960 w 12333769"/>
              <a:gd name="connsiteY79" fmla="*/ 1337131 h 1866904"/>
              <a:gd name="connsiteX80" fmla="*/ 2062557 w 12333769"/>
              <a:gd name="connsiteY80" fmla="*/ 1343926 h 1866904"/>
              <a:gd name="connsiteX81" fmla="*/ 1457458 w 12333769"/>
              <a:gd name="connsiteY81" fmla="*/ 1343926 h 1866904"/>
              <a:gd name="connsiteX82" fmla="*/ 1464363 w 12333769"/>
              <a:gd name="connsiteY82" fmla="*/ 1354166 h 1866904"/>
              <a:gd name="connsiteX83" fmla="*/ 1467785 w 12333769"/>
              <a:gd name="connsiteY83" fmla="*/ 1371115 h 1866904"/>
              <a:gd name="connsiteX84" fmla="*/ 1464363 w 12333769"/>
              <a:gd name="connsiteY84" fmla="*/ 1388064 h 1866904"/>
              <a:gd name="connsiteX85" fmla="*/ 1460407 w 12333769"/>
              <a:gd name="connsiteY85" fmla="*/ 1392868 h 1866904"/>
              <a:gd name="connsiteX86" fmla="*/ 7491523 w 12333769"/>
              <a:gd name="connsiteY86" fmla="*/ 1392867 h 1866904"/>
              <a:gd name="connsiteX87" fmla="*/ 7522535 w 12333769"/>
              <a:gd name="connsiteY87" fmla="*/ 1423879 h 1866904"/>
              <a:gd name="connsiteX88" fmla="*/ 7522536 w 12333769"/>
              <a:gd name="connsiteY88" fmla="*/ 1423879 h 1866904"/>
              <a:gd name="connsiteX89" fmla="*/ 7491524 w 12333769"/>
              <a:gd name="connsiteY89" fmla="*/ 1454891 h 1866904"/>
              <a:gd name="connsiteX90" fmla="*/ 2720152 w 12333769"/>
              <a:gd name="connsiteY90" fmla="*/ 1454891 h 1866904"/>
              <a:gd name="connsiteX91" fmla="*/ 2746199 w 12333769"/>
              <a:gd name="connsiteY91" fmla="*/ 1493524 h 1866904"/>
              <a:gd name="connsiteX92" fmla="*/ 2759150 w 12333769"/>
              <a:gd name="connsiteY92" fmla="*/ 1557673 h 1866904"/>
              <a:gd name="connsiteX93" fmla="*/ 2759151 w 12333769"/>
              <a:gd name="connsiteY93" fmla="*/ 1557673 h 1866904"/>
              <a:gd name="connsiteX94" fmla="*/ 2594347 w 12333769"/>
              <a:gd name="connsiteY94" fmla="*/ 1722478 h 1866904"/>
              <a:gd name="connsiteX95" fmla="*/ 0 w 12333769"/>
              <a:gd name="connsiteY95" fmla="*/ 1722478 h 1866904"/>
              <a:gd name="connsiteX96" fmla="*/ 0 w 12333769"/>
              <a:gd name="connsiteY96" fmla="*/ 1392869 h 1866904"/>
              <a:gd name="connsiteX97" fmla="*/ 84173 w 12333769"/>
              <a:gd name="connsiteY97" fmla="*/ 1392869 h 1866904"/>
              <a:gd name="connsiteX98" fmla="*/ 84175 w 12333769"/>
              <a:gd name="connsiteY98" fmla="*/ 1392868 h 1866904"/>
              <a:gd name="connsiteX99" fmla="*/ 417687 w 12333769"/>
              <a:gd name="connsiteY99" fmla="*/ 1392868 h 1866904"/>
              <a:gd name="connsiteX100" fmla="*/ 408677 w 12333769"/>
              <a:gd name="connsiteY100" fmla="*/ 1371115 h 1866904"/>
              <a:gd name="connsiteX101" fmla="*/ 408677 w 12333769"/>
              <a:gd name="connsiteY101" fmla="*/ 1371115 h 1866904"/>
              <a:gd name="connsiteX102" fmla="*/ 421431 w 12333769"/>
              <a:gd name="connsiteY102" fmla="*/ 1340325 h 1866904"/>
              <a:gd name="connsiteX103" fmla="*/ 446456 w 12333769"/>
              <a:gd name="connsiteY103" fmla="*/ 1329959 h 1866904"/>
              <a:gd name="connsiteX104" fmla="*/ 0 w 12333769"/>
              <a:gd name="connsiteY104" fmla="*/ 1329959 h 1866904"/>
              <a:gd name="connsiteX105" fmla="*/ 0 w 12333769"/>
              <a:gd name="connsiteY105" fmla="*/ 261558 h 1866904"/>
              <a:gd name="connsiteX106" fmla="*/ 538431 w 12333769"/>
              <a:gd name="connsiteY106" fmla="*/ 261558 h 1866904"/>
              <a:gd name="connsiteX107" fmla="*/ 578553 w 12333769"/>
              <a:gd name="connsiteY107" fmla="*/ 234963 h 1866904"/>
              <a:gd name="connsiteX108" fmla="*/ 581975 w 12333769"/>
              <a:gd name="connsiteY108" fmla="*/ 218014 h 1866904"/>
              <a:gd name="connsiteX109" fmla="*/ 578553 w 12333769"/>
              <a:gd name="connsiteY109" fmla="*/ 201065 h 1866904"/>
              <a:gd name="connsiteX110" fmla="*/ 571648 w 12333769"/>
              <a:gd name="connsiteY110" fmla="*/ 190824 h 1866904"/>
              <a:gd name="connsiteX111" fmla="*/ 1176747 w 12333769"/>
              <a:gd name="connsiteY111" fmla="*/ 190824 h 1866904"/>
              <a:gd name="connsiteX112" fmla="*/ 1199945 w 12333769"/>
              <a:gd name="connsiteY112" fmla="*/ 167627 h 1866904"/>
              <a:gd name="connsiteX113" fmla="*/ 1176747 w 12333769"/>
              <a:gd name="connsiteY113" fmla="*/ 144429 h 1866904"/>
              <a:gd name="connsiteX114" fmla="*/ 0 w 12333769"/>
              <a:gd name="connsiteY114" fmla="*/ 144429 h 1866904"/>
              <a:gd name="connsiteX115" fmla="*/ 0 w 12333769"/>
              <a:gd name="connsiteY115" fmla="*/ 4 h 1866904"/>
              <a:gd name="connsiteX116" fmla="*/ 4779958 w 12333769"/>
              <a:gd name="connsiteY116" fmla="*/ 0 h 1866904"/>
              <a:gd name="connsiteX117" fmla="*/ 4802820 w 12333769"/>
              <a:gd name="connsiteY117" fmla="*/ 22860 h 1866904"/>
              <a:gd name="connsiteX118" fmla="*/ 4779960 w 12333769"/>
              <a:gd name="connsiteY118" fmla="*/ 45720 h 1866904"/>
              <a:gd name="connsiteX119" fmla="*/ 2704479 w 12333769"/>
              <a:gd name="connsiteY119" fmla="*/ 45720 h 1866904"/>
              <a:gd name="connsiteX120" fmla="*/ 2688315 w 12333769"/>
              <a:gd name="connsiteY120" fmla="*/ 39024 h 1866904"/>
              <a:gd name="connsiteX121" fmla="*/ 2681619 w 12333769"/>
              <a:gd name="connsiteY121" fmla="*/ 22861 h 1866904"/>
              <a:gd name="connsiteX122" fmla="*/ 2688315 w 12333769"/>
              <a:gd name="connsiteY122" fmla="*/ 6697 h 1866904"/>
              <a:gd name="connsiteX123" fmla="*/ 2704479 w 12333769"/>
              <a:gd name="connsiteY123" fmla="*/ 1 h 1866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Lst>
            <a:rect l="l" t="t" r="r" b="b"/>
            <a:pathLst>
              <a:path w="12333769" h="1866904">
                <a:moveTo>
                  <a:pt x="976867" y="1800448"/>
                </a:moveTo>
                <a:cubicBezTo>
                  <a:pt x="995218" y="1800448"/>
                  <a:pt x="1010095" y="1815325"/>
                  <a:pt x="1010095" y="1833676"/>
                </a:cubicBezTo>
                <a:lnTo>
                  <a:pt x="1010096" y="1833676"/>
                </a:lnTo>
                <a:cubicBezTo>
                  <a:pt x="1010096" y="1852027"/>
                  <a:pt x="995219" y="1866904"/>
                  <a:pt x="976868" y="1866904"/>
                </a:cubicBezTo>
                <a:lnTo>
                  <a:pt x="1" y="1866904"/>
                </a:lnTo>
                <a:lnTo>
                  <a:pt x="1" y="1800449"/>
                </a:lnTo>
                <a:close/>
                <a:moveTo>
                  <a:pt x="7881379" y="1554115"/>
                </a:moveTo>
                <a:cubicBezTo>
                  <a:pt x="7900467" y="1554115"/>
                  <a:pt x="7915941" y="1569589"/>
                  <a:pt x="7915941" y="1588677"/>
                </a:cubicBezTo>
                <a:lnTo>
                  <a:pt x="7915942" y="1588677"/>
                </a:lnTo>
                <a:cubicBezTo>
                  <a:pt x="7915942" y="1607765"/>
                  <a:pt x="7900468" y="1623239"/>
                  <a:pt x="7881380" y="1623239"/>
                </a:cubicBezTo>
                <a:lnTo>
                  <a:pt x="7248755" y="1623239"/>
                </a:lnTo>
                <a:cubicBezTo>
                  <a:pt x="7239211" y="1623239"/>
                  <a:pt x="7230571" y="1619370"/>
                  <a:pt x="7224316" y="1613116"/>
                </a:cubicBezTo>
                <a:lnTo>
                  <a:pt x="7214193" y="1588677"/>
                </a:lnTo>
                <a:lnTo>
                  <a:pt x="7224316" y="1564239"/>
                </a:lnTo>
                <a:cubicBezTo>
                  <a:pt x="7230571" y="1557984"/>
                  <a:pt x="7239211" y="1554116"/>
                  <a:pt x="7248755" y="1554116"/>
                </a:cubicBezTo>
                <a:close/>
                <a:moveTo>
                  <a:pt x="5427747" y="1534630"/>
                </a:moveTo>
                <a:lnTo>
                  <a:pt x="6657175" y="1534630"/>
                </a:lnTo>
                <a:cubicBezTo>
                  <a:pt x="6687592" y="1534630"/>
                  <a:pt x="6712251" y="1559288"/>
                  <a:pt x="6712251" y="1589705"/>
                </a:cubicBezTo>
                <a:cubicBezTo>
                  <a:pt x="6712251" y="1620122"/>
                  <a:pt x="6687593" y="1644780"/>
                  <a:pt x="6657176" y="1644780"/>
                </a:cubicBezTo>
                <a:lnTo>
                  <a:pt x="6168986" y="1644780"/>
                </a:lnTo>
                <a:lnTo>
                  <a:pt x="6172572" y="1653436"/>
                </a:lnTo>
                <a:cubicBezTo>
                  <a:pt x="6172572" y="1669640"/>
                  <a:pt x="6159436" y="1682777"/>
                  <a:pt x="6143232" y="1682777"/>
                </a:cubicBezTo>
                <a:lnTo>
                  <a:pt x="4620392" y="1682777"/>
                </a:lnTo>
                <a:cubicBezTo>
                  <a:pt x="4604188" y="1682777"/>
                  <a:pt x="4591052" y="1669640"/>
                  <a:pt x="4591052" y="1653436"/>
                </a:cubicBezTo>
                <a:cubicBezTo>
                  <a:pt x="4591052" y="1637232"/>
                  <a:pt x="4604188" y="1624095"/>
                  <a:pt x="4620392" y="1624095"/>
                </a:cubicBezTo>
                <a:lnTo>
                  <a:pt x="5385734" y="1624095"/>
                </a:lnTo>
                <a:lnTo>
                  <a:pt x="5377002" y="1611142"/>
                </a:lnTo>
                <a:lnTo>
                  <a:pt x="5372673" y="1589705"/>
                </a:lnTo>
                <a:lnTo>
                  <a:pt x="5377002" y="1568268"/>
                </a:lnTo>
                <a:cubicBezTo>
                  <a:pt x="5385361" y="1548500"/>
                  <a:pt x="5404935" y="1534630"/>
                  <a:pt x="5427747" y="1534630"/>
                </a:cubicBezTo>
                <a:close/>
                <a:moveTo>
                  <a:pt x="3134833" y="1515142"/>
                </a:moveTo>
                <a:lnTo>
                  <a:pt x="4345174" y="1515142"/>
                </a:lnTo>
                <a:cubicBezTo>
                  <a:pt x="4375022" y="1515142"/>
                  <a:pt x="4399221" y="1539341"/>
                  <a:pt x="4399221" y="1569191"/>
                </a:cubicBezTo>
                <a:cubicBezTo>
                  <a:pt x="4399221" y="1599041"/>
                  <a:pt x="4375022" y="1623240"/>
                  <a:pt x="4345174" y="1623240"/>
                </a:cubicBezTo>
                <a:lnTo>
                  <a:pt x="3134833" y="1623240"/>
                </a:lnTo>
                <a:cubicBezTo>
                  <a:pt x="3104983" y="1623240"/>
                  <a:pt x="3080784" y="1599041"/>
                  <a:pt x="3080784" y="1569191"/>
                </a:cubicBezTo>
                <a:cubicBezTo>
                  <a:pt x="3080784" y="1539341"/>
                  <a:pt x="3104983" y="1515142"/>
                  <a:pt x="3134833" y="1515142"/>
                </a:cubicBezTo>
                <a:close/>
                <a:moveTo>
                  <a:pt x="2444162" y="3"/>
                </a:moveTo>
                <a:cubicBezTo>
                  <a:pt x="2489915" y="3"/>
                  <a:pt x="2527007" y="37094"/>
                  <a:pt x="2527007" y="82848"/>
                </a:cubicBezTo>
                <a:lnTo>
                  <a:pt x="2524772" y="93923"/>
                </a:lnTo>
                <a:lnTo>
                  <a:pt x="11024633" y="93923"/>
                </a:lnTo>
                <a:cubicBezTo>
                  <a:pt x="11195294" y="93923"/>
                  <a:pt x="11349798" y="163097"/>
                  <a:pt x="11461638" y="274936"/>
                </a:cubicBezTo>
                <a:lnTo>
                  <a:pt x="11470197" y="285310"/>
                </a:lnTo>
                <a:lnTo>
                  <a:pt x="10723821" y="285310"/>
                </a:lnTo>
                <a:cubicBezTo>
                  <a:pt x="10693971" y="285310"/>
                  <a:pt x="10669772" y="309509"/>
                  <a:pt x="10669772" y="339359"/>
                </a:cubicBezTo>
                <a:lnTo>
                  <a:pt x="10673222" y="347687"/>
                </a:lnTo>
                <a:lnTo>
                  <a:pt x="9516850" y="347688"/>
                </a:lnTo>
                <a:cubicBezTo>
                  <a:pt x="9510538" y="347688"/>
                  <a:pt x="9504823" y="350247"/>
                  <a:pt x="9500686" y="354384"/>
                </a:cubicBezTo>
                <a:lnTo>
                  <a:pt x="9493990" y="370547"/>
                </a:lnTo>
                <a:lnTo>
                  <a:pt x="9500686" y="386711"/>
                </a:lnTo>
                <a:cubicBezTo>
                  <a:pt x="9504823" y="390848"/>
                  <a:pt x="9510538" y="393407"/>
                  <a:pt x="9516850" y="393407"/>
                </a:cubicBezTo>
                <a:lnTo>
                  <a:pt x="10723816" y="393407"/>
                </a:lnTo>
                <a:lnTo>
                  <a:pt x="10723821" y="393408"/>
                </a:lnTo>
                <a:lnTo>
                  <a:pt x="11551762" y="393408"/>
                </a:lnTo>
                <a:lnTo>
                  <a:pt x="11594084" y="471380"/>
                </a:lnTo>
                <a:lnTo>
                  <a:pt x="11596889" y="480416"/>
                </a:lnTo>
                <a:lnTo>
                  <a:pt x="11761115" y="480416"/>
                </a:lnTo>
                <a:cubicBezTo>
                  <a:pt x="11773740" y="480416"/>
                  <a:pt x="11783975" y="490651"/>
                  <a:pt x="11783975" y="503276"/>
                </a:cubicBezTo>
                <a:lnTo>
                  <a:pt x="11783976" y="503276"/>
                </a:lnTo>
                <a:cubicBezTo>
                  <a:pt x="11783976" y="515901"/>
                  <a:pt x="11773741" y="526136"/>
                  <a:pt x="11761116" y="526136"/>
                </a:cubicBezTo>
                <a:lnTo>
                  <a:pt x="11611081" y="526136"/>
                </a:lnTo>
                <a:lnTo>
                  <a:pt x="11630095" y="587389"/>
                </a:lnTo>
                <a:cubicBezTo>
                  <a:pt x="11638328" y="627621"/>
                  <a:pt x="11642651" y="669276"/>
                  <a:pt x="11642651" y="711941"/>
                </a:cubicBezTo>
                <a:cubicBezTo>
                  <a:pt x="11642651" y="797272"/>
                  <a:pt x="11625358" y="878563"/>
                  <a:pt x="11594084" y="952502"/>
                </a:cubicBezTo>
                <a:lnTo>
                  <a:pt x="11574608" y="988383"/>
                </a:lnTo>
                <a:lnTo>
                  <a:pt x="11886755" y="988383"/>
                </a:lnTo>
                <a:cubicBezTo>
                  <a:pt x="11942786" y="988383"/>
                  <a:pt x="11988209" y="1033806"/>
                  <a:pt x="11988209" y="1089837"/>
                </a:cubicBezTo>
                <a:lnTo>
                  <a:pt x="11988210" y="1089837"/>
                </a:lnTo>
                <a:cubicBezTo>
                  <a:pt x="11988210" y="1145868"/>
                  <a:pt x="11942787" y="1191291"/>
                  <a:pt x="11886756" y="1191291"/>
                </a:cubicBezTo>
                <a:lnTo>
                  <a:pt x="11410315" y="1191291"/>
                </a:lnTo>
                <a:lnTo>
                  <a:pt x="11370173" y="1224411"/>
                </a:lnTo>
                <a:cubicBezTo>
                  <a:pt x="11345514" y="1241070"/>
                  <a:pt x="11319588" y="1255997"/>
                  <a:pt x="11292570" y="1269016"/>
                </a:cubicBezTo>
                <a:lnTo>
                  <a:pt x="11253943" y="1284235"/>
                </a:lnTo>
                <a:lnTo>
                  <a:pt x="12310907" y="1284235"/>
                </a:lnTo>
                <a:cubicBezTo>
                  <a:pt x="12323533" y="1284235"/>
                  <a:pt x="12333769" y="1294471"/>
                  <a:pt x="12333769" y="1307097"/>
                </a:cubicBezTo>
                <a:cubicBezTo>
                  <a:pt x="12333769" y="1319723"/>
                  <a:pt x="12323533" y="1329959"/>
                  <a:pt x="12310907" y="1329959"/>
                </a:cubicBezTo>
                <a:lnTo>
                  <a:pt x="11024633" y="1329959"/>
                </a:lnTo>
                <a:lnTo>
                  <a:pt x="10978386" y="1329959"/>
                </a:lnTo>
                <a:lnTo>
                  <a:pt x="2081932" y="1329959"/>
                </a:lnTo>
                <a:lnTo>
                  <a:pt x="2078960" y="1337131"/>
                </a:lnTo>
                <a:cubicBezTo>
                  <a:pt x="2074763" y="1341329"/>
                  <a:pt x="2068963" y="1343926"/>
                  <a:pt x="2062557" y="1343926"/>
                </a:cubicBezTo>
                <a:lnTo>
                  <a:pt x="1457458" y="1343926"/>
                </a:lnTo>
                <a:lnTo>
                  <a:pt x="1464363" y="1354166"/>
                </a:lnTo>
                <a:lnTo>
                  <a:pt x="1467785" y="1371115"/>
                </a:lnTo>
                <a:lnTo>
                  <a:pt x="1464363" y="1388064"/>
                </a:lnTo>
                <a:lnTo>
                  <a:pt x="1460407" y="1392868"/>
                </a:lnTo>
                <a:lnTo>
                  <a:pt x="7491523" y="1392867"/>
                </a:lnTo>
                <a:cubicBezTo>
                  <a:pt x="7508650" y="1392867"/>
                  <a:pt x="7522535" y="1406752"/>
                  <a:pt x="7522535" y="1423879"/>
                </a:cubicBezTo>
                <a:lnTo>
                  <a:pt x="7522536" y="1423879"/>
                </a:lnTo>
                <a:cubicBezTo>
                  <a:pt x="7522536" y="1441006"/>
                  <a:pt x="7508651" y="1454891"/>
                  <a:pt x="7491524" y="1454891"/>
                </a:cubicBezTo>
                <a:lnTo>
                  <a:pt x="2720152" y="1454891"/>
                </a:lnTo>
                <a:lnTo>
                  <a:pt x="2746199" y="1493524"/>
                </a:lnTo>
                <a:cubicBezTo>
                  <a:pt x="2754539" y="1513241"/>
                  <a:pt x="2759150" y="1534918"/>
                  <a:pt x="2759150" y="1557673"/>
                </a:cubicBezTo>
                <a:lnTo>
                  <a:pt x="2759151" y="1557673"/>
                </a:lnTo>
                <a:cubicBezTo>
                  <a:pt x="2759151" y="1648692"/>
                  <a:pt x="2685366" y="1722478"/>
                  <a:pt x="2594347" y="1722478"/>
                </a:cubicBezTo>
                <a:lnTo>
                  <a:pt x="0" y="1722478"/>
                </a:lnTo>
                <a:lnTo>
                  <a:pt x="0" y="1392869"/>
                </a:lnTo>
                <a:lnTo>
                  <a:pt x="84173" y="1392869"/>
                </a:lnTo>
                <a:lnTo>
                  <a:pt x="84175" y="1392868"/>
                </a:lnTo>
                <a:lnTo>
                  <a:pt x="417687" y="1392868"/>
                </a:lnTo>
                <a:lnTo>
                  <a:pt x="408677" y="1371115"/>
                </a:lnTo>
                <a:lnTo>
                  <a:pt x="408677" y="1371115"/>
                </a:lnTo>
                <a:cubicBezTo>
                  <a:pt x="408677" y="1359091"/>
                  <a:pt x="413551" y="1348205"/>
                  <a:pt x="421431" y="1340325"/>
                </a:cubicBezTo>
                <a:lnTo>
                  <a:pt x="446456" y="1329959"/>
                </a:lnTo>
                <a:lnTo>
                  <a:pt x="0" y="1329959"/>
                </a:lnTo>
                <a:lnTo>
                  <a:pt x="0" y="261558"/>
                </a:lnTo>
                <a:lnTo>
                  <a:pt x="538431" y="261558"/>
                </a:lnTo>
                <a:cubicBezTo>
                  <a:pt x="556467" y="261558"/>
                  <a:pt x="571942" y="250592"/>
                  <a:pt x="578553" y="234963"/>
                </a:cubicBezTo>
                <a:lnTo>
                  <a:pt x="581975" y="218014"/>
                </a:lnTo>
                <a:lnTo>
                  <a:pt x="578553" y="201065"/>
                </a:lnTo>
                <a:lnTo>
                  <a:pt x="571648" y="190824"/>
                </a:lnTo>
                <a:lnTo>
                  <a:pt x="1176747" y="190824"/>
                </a:lnTo>
                <a:cubicBezTo>
                  <a:pt x="1189559" y="190824"/>
                  <a:pt x="1199945" y="180438"/>
                  <a:pt x="1199945" y="167627"/>
                </a:cubicBezTo>
                <a:cubicBezTo>
                  <a:pt x="1199945" y="154815"/>
                  <a:pt x="1189559" y="144429"/>
                  <a:pt x="1176747" y="144429"/>
                </a:cubicBezTo>
                <a:lnTo>
                  <a:pt x="0" y="144429"/>
                </a:lnTo>
                <a:lnTo>
                  <a:pt x="0" y="4"/>
                </a:lnTo>
                <a:close/>
                <a:moveTo>
                  <a:pt x="4779958" y="0"/>
                </a:moveTo>
                <a:cubicBezTo>
                  <a:pt x="4792584" y="0"/>
                  <a:pt x="4802820" y="10235"/>
                  <a:pt x="4802820" y="22860"/>
                </a:cubicBezTo>
                <a:cubicBezTo>
                  <a:pt x="4802820" y="35485"/>
                  <a:pt x="4792584" y="45720"/>
                  <a:pt x="4779960" y="45720"/>
                </a:cubicBezTo>
                <a:lnTo>
                  <a:pt x="2704479" y="45720"/>
                </a:lnTo>
                <a:cubicBezTo>
                  <a:pt x="2698167" y="45720"/>
                  <a:pt x="2692452" y="43161"/>
                  <a:pt x="2688315" y="39024"/>
                </a:cubicBezTo>
                <a:lnTo>
                  <a:pt x="2681619" y="22861"/>
                </a:lnTo>
                <a:lnTo>
                  <a:pt x="2688315" y="6697"/>
                </a:lnTo>
                <a:cubicBezTo>
                  <a:pt x="2692452" y="2560"/>
                  <a:pt x="2698167" y="1"/>
                  <a:pt x="2704479" y="1"/>
                </a:cubicBez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53" name="Text Placeholder 52">
            <a:extLst>
              <a:ext uri="{FF2B5EF4-FFF2-40B4-BE49-F238E27FC236}">
                <a16:creationId xmlns:a16="http://schemas.microsoft.com/office/drawing/2014/main" id="{2ED4549B-13DF-40D7-9CB8-EF9587D8F540}"/>
              </a:ext>
            </a:extLst>
          </p:cNvPr>
          <p:cNvSpPr>
            <a:spLocks noGrp="1"/>
          </p:cNvSpPr>
          <p:nvPr>
            <p:ph type="body" sz="quarter" idx="10"/>
          </p:nvPr>
        </p:nvSpPr>
        <p:spPr>
          <a:xfrm>
            <a:off x="835025" y="1727201"/>
            <a:ext cx="10521950" cy="4588540"/>
          </a:xfrm>
          <a:prstGeom prst="rect">
            <a:avLst/>
          </a:prstGeom>
        </p:spPr>
        <p:txBody>
          <a:bodyPr/>
          <a:lstStyle>
            <a:lvl1pPr marL="0" indent="0">
              <a:buNone/>
              <a:defRPr b="1">
                <a:effectLst>
                  <a:outerShdw blurRad="50800" dist="38100" dir="8100000" algn="tr" rotWithShape="0">
                    <a:prstClr val="black">
                      <a:alpha val="40000"/>
                    </a:prstClr>
                  </a:outerShdw>
                </a:effectLst>
              </a:defRPr>
            </a:lvl1pPr>
            <a:lvl2pPr marL="457200" indent="0">
              <a:buNone/>
              <a:defRPr b="1">
                <a:effectLst>
                  <a:outerShdw blurRad="50800" dist="38100" dir="8100000" algn="tr" rotWithShape="0">
                    <a:prstClr val="black">
                      <a:alpha val="40000"/>
                    </a:prstClr>
                  </a:outerShdw>
                </a:effectLst>
              </a:defRPr>
            </a:lvl2pPr>
            <a:lvl3pPr marL="914400" indent="0">
              <a:buNone/>
              <a:defRPr>
                <a:effectLst>
                  <a:outerShdw blurRad="50800" dist="38100" dir="8100000" algn="tr" rotWithShape="0">
                    <a:prstClr val="black">
                      <a:alpha val="40000"/>
                    </a:prstClr>
                  </a:outerShdw>
                </a:effectLst>
                <a:latin typeface="+mj-lt"/>
              </a:defRPr>
            </a:lvl3pPr>
            <a:lvl4pPr marL="1371600" indent="0">
              <a:buNone/>
              <a:defRPr>
                <a:effectLst>
                  <a:outerShdw blurRad="50800" dist="38100" dir="8100000" algn="tr" rotWithShape="0">
                    <a:prstClr val="black">
                      <a:alpha val="40000"/>
                    </a:prstClr>
                  </a:outerShdw>
                </a:effectLst>
              </a:defRPr>
            </a:lvl4pPr>
            <a:lvl5pPr marL="1828800" indent="0">
              <a:buNone/>
              <a:defRPr>
                <a:effectLst>
                  <a:outerShdw blurRad="50800" dist="38100" dir="8100000" algn="tr" rotWithShape="0">
                    <a:prstClr val="black">
                      <a:alpha val="40000"/>
                    </a:prstClr>
                  </a:outerShdw>
                </a:effectLs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54" name="Title 53">
            <a:extLst>
              <a:ext uri="{FF2B5EF4-FFF2-40B4-BE49-F238E27FC236}">
                <a16:creationId xmlns:a16="http://schemas.microsoft.com/office/drawing/2014/main" id="{1DC63453-229B-48E1-9428-F27D80CB0AA0}"/>
              </a:ext>
            </a:extLst>
          </p:cNvPr>
          <p:cNvSpPr>
            <a:spLocks noGrp="1"/>
          </p:cNvSpPr>
          <p:nvPr>
            <p:ph type="title" hasCustomPrompt="1"/>
          </p:nvPr>
        </p:nvSpPr>
        <p:spPr>
          <a:xfrm>
            <a:off x="994884" y="422941"/>
            <a:ext cx="5202716" cy="664534"/>
          </a:xfrm>
          <a:prstGeom prst="rect">
            <a:avLst/>
          </a:prstGeom>
        </p:spPr>
        <p:txBody>
          <a:bodyPr/>
          <a:lstStyle>
            <a:lvl1pPr>
              <a:defRPr sz="4800">
                <a:solidFill>
                  <a:schemeClr val="bg2"/>
                </a:solidFill>
                <a:effectLst>
                  <a:innerShdw blurRad="114300">
                    <a:prstClr val="black"/>
                  </a:innerShdw>
                </a:effectLst>
              </a:defRPr>
            </a:lvl1pPr>
          </a:lstStyle>
          <a:p>
            <a:r>
              <a:rPr lang="en-US" dirty="0"/>
              <a:t>APPLICATION</a:t>
            </a:r>
            <a:endParaRPr lang="en-CA" dirty="0"/>
          </a:p>
        </p:txBody>
      </p:sp>
      <p:pic>
        <p:nvPicPr>
          <p:cNvPr id="3" name="Graphic 2" descr="Circle with left arrow">
            <a:extLst>
              <a:ext uri="{FF2B5EF4-FFF2-40B4-BE49-F238E27FC236}">
                <a16:creationId xmlns:a16="http://schemas.microsoft.com/office/drawing/2014/main" id="{BF8B1602-289F-44BF-A05B-2D845C7669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0350" y="467391"/>
            <a:ext cx="664534" cy="664534"/>
          </a:xfrm>
          <a:prstGeom prst="rect">
            <a:avLst/>
          </a:prstGeom>
          <a:effectLst>
            <a:innerShdw blurRad="76200">
              <a:prstClr val="black">
                <a:alpha val="62000"/>
              </a:prstClr>
            </a:innerShdw>
          </a:effectLst>
        </p:spPr>
      </p:pic>
    </p:spTree>
    <p:extLst>
      <p:ext uri="{BB962C8B-B14F-4D97-AF65-F5344CB8AC3E}">
        <p14:creationId xmlns:p14="http://schemas.microsoft.com/office/powerpoint/2010/main" val="143206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fade">
                                      <p:cBhvr>
                                        <p:cTn id="7" dur="500"/>
                                        <p:tgtEl>
                                          <p:spTgt spid="5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3">
                                            <p:txEl>
                                              <p:pRg st="0" end="0"/>
                                            </p:txEl>
                                          </p:spTgt>
                                        </p:tgtEl>
                                        <p:attrNameLst>
                                          <p:attrName>style.visibility</p:attrName>
                                        </p:attrNameLst>
                                      </p:cBhvr>
                                      <p:to>
                                        <p:strVal val="visible"/>
                                      </p:to>
                                    </p:set>
                                    <p:animEffect transition="in" filter="fade">
                                      <p:cBhvr>
                                        <p:cTn id="11" dur="500"/>
                                        <p:tgtEl>
                                          <p:spTgt spid="53">
                                            <p:txEl>
                                              <p:pRg st="0" end="0"/>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3">
                                            <p:txEl>
                                              <p:pRg st="1" end="1"/>
                                            </p:txEl>
                                          </p:spTgt>
                                        </p:tgtEl>
                                        <p:attrNameLst>
                                          <p:attrName>style.visibility</p:attrName>
                                        </p:attrNameLst>
                                      </p:cBhvr>
                                      <p:to>
                                        <p:strVal val="visible"/>
                                      </p:to>
                                    </p:set>
                                    <p:animEffect transition="in" filter="fade">
                                      <p:cBhvr>
                                        <p:cTn id="15" dur="500"/>
                                        <p:tgtEl>
                                          <p:spTgt spid="53">
                                            <p:txEl>
                                              <p:pRg st="1" end="1"/>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3">
                                            <p:txEl>
                                              <p:pRg st="2" end="2"/>
                                            </p:txEl>
                                          </p:spTgt>
                                        </p:tgtEl>
                                        <p:attrNameLst>
                                          <p:attrName>style.visibility</p:attrName>
                                        </p:attrNameLst>
                                      </p:cBhvr>
                                      <p:to>
                                        <p:strVal val="visible"/>
                                      </p:to>
                                    </p:set>
                                    <p:animEffect transition="in" filter="fade">
                                      <p:cBhvr>
                                        <p:cTn id="19" dur="500"/>
                                        <p:tgtEl>
                                          <p:spTgt spid="53">
                                            <p:txEl>
                                              <p:pRg st="2" end="2"/>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3">
                                            <p:txEl>
                                              <p:pRg st="3" end="3"/>
                                            </p:txEl>
                                          </p:spTgt>
                                        </p:tgtEl>
                                        <p:attrNameLst>
                                          <p:attrName>style.visibility</p:attrName>
                                        </p:attrNameLst>
                                      </p:cBhvr>
                                      <p:to>
                                        <p:strVal val="visible"/>
                                      </p:to>
                                    </p:set>
                                    <p:animEffect transition="in" filter="fade">
                                      <p:cBhvr>
                                        <p:cTn id="23" dur="500"/>
                                        <p:tgtEl>
                                          <p:spTgt spid="53">
                                            <p:txEl>
                                              <p:pRg st="3" end="3"/>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3">
                                            <p:txEl>
                                              <p:pRg st="4" end="4"/>
                                            </p:txEl>
                                          </p:spTgt>
                                        </p:tgtEl>
                                        <p:attrNameLst>
                                          <p:attrName>style.visibility</p:attrName>
                                        </p:attrNameLst>
                                      </p:cBhvr>
                                      <p:to>
                                        <p:strVal val="visible"/>
                                      </p:to>
                                    </p:set>
                                    <p:animEffect transition="in" filter="fade">
                                      <p:cBhvr>
                                        <p:cTn id="27" dur="500"/>
                                        <p:tgtEl>
                                          <p:spTgt spid="5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uiExpand="1" build="p">
        <p:tmplLst>
          <p:tmpl lvl="1">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2">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3">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4">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 lvl="5">
            <p:tnLst>
              <p:par>
                <p:cTn presetID="10" presetClass="entr" presetSubtype="0" fill="hold" nodeType="afterEffect">
                  <p:stCondLst>
                    <p:cond delay="0"/>
                  </p:stCondLst>
                  <p:childTnLst>
                    <p:set>
                      <p:cBhvr>
                        <p:cTn dur="1" fill="hold">
                          <p:stCondLst>
                            <p:cond delay="0"/>
                          </p:stCondLst>
                        </p:cTn>
                        <p:tgtEl>
                          <p:spTgt spid="53"/>
                        </p:tgtEl>
                        <p:attrNameLst>
                          <p:attrName>style.visibility</p:attrName>
                        </p:attrNameLst>
                      </p:cBhvr>
                      <p:to>
                        <p:strVal val="visible"/>
                      </p:to>
                    </p:set>
                    <p:animEffect transition="in" filter="fade">
                      <p:cBhvr>
                        <p:cTn dur="500"/>
                        <p:tgtEl>
                          <p:spTgt spid="53"/>
                        </p:tgtEl>
                      </p:cBhvr>
                    </p:animEffect>
                  </p:childTnLst>
                </p:cTn>
              </p:par>
            </p:tnLst>
          </p:tmpl>
        </p:tmplLst>
      </p:bldP>
      <p:bldP spid="5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cripture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3CCFE8C-6BE1-4B66-A5D8-E6272A3A4534}"/>
              </a:ext>
            </a:extLst>
          </p:cNvPr>
          <p:cNvSpPr/>
          <p:nvPr userDrawn="1"/>
        </p:nvSpPr>
        <p:spPr>
          <a:xfrm>
            <a:off x="708837" y="1265275"/>
            <a:ext cx="10774326" cy="5119576"/>
          </a:xfrm>
          <a:prstGeom prst="roundRect">
            <a:avLst>
              <a:gd name="adj" fmla="val 6157"/>
            </a:avLst>
          </a:prstGeom>
          <a:solidFill>
            <a:schemeClr val="bg2">
              <a:alpha val="69000"/>
            </a:schemeClr>
          </a:solidFill>
          <a:ln>
            <a:solidFill>
              <a:schemeClr val="tx2"/>
            </a:solidFill>
          </a:ln>
          <a:effectLst>
            <a:outerShdw blurRad="50800" dist="38100" dir="8100000" algn="tr"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6" name="Text Placeholder 5">
            <a:extLst>
              <a:ext uri="{FF2B5EF4-FFF2-40B4-BE49-F238E27FC236}">
                <a16:creationId xmlns:a16="http://schemas.microsoft.com/office/drawing/2014/main" id="{C9E73E76-370F-4550-ACA1-6F50D334DAC9}"/>
              </a:ext>
            </a:extLst>
          </p:cNvPr>
          <p:cNvSpPr>
            <a:spLocks noGrp="1"/>
          </p:cNvSpPr>
          <p:nvPr>
            <p:ph type="body" sz="quarter" idx="10" hasCustomPrompt="1"/>
          </p:nvPr>
        </p:nvSpPr>
        <p:spPr>
          <a:xfrm>
            <a:off x="915194" y="1499896"/>
            <a:ext cx="10361613" cy="4629777"/>
          </a:xfrm>
          <a:prstGeom prst="rect">
            <a:avLst/>
          </a:prstGeom>
        </p:spPr>
        <p:txBody>
          <a:bodyPr anchor="ctr"/>
          <a:lstStyle>
            <a:lvl1pPr marL="0" indent="0" algn="ctr">
              <a:buNone/>
              <a:defRPr sz="3200">
                <a:effectLst>
                  <a:outerShdw blurRad="50800" dist="38100" dir="8100000" algn="tr" rotWithShape="0">
                    <a:prstClr val="black">
                      <a:alpha val="40000"/>
                    </a:prstClr>
                  </a:outerShdw>
                </a:effectLst>
              </a:defRPr>
            </a:lvl1pPr>
            <a:lvl2pPr marL="457200" indent="0">
              <a:buNone/>
              <a:defRPr sz="3200">
                <a:effectLst>
                  <a:outerShdw blurRad="50800" dist="38100" dir="8100000" algn="tr" rotWithShape="0">
                    <a:prstClr val="black">
                      <a:alpha val="40000"/>
                    </a:prstClr>
                  </a:outerShdw>
                </a:effectLst>
              </a:defRPr>
            </a:lvl2pPr>
            <a:lvl3pPr marL="914400" indent="0">
              <a:buNone/>
              <a:defRPr sz="3200">
                <a:effectLst>
                  <a:outerShdw blurRad="50800" dist="38100" dir="8100000" algn="tr" rotWithShape="0">
                    <a:prstClr val="black">
                      <a:alpha val="40000"/>
                    </a:prstClr>
                  </a:outerShdw>
                </a:effectLst>
              </a:defRPr>
            </a:lvl3pPr>
            <a:lvl4pPr marL="1371600" indent="0">
              <a:buNone/>
              <a:defRPr sz="3200">
                <a:effectLst>
                  <a:outerShdw blurRad="50800" dist="38100" dir="8100000" algn="tr" rotWithShape="0">
                    <a:prstClr val="black">
                      <a:alpha val="40000"/>
                    </a:prstClr>
                  </a:outerShdw>
                </a:effectLst>
              </a:defRPr>
            </a:lvl4pPr>
            <a:lvl5pPr marL="1828800" indent="0">
              <a:buNone/>
              <a:defRPr sz="3200">
                <a:effectLst>
                  <a:outerShdw blurRad="50800" dist="38100" dir="8100000" algn="tr" rotWithShape="0">
                    <a:prstClr val="black">
                      <a:alpha val="40000"/>
                    </a:prstClr>
                  </a:outerShdw>
                </a:effectLst>
              </a:defRPr>
            </a:lvl5pPr>
          </a:lstStyle>
          <a:p>
            <a:pPr lvl="0"/>
            <a:r>
              <a:rPr lang="en-US" dirty="0"/>
              <a:t>Click to add Bible Text</a:t>
            </a:r>
            <a:endParaRPr lang="en-CA" dirty="0"/>
          </a:p>
        </p:txBody>
      </p:sp>
      <p:grpSp>
        <p:nvGrpSpPr>
          <p:cNvPr id="26" name="Group 25">
            <a:extLst>
              <a:ext uri="{FF2B5EF4-FFF2-40B4-BE49-F238E27FC236}">
                <a16:creationId xmlns:a16="http://schemas.microsoft.com/office/drawing/2014/main" id="{8EAC6537-CA16-4053-A887-4907126C3175}"/>
              </a:ext>
            </a:extLst>
          </p:cNvPr>
          <p:cNvGrpSpPr/>
          <p:nvPr userDrawn="1"/>
        </p:nvGrpSpPr>
        <p:grpSpPr>
          <a:xfrm>
            <a:off x="-53164" y="317643"/>
            <a:ext cx="8814392" cy="821368"/>
            <a:chOff x="-53164" y="317643"/>
            <a:chExt cx="7559748" cy="821368"/>
          </a:xfrm>
        </p:grpSpPr>
        <p:sp>
          <p:nvSpPr>
            <p:cNvPr id="16" name="Freeform: Shape 15">
              <a:extLst>
                <a:ext uri="{FF2B5EF4-FFF2-40B4-BE49-F238E27FC236}">
                  <a16:creationId xmlns:a16="http://schemas.microsoft.com/office/drawing/2014/main" id="{70DC62F4-E938-4055-B687-8986915EC78F}"/>
                </a:ext>
              </a:extLst>
            </p:cNvPr>
            <p:cNvSpPr/>
            <p:nvPr userDrawn="1"/>
          </p:nvSpPr>
          <p:spPr>
            <a:xfrm>
              <a:off x="-53164" y="317643"/>
              <a:ext cx="7559748" cy="821368"/>
            </a:xfrm>
            <a:custGeom>
              <a:avLst/>
              <a:gdLst>
                <a:gd name="connsiteX0" fmla="*/ 0 w 7559748"/>
                <a:gd name="connsiteY0" fmla="*/ 0 h 728330"/>
                <a:gd name="connsiteX1" fmla="*/ 7195583 w 7559748"/>
                <a:gd name="connsiteY1" fmla="*/ 0 h 728330"/>
                <a:gd name="connsiteX2" fmla="*/ 7559748 w 7559748"/>
                <a:gd name="connsiteY2" fmla="*/ 364165 h 728330"/>
                <a:gd name="connsiteX3" fmla="*/ 7195583 w 7559748"/>
                <a:gd name="connsiteY3" fmla="*/ 728330 h 728330"/>
                <a:gd name="connsiteX4" fmla="*/ 0 w 7559748"/>
                <a:gd name="connsiteY4" fmla="*/ 728330 h 728330"/>
                <a:gd name="connsiteX5" fmla="*/ 0 w 7559748"/>
                <a:gd name="connsiteY5" fmla="*/ 0 h 728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59748" h="728330">
                  <a:moveTo>
                    <a:pt x="0" y="0"/>
                  </a:moveTo>
                  <a:lnTo>
                    <a:pt x="7195583" y="0"/>
                  </a:lnTo>
                  <a:cubicBezTo>
                    <a:pt x="7396706" y="0"/>
                    <a:pt x="7559748" y="163042"/>
                    <a:pt x="7559748" y="364165"/>
                  </a:cubicBezTo>
                  <a:cubicBezTo>
                    <a:pt x="7559748" y="565288"/>
                    <a:pt x="7396706" y="728330"/>
                    <a:pt x="7195583" y="728330"/>
                  </a:cubicBezTo>
                  <a:lnTo>
                    <a:pt x="0" y="728330"/>
                  </a:lnTo>
                  <a:lnTo>
                    <a:pt x="0" y="0"/>
                  </a:ln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grpSp>
          <p:nvGrpSpPr>
            <p:cNvPr id="19" name="Graphic 13" descr="Open book">
              <a:extLst>
                <a:ext uri="{FF2B5EF4-FFF2-40B4-BE49-F238E27FC236}">
                  <a16:creationId xmlns:a16="http://schemas.microsoft.com/office/drawing/2014/main" id="{D2C0459E-E460-4865-BD65-41584AAD66A9}"/>
                </a:ext>
              </a:extLst>
            </p:cNvPr>
            <p:cNvGrpSpPr/>
            <p:nvPr/>
          </p:nvGrpSpPr>
          <p:grpSpPr>
            <a:xfrm>
              <a:off x="306572" y="364162"/>
              <a:ext cx="728331" cy="728331"/>
              <a:chOff x="306572" y="364162"/>
              <a:chExt cx="728331" cy="728331"/>
            </a:xfrm>
          </p:grpSpPr>
          <p:sp>
            <p:nvSpPr>
              <p:cNvPr id="20" name="Freeform: Shape 19">
                <a:extLst>
                  <a:ext uri="{FF2B5EF4-FFF2-40B4-BE49-F238E27FC236}">
                    <a16:creationId xmlns:a16="http://schemas.microsoft.com/office/drawing/2014/main" id="{CBCCE6D3-817B-47D9-8DD4-C407DD55B7A6}"/>
                  </a:ext>
                </a:extLst>
              </p:cNvPr>
              <p:cNvSpPr/>
              <p:nvPr/>
            </p:nvSpPr>
            <p:spPr>
              <a:xfrm>
                <a:off x="336919" y="531071"/>
                <a:ext cx="667636" cy="447620"/>
              </a:xfrm>
              <a:custGeom>
                <a:avLst/>
                <a:gdLst>
                  <a:gd name="connsiteX0" fmla="*/ 622116 w 667636"/>
                  <a:gd name="connsiteY0" fmla="*/ 0 h 447620"/>
                  <a:gd name="connsiteX1" fmla="*/ 622116 w 667636"/>
                  <a:gd name="connsiteY1" fmla="*/ 371752 h 447620"/>
                  <a:gd name="connsiteX2" fmla="*/ 45521 w 667636"/>
                  <a:gd name="connsiteY2" fmla="*/ 371752 h 447620"/>
                  <a:gd name="connsiteX3" fmla="*/ 45521 w 667636"/>
                  <a:gd name="connsiteY3" fmla="*/ 0 h 447620"/>
                  <a:gd name="connsiteX4" fmla="*/ 0 w 667636"/>
                  <a:gd name="connsiteY4" fmla="*/ 0 h 447620"/>
                  <a:gd name="connsiteX5" fmla="*/ 0 w 667636"/>
                  <a:gd name="connsiteY5" fmla="*/ 424860 h 447620"/>
                  <a:gd name="connsiteX6" fmla="*/ 265537 w 667636"/>
                  <a:gd name="connsiteY6" fmla="*/ 424860 h 447620"/>
                  <a:gd name="connsiteX7" fmla="*/ 288298 w 667636"/>
                  <a:gd name="connsiteY7" fmla="*/ 447620 h 447620"/>
                  <a:gd name="connsiteX8" fmla="*/ 379339 w 667636"/>
                  <a:gd name="connsiteY8" fmla="*/ 447620 h 447620"/>
                  <a:gd name="connsiteX9" fmla="*/ 402099 w 667636"/>
                  <a:gd name="connsiteY9" fmla="*/ 424860 h 447620"/>
                  <a:gd name="connsiteX10" fmla="*/ 667637 w 667636"/>
                  <a:gd name="connsiteY10" fmla="*/ 424860 h 447620"/>
                  <a:gd name="connsiteX11" fmla="*/ 667637 w 667636"/>
                  <a:gd name="connsiteY11" fmla="*/ 0 h 447620"/>
                  <a:gd name="connsiteX12" fmla="*/ 622116 w 667636"/>
                  <a:gd name="connsiteY12" fmla="*/ 0 h 447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67636" h="447620">
                    <a:moveTo>
                      <a:pt x="622116" y="0"/>
                    </a:moveTo>
                    <a:lnTo>
                      <a:pt x="622116" y="371752"/>
                    </a:lnTo>
                    <a:lnTo>
                      <a:pt x="45521" y="371752"/>
                    </a:lnTo>
                    <a:lnTo>
                      <a:pt x="45521" y="0"/>
                    </a:lnTo>
                    <a:lnTo>
                      <a:pt x="0" y="0"/>
                    </a:lnTo>
                    <a:lnTo>
                      <a:pt x="0" y="424860"/>
                    </a:lnTo>
                    <a:lnTo>
                      <a:pt x="265537" y="424860"/>
                    </a:lnTo>
                    <a:cubicBezTo>
                      <a:pt x="265537" y="437757"/>
                      <a:pt x="275400" y="447620"/>
                      <a:pt x="288298" y="447620"/>
                    </a:cubicBezTo>
                    <a:lnTo>
                      <a:pt x="379339" y="447620"/>
                    </a:lnTo>
                    <a:cubicBezTo>
                      <a:pt x="392237" y="447620"/>
                      <a:pt x="402099" y="437757"/>
                      <a:pt x="402099" y="424860"/>
                    </a:cubicBezTo>
                    <a:lnTo>
                      <a:pt x="667637" y="424860"/>
                    </a:lnTo>
                    <a:lnTo>
                      <a:pt x="667637" y="0"/>
                    </a:lnTo>
                    <a:lnTo>
                      <a:pt x="622116" y="0"/>
                    </a:lnTo>
                    <a:close/>
                  </a:path>
                </a:pathLst>
              </a:custGeom>
              <a:solidFill>
                <a:schemeClr val="bg2"/>
              </a:solidFill>
              <a:ln w="7541" cap="flat">
                <a:noFill/>
                <a:prstDash val="solid"/>
                <a:miter/>
              </a:ln>
            </p:spPr>
            <p:txBody>
              <a:bodyPr rtlCol="0" anchor="ctr"/>
              <a:lstStyle/>
              <a:p>
                <a:endParaRPr lang="en-CA"/>
              </a:p>
            </p:txBody>
          </p:sp>
          <p:sp>
            <p:nvSpPr>
              <p:cNvPr id="21" name="Freeform: Shape 20">
                <a:extLst>
                  <a:ext uri="{FF2B5EF4-FFF2-40B4-BE49-F238E27FC236}">
                    <a16:creationId xmlns:a16="http://schemas.microsoft.com/office/drawing/2014/main" id="{CF1E961B-E1DA-45D9-8B04-7199C77F9840}"/>
                  </a:ext>
                </a:extLst>
              </p:cNvPr>
              <p:cNvSpPr/>
              <p:nvPr/>
            </p:nvSpPr>
            <p:spPr>
              <a:xfrm>
                <a:off x="412786" y="485550"/>
                <a:ext cx="515901" cy="386925"/>
              </a:xfrm>
              <a:custGeom>
                <a:avLst/>
                <a:gdLst>
                  <a:gd name="connsiteX0" fmla="*/ 515901 w 515901"/>
                  <a:gd name="connsiteY0" fmla="*/ 0 h 386925"/>
                  <a:gd name="connsiteX1" fmla="*/ 0 w 515901"/>
                  <a:gd name="connsiteY1" fmla="*/ 0 h 386925"/>
                  <a:gd name="connsiteX2" fmla="*/ 0 w 515901"/>
                  <a:gd name="connsiteY2" fmla="*/ 386926 h 386925"/>
                  <a:gd name="connsiteX3" fmla="*/ 515901 w 515901"/>
                  <a:gd name="connsiteY3" fmla="*/ 386926 h 386925"/>
                  <a:gd name="connsiteX4" fmla="*/ 515901 w 515901"/>
                  <a:gd name="connsiteY4" fmla="*/ 0 h 386925"/>
                  <a:gd name="connsiteX5" fmla="*/ 45521 w 515901"/>
                  <a:gd name="connsiteY5" fmla="*/ 45521 h 386925"/>
                  <a:gd name="connsiteX6" fmla="*/ 242777 w 515901"/>
                  <a:gd name="connsiteY6" fmla="*/ 45521 h 386925"/>
                  <a:gd name="connsiteX7" fmla="*/ 242777 w 515901"/>
                  <a:gd name="connsiteY7" fmla="*/ 341405 h 386925"/>
                  <a:gd name="connsiteX8" fmla="*/ 45521 w 515901"/>
                  <a:gd name="connsiteY8" fmla="*/ 341405 h 386925"/>
                  <a:gd name="connsiteX9" fmla="*/ 45521 w 515901"/>
                  <a:gd name="connsiteY9" fmla="*/ 45521 h 386925"/>
                  <a:gd name="connsiteX10" fmla="*/ 470380 w 515901"/>
                  <a:gd name="connsiteY10" fmla="*/ 341405 h 386925"/>
                  <a:gd name="connsiteX11" fmla="*/ 273124 w 515901"/>
                  <a:gd name="connsiteY11" fmla="*/ 341405 h 386925"/>
                  <a:gd name="connsiteX12" fmla="*/ 273124 w 515901"/>
                  <a:gd name="connsiteY12" fmla="*/ 45521 h 386925"/>
                  <a:gd name="connsiteX13" fmla="*/ 470380 w 515901"/>
                  <a:gd name="connsiteY13" fmla="*/ 45521 h 386925"/>
                  <a:gd name="connsiteX14" fmla="*/ 470380 w 515901"/>
                  <a:gd name="connsiteY14" fmla="*/ 341405 h 386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15901" h="386925">
                    <a:moveTo>
                      <a:pt x="515901" y="0"/>
                    </a:moveTo>
                    <a:lnTo>
                      <a:pt x="0" y="0"/>
                    </a:lnTo>
                    <a:lnTo>
                      <a:pt x="0" y="386926"/>
                    </a:lnTo>
                    <a:lnTo>
                      <a:pt x="515901" y="386926"/>
                    </a:lnTo>
                    <a:lnTo>
                      <a:pt x="515901" y="0"/>
                    </a:lnTo>
                    <a:close/>
                    <a:moveTo>
                      <a:pt x="45521" y="45521"/>
                    </a:moveTo>
                    <a:lnTo>
                      <a:pt x="242777" y="45521"/>
                    </a:lnTo>
                    <a:lnTo>
                      <a:pt x="242777" y="341405"/>
                    </a:lnTo>
                    <a:lnTo>
                      <a:pt x="45521" y="341405"/>
                    </a:lnTo>
                    <a:lnTo>
                      <a:pt x="45521" y="45521"/>
                    </a:lnTo>
                    <a:close/>
                    <a:moveTo>
                      <a:pt x="470380" y="341405"/>
                    </a:moveTo>
                    <a:lnTo>
                      <a:pt x="273124" y="341405"/>
                    </a:lnTo>
                    <a:lnTo>
                      <a:pt x="273124" y="45521"/>
                    </a:lnTo>
                    <a:lnTo>
                      <a:pt x="470380" y="45521"/>
                    </a:lnTo>
                    <a:lnTo>
                      <a:pt x="470380" y="341405"/>
                    </a:lnTo>
                    <a:close/>
                  </a:path>
                </a:pathLst>
              </a:custGeom>
              <a:solidFill>
                <a:schemeClr val="bg2"/>
              </a:solidFill>
              <a:ln w="7541" cap="flat">
                <a:noFill/>
                <a:prstDash val="solid"/>
                <a:miter/>
              </a:ln>
            </p:spPr>
            <p:txBody>
              <a:bodyPr rtlCol="0" anchor="ctr"/>
              <a:lstStyle/>
              <a:p>
                <a:endParaRPr lang="en-CA"/>
              </a:p>
            </p:txBody>
          </p:sp>
          <p:sp>
            <p:nvSpPr>
              <p:cNvPr id="22" name="Freeform: Shape 21">
                <a:extLst>
                  <a:ext uri="{FF2B5EF4-FFF2-40B4-BE49-F238E27FC236}">
                    <a16:creationId xmlns:a16="http://schemas.microsoft.com/office/drawing/2014/main" id="{022E2398-E6DC-434F-9D80-1D66CC381797}"/>
                  </a:ext>
                </a:extLst>
              </p:cNvPr>
              <p:cNvSpPr/>
              <p:nvPr/>
            </p:nvSpPr>
            <p:spPr>
              <a:xfrm>
                <a:off x="731431" y="606939"/>
                <a:ext cx="106214" cy="22760"/>
              </a:xfrm>
              <a:custGeom>
                <a:avLst/>
                <a:gdLst>
                  <a:gd name="connsiteX0" fmla="*/ 0 w 106214"/>
                  <a:gd name="connsiteY0" fmla="*/ 0 h 22760"/>
                  <a:gd name="connsiteX1" fmla="*/ 106215 w 106214"/>
                  <a:gd name="connsiteY1" fmla="*/ 0 h 22760"/>
                  <a:gd name="connsiteX2" fmla="*/ 106215 w 106214"/>
                  <a:gd name="connsiteY2" fmla="*/ 22760 h 22760"/>
                  <a:gd name="connsiteX3" fmla="*/ 0 w 106214"/>
                  <a:gd name="connsiteY3" fmla="*/ 22760 h 22760"/>
                </a:gdLst>
                <a:ahLst/>
                <a:cxnLst>
                  <a:cxn ang="0">
                    <a:pos x="connsiteX0" y="connsiteY0"/>
                  </a:cxn>
                  <a:cxn ang="0">
                    <a:pos x="connsiteX1" y="connsiteY1"/>
                  </a:cxn>
                  <a:cxn ang="0">
                    <a:pos x="connsiteX2" y="connsiteY2"/>
                  </a:cxn>
                  <a:cxn ang="0">
                    <a:pos x="connsiteX3" y="connsiteY3"/>
                  </a:cxn>
                </a:cxnLst>
                <a:rect l="l" t="t" r="r" b="b"/>
                <a:pathLst>
                  <a:path w="106214" h="22760">
                    <a:moveTo>
                      <a:pt x="0" y="0"/>
                    </a:moveTo>
                    <a:lnTo>
                      <a:pt x="106215" y="0"/>
                    </a:lnTo>
                    <a:lnTo>
                      <a:pt x="106215" y="22760"/>
                    </a:lnTo>
                    <a:lnTo>
                      <a:pt x="0" y="22760"/>
                    </a:lnTo>
                    <a:close/>
                  </a:path>
                </a:pathLst>
              </a:custGeom>
              <a:solidFill>
                <a:schemeClr val="bg2"/>
              </a:solidFill>
              <a:ln w="7541" cap="flat">
                <a:noFill/>
                <a:prstDash val="solid"/>
                <a:miter/>
              </a:ln>
            </p:spPr>
            <p:txBody>
              <a:bodyPr rtlCol="0" anchor="ctr"/>
              <a:lstStyle/>
              <a:p>
                <a:endParaRPr lang="en-CA"/>
              </a:p>
            </p:txBody>
          </p:sp>
          <p:sp>
            <p:nvSpPr>
              <p:cNvPr id="23" name="Freeform: Shape 22">
                <a:extLst>
                  <a:ext uri="{FF2B5EF4-FFF2-40B4-BE49-F238E27FC236}">
                    <a16:creationId xmlns:a16="http://schemas.microsoft.com/office/drawing/2014/main" id="{7E62C794-1D62-4318-884F-9AAA873705C1}"/>
                  </a:ext>
                </a:extLst>
              </p:cNvPr>
              <p:cNvSpPr/>
              <p:nvPr/>
            </p:nvSpPr>
            <p:spPr>
              <a:xfrm>
                <a:off x="731431" y="652459"/>
                <a:ext cx="106214" cy="22760"/>
              </a:xfrm>
              <a:custGeom>
                <a:avLst/>
                <a:gdLst>
                  <a:gd name="connsiteX0" fmla="*/ 0 w 106214"/>
                  <a:gd name="connsiteY0" fmla="*/ 0 h 22760"/>
                  <a:gd name="connsiteX1" fmla="*/ 106215 w 106214"/>
                  <a:gd name="connsiteY1" fmla="*/ 0 h 22760"/>
                  <a:gd name="connsiteX2" fmla="*/ 106215 w 106214"/>
                  <a:gd name="connsiteY2" fmla="*/ 22760 h 22760"/>
                  <a:gd name="connsiteX3" fmla="*/ 0 w 106214"/>
                  <a:gd name="connsiteY3" fmla="*/ 22760 h 22760"/>
                </a:gdLst>
                <a:ahLst/>
                <a:cxnLst>
                  <a:cxn ang="0">
                    <a:pos x="connsiteX0" y="connsiteY0"/>
                  </a:cxn>
                  <a:cxn ang="0">
                    <a:pos x="connsiteX1" y="connsiteY1"/>
                  </a:cxn>
                  <a:cxn ang="0">
                    <a:pos x="connsiteX2" y="connsiteY2"/>
                  </a:cxn>
                  <a:cxn ang="0">
                    <a:pos x="connsiteX3" y="connsiteY3"/>
                  </a:cxn>
                </a:cxnLst>
                <a:rect l="l" t="t" r="r" b="b"/>
                <a:pathLst>
                  <a:path w="106214" h="22760">
                    <a:moveTo>
                      <a:pt x="0" y="0"/>
                    </a:moveTo>
                    <a:lnTo>
                      <a:pt x="106215" y="0"/>
                    </a:lnTo>
                    <a:lnTo>
                      <a:pt x="106215" y="22760"/>
                    </a:lnTo>
                    <a:lnTo>
                      <a:pt x="0" y="22760"/>
                    </a:lnTo>
                    <a:close/>
                  </a:path>
                </a:pathLst>
              </a:custGeom>
              <a:solidFill>
                <a:schemeClr val="bg2"/>
              </a:solidFill>
              <a:ln w="7541" cap="flat">
                <a:noFill/>
                <a:prstDash val="solid"/>
                <a:miter/>
              </a:ln>
            </p:spPr>
            <p:txBody>
              <a:bodyPr rtlCol="0" anchor="ctr"/>
              <a:lstStyle/>
              <a:p>
                <a:endParaRPr lang="en-CA"/>
              </a:p>
            </p:txBody>
          </p:sp>
          <p:sp>
            <p:nvSpPr>
              <p:cNvPr id="24" name="Freeform: Shape 23">
                <a:extLst>
                  <a:ext uri="{FF2B5EF4-FFF2-40B4-BE49-F238E27FC236}">
                    <a16:creationId xmlns:a16="http://schemas.microsoft.com/office/drawing/2014/main" id="{D32D4B9B-1106-4658-BF8E-9191F4F20A45}"/>
                  </a:ext>
                </a:extLst>
              </p:cNvPr>
              <p:cNvSpPr/>
              <p:nvPr/>
            </p:nvSpPr>
            <p:spPr>
              <a:xfrm>
                <a:off x="731431" y="697980"/>
                <a:ext cx="73591" cy="22760"/>
              </a:xfrm>
              <a:custGeom>
                <a:avLst/>
                <a:gdLst>
                  <a:gd name="connsiteX0" fmla="*/ 0 w 73591"/>
                  <a:gd name="connsiteY0" fmla="*/ 0 h 22760"/>
                  <a:gd name="connsiteX1" fmla="*/ 73592 w 73591"/>
                  <a:gd name="connsiteY1" fmla="*/ 0 h 22760"/>
                  <a:gd name="connsiteX2" fmla="*/ 73592 w 73591"/>
                  <a:gd name="connsiteY2" fmla="*/ 22760 h 22760"/>
                  <a:gd name="connsiteX3" fmla="*/ 0 w 73591"/>
                  <a:gd name="connsiteY3" fmla="*/ 22760 h 22760"/>
                </a:gdLst>
                <a:ahLst/>
                <a:cxnLst>
                  <a:cxn ang="0">
                    <a:pos x="connsiteX0" y="connsiteY0"/>
                  </a:cxn>
                  <a:cxn ang="0">
                    <a:pos x="connsiteX1" y="connsiteY1"/>
                  </a:cxn>
                  <a:cxn ang="0">
                    <a:pos x="connsiteX2" y="connsiteY2"/>
                  </a:cxn>
                  <a:cxn ang="0">
                    <a:pos x="connsiteX3" y="connsiteY3"/>
                  </a:cxn>
                </a:cxnLst>
                <a:rect l="l" t="t" r="r" b="b"/>
                <a:pathLst>
                  <a:path w="73591" h="22760">
                    <a:moveTo>
                      <a:pt x="0" y="0"/>
                    </a:moveTo>
                    <a:lnTo>
                      <a:pt x="73592" y="0"/>
                    </a:lnTo>
                    <a:lnTo>
                      <a:pt x="73592" y="22760"/>
                    </a:lnTo>
                    <a:lnTo>
                      <a:pt x="0" y="22760"/>
                    </a:lnTo>
                    <a:close/>
                  </a:path>
                </a:pathLst>
              </a:custGeom>
              <a:solidFill>
                <a:schemeClr val="bg2"/>
              </a:solidFill>
              <a:ln w="7541" cap="flat">
                <a:noFill/>
                <a:prstDash val="solid"/>
                <a:miter/>
              </a:ln>
            </p:spPr>
            <p:txBody>
              <a:bodyPr rtlCol="0" anchor="ctr"/>
              <a:lstStyle/>
              <a:p>
                <a:endParaRPr lang="en-CA"/>
              </a:p>
            </p:txBody>
          </p:sp>
        </p:grpSp>
      </p:grpSp>
      <p:sp>
        <p:nvSpPr>
          <p:cNvPr id="25" name="Title 24">
            <a:extLst>
              <a:ext uri="{FF2B5EF4-FFF2-40B4-BE49-F238E27FC236}">
                <a16:creationId xmlns:a16="http://schemas.microsoft.com/office/drawing/2014/main" id="{5B7C36E0-350D-4CBE-8BC8-5EF28CC785FA}"/>
              </a:ext>
            </a:extLst>
          </p:cNvPr>
          <p:cNvSpPr>
            <a:spLocks noGrp="1"/>
          </p:cNvSpPr>
          <p:nvPr>
            <p:ph type="title" hasCustomPrompt="1"/>
          </p:nvPr>
        </p:nvSpPr>
        <p:spPr>
          <a:xfrm>
            <a:off x="1231088" y="409352"/>
            <a:ext cx="5929940" cy="680485"/>
          </a:xfrm>
          <a:prstGeom prst="rect">
            <a:avLst/>
          </a:prstGeom>
        </p:spPr>
        <p:txBody>
          <a:bodyPr/>
          <a:lstStyle>
            <a:lvl1pPr>
              <a:defRPr>
                <a:solidFill>
                  <a:schemeClr val="bg2"/>
                </a:solidFill>
                <a:effectLst>
                  <a:innerShdw blurRad="114300">
                    <a:prstClr val="black"/>
                  </a:innerShdw>
                </a:effectLst>
              </a:defRPr>
            </a:lvl1pPr>
          </a:lstStyle>
          <a:p>
            <a:r>
              <a:rPr lang="en-US" dirty="0"/>
              <a:t>SCRIPTURE 3:16</a:t>
            </a:r>
            <a:endParaRPr lang="en-CA" dirty="0"/>
          </a:p>
        </p:txBody>
      </p:sp>
    </p:spTree>
    <p:extLst>
      <p:ext uri="{BB962C8B-B14F-4D97-AF65-F5344CB8AC3E}">
        <p14:creationId xmlns:p14="http://schemas.microsoft.com/office/powerpoint/2010/main" val="4149392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750" fill="hold"/>
                                        <p:tgtEl>
                                          <p:spTgt spid="25"/>
                                        </p:tgtEl>
                                        <p:attrNameLst>
                                          <p:attrName>ppt_x</p:attrName>
                                        </p:attrNameLst>
                                      </p:cBhvr>
                                      <p:tavLst>
                                        <p:tav tm="0">
                                          <p:val>
                                            <p:strVal val="0-#ppt_w/2"/>
                                          </p:val>
                                        </p:tav>
                                        <p:tav tm="100000">
                                          <p:val>
                                            <p:strVal val="#ppt_x"/>
                                          </p:val>
                                        </p:tav>
                                      </p:tavLst>
                                    </p:anim>
                                    <p:anim calcmode="lin" valueType="num">
                                      <p:cBhvr additive="base">
                                        <p:cTn id="8" dur="750" fill="hold"/>
                                        <p:tgtEl>
                                          <p:spTgt spid="2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750" fill="hold"/>
                                        <p:tgtEl>
                                          <p:spTgt spid="26"/>
                                        </p:tgtEl>
                                        <p:attrNameLst>
                                          <p:attrName>ppt_x</p:attrName>
                                        </p:attrNameLst>
                                      </p:cBhvr>
                                      <p:tavLst>
                                        <p:tav tm="0">
                                          <p:val>
                                            <p:strVal val="0-#ppt_w/2"/>
                                          </p:val>
                                        </p:tav>
                                        <p:tav tm="100000">
                                          <p:val>
                                            <p:strVal val="#ppt_x"/>
                                          </p:val>
                                        </p:tav>
                                      </p:tavLst>
                                    </p:anim>
                                    <p:anim calcmode="lin" valueType="num">
                                      <p:cBhvr additive="base">
                                        <p:cTn id="12" dur="750" fill="hold"/>
                                        <p:tgtEl>
                                          <p:spTgt spid="26"/>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10"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1250"/>
                            </p:stCondLst>
                            <p:childTnLst>
                              <p:par>
                                <p:cTn id="18" presetID="10" presetClass="entr" presetSubtype="0" fill="hold" grpId="0" nodeType="after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fade">
                                      <p:cBhvr>
                                        <p:cTn id="20"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25" grpId="0"/>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ok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12C90FC-723D-4755-B876-F1885A47B11A}"/>
              </a:ext>
            </a:extLst>
          </p:cNvPr>
          <p:cNvSpPr/>
          <p:nvPr userDrawn="1"/>
        </p:nvSpPr>
        <p:spPr>
          <a:xfrm>
            <a:off x="777063" y="425302"/>
            <a:ext cx="10637874" cy="5560828"/>
          </a:xfrm>
          <a:prstGeom prst="roundRect">
            <a:avLst>
              <a:gd name="adj" fmla="val 5195"/>
            </a:avLst>
          </a:prstGeom>
          <a:solidFill>
            <a:schemeClr val="bg2">
              <a:alpha val="75000"/>
            </a:schemeClr>
          </a:solidFill>
          <a:ln w="2857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Freeform: Shape 20">
            <a:extLst>
              <a:ext uri="{FF2B5EF4-FFF2-40B4-BE49-F238E27FC236}">
                <a16:creationId xmlns:a16="http://schemas.microsoft.com/office/drawing/2014/main" id="{A6D785F4-DF32-425E-84EC-63016A0C02E0}"/>
              </a:ext>
            </a:extLst>
          </p:cNvPr>
          <p:cNvSpPr/>
          <p:nvPr userDrawn="1"/>
        </p:nvSpPr>
        <p:spPr>
          <a:xfrm>
            <a:off x="-446460" y="5774034"/>
            <a:ext cx="10637873" cy="844734"/>
          </a:xfrm>
          <a:custGeom>
            <a:avLst/>
            <a:gdLst>
              <a:gd name="connsiteX0" fmla="*/ 0 w 10722826"/>
              <a:gd name="connsiteY0" fmla="*/ 300092 h 844734"/>
              <a:gd name="connsiteX1" fmla="*/ 0 w 10722826"/>
              <a:gd name="connsiteY1" fmla="*/ 300092 h 844734"/>
              <a:gd name="connsiteX2" fmla="*/ 0 w 10722826"/>
              <a:gd name="connsiteY2" fmla="*/ 300093 h 844734"/>
              <a:gd name="connsiteX3" fmla="*/ 300093 w 10722826"/>
              <a:gd name="connsiteY3" fmla="*/ 0 h 844734"/>
              <a:gd name="connsiteX4" fmla="*/ 10422733 w 10722826"/>
              <a:gd name="connsiteY4" fmla="*/ 0 h 844734"/>
              <a:gd name="connsiteX5" fmla="*/ 10722826 w 10722826"/>
              <a:gd name="connsiteY5" fmla="*/ 300093 h 844734"/>
              <a:gd name="connsiteX6" fmla="*/ 10722825 w 10722826"/>
              <a:gd name="connsiteY6" fmla="*/ 300093 h 844734"/>
              <a:gd name="connsiteX7" fmla="*/ 10422732 w 10722826"/>
              <a:gd name="connsiteY7" fmla="*/ 600186 h 844734"/>
              <a:gd name="connsiteX8" fmla="*/ 7245342 w 10722826"/>
              <a:gd name="connsiteY8" fmla="*/ 600186 h 844734"/>
              <a:gd name="connsiteX9" fmla="*/ 7256611 w 10722826"/>
              <a:gd name="connsiteY9" fmla="*/ 656006 h 844734"/>
              <a:gd name="connsiteX10" fmla="*/ 7067883 w 10722826"/>
              <a:gd name="connsiteY10" fmla="*/ 844734 h 844734"/>
              <a:gd name="connsiteX11" fmla="*/ 341128 w 10722826"/>
              <a:gd name="connsiteY11" fmla="*/ 844734 h 844734"/>
              <a:gd name="connsiteX12" fmla="*/ 152400 w 10722826"/>
              <a:gd name="connsiteY12" fmla="*/ 656006 h 844734"/>
              <a:gd name="connsiteX13" fmla="*/ 167231 w 10722826"/>
              <a:gd name="connsiteY13" fmla="*/ 582545 h 844734"/>
              <a:gd name="connsiteX14" fmla="*/ 174465 w 10722826"/>
              <a:gd name="connsiteY14" fmla="*/ 571816 h 844734"/>
              <a:gd name="connsiteX15" fmla="*/ 132308 w 10722826"/>
              <a:gd name="connsiteY15" fmla="*/ 548934 h 844734"/>
              <a:gd name="connsiteX16" fmla="*/ 23583 w 10722826"/>
              <a:gd name="connsiteY16" fmla="*/ 416902 h 844734"/>
              <a:gd name="connsiteX17" fmla="*/ 0 w 10722826"/>
              <a:gd name="connsiteY17" fmla="*/ 300092 h 844734"/>
              <a:gd name="connsiteX18" fmla="*/ 23583 w 10722826"/>
              <a:gd name="connsiteY18" fmla="*/ 183283 h 844734"/>
              <a:gd name="connsiteX19" fmla="*/ 300093 w 10722826"/>
              <a:gd name="connsiteY19" fmla="*/ 0 h 84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22826" h="844734">
                <a:moveTo>
                  <a:pt x="0" y="300092"/>
                </a:moveTo>
                <a:lnTo>
                  <a:pt x="0" y="300092"/>
                </a:lnTo>
                <a:lnTo>
                  <a:pt x="0" y="300093"/>
                </a:lnTo>
                <a:close/>
                <a:moveTo>
                  <a:pt x="300093" y="0"/>
                </a:moveTo>
                <a:lnTo>
                  <a:pt x="10422733" y="0"/>
                </a:lnTo>
                <a:cubicBezTo>
                  <a:pt x="10588470" y="0"/>
                  <a:pt x="10722826" y="134356"/>
                  <a:pt x="10722826" y="300093"/>
                </a:cubicBezTo>
                <a:lnTo>
                  <a:pt x="10722825" y="300093"/>
                </a:lnTo>
                <a:cubicBezTo>
                  <a:pt x="10722825" y="465830"/>
                  <a:pt x="10588469" y="600186"/>
                  <a:pt x="10422732" y="600186"/>
                </a:cubicBezTo>
                <a:lnTo>
                  <a:pt x="7245342" y="600186"/>
                </a:lnTo>
                <a:lnTo>
                  <a:pt x="7256611" y="656006"/>
                </a:lnTo>
                <a:cubicBezTo>
                  <a:pt x="7256611" y="760238"/>
                  <a:pt x="7172115" y="844734"/>
                  <a:pt x="7067883" y="844734"/>
                </a:cubicBezTo>
                <a:lnTo>
                  <a:pt x="341128" y="844734"/>
                </a:lnTo>
                <a:cubicBezTo>
                  <a:pt x="236896" y="844734"/>
                  <a:pt x="152400" y="760238"/>
                  <a:pt x="152400" y="656006"/>
                </a:cubicBezTo>
                <a:cubicBezTo>
                  <a:pt x="152400" y="629948"/>
                  <a:pt x="157681" y="605124"/>
                  <a:pt x="167231" y="582545"/>
                </a:cubicBezTo>
                <a:lnTo>
                  <a:pt x="174465" y="571816"/>
                </a:lnTo>
                <a:lnTo>
                  <a:pt x="132308" y="548934"/>
                </a:lnTo>
                <a:cubicBezTo>
                  <a:pt x="84413" y="516577"/>
                  <a:pt x="46361" y="470756"/>
                  <a:pt x="23583" y="416902"/>
                </a:cubicBezTo>
                <a:lnTo>
                  <a:pt x="0" y="300092"/>
                </a:lnTo>
                <a:lnTo>
                  <a:pt x="23583" y="183283"/>
                </a:lnTo>
                <a:cubicBezTo>
                  <a:pt x="69139" y="75575"/>
                  <a:pt x="175790" y="0"/>
                  <a:pt x="300093" y="0"/>
                </a:cubicBezTo>
                <a:close/>
              </a:path>
            </a:pathLst>
          </a:cu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5" name="Text Placeholder 4">
            <a:extLst>
              <a:ext uri="{FF2B5EF4-FFF2-40B4-BE49-F238E27FC236}">
                <a16:creationId xmlns:a16="http://schemas.microsoft.com/office/drawing/2014/main" id="{9623EFA5-9BB2-42B7-83CD-DF6CE225B4FA}"/>
              </a:ext>
            </a:extLst>
          </p:cNvPr>
          <p:cNvSpPr>
            <a:spLocks noGrp="1"/>
          </p:cNvSpPr>
          <p:nvPr>
            <p:ph type="body" sz="quarter" idx="10" hasCustomPrompt="1"/>
          </p:nvPr>
        </p:nvSpPr>
        <p:spPr>
          <a:xfrm>
            <a:off x="1045535" y="558209"/>
            <a:ext cx="10100930" cy="5152029"/>
          </a:xfrm>
          <a:prstGeom prst="rect">
            <a:avLst/>
          </a:prstGeom>
        </p:spPr>
        <p:txBody>
          <a:bodyPr anchor="ctr"/>
          <a:lstStyle>
            <a:lvl1pPr marL="0" indent="0" algn="ctr">
              <a:buNone/>
              <a:defRPr sz="3200">
                <a:effectLst>
                  <a:outerShdw blurRad="50800" dist="38100" dir="8100000" algn="tr" rotWithShape="0">
                    <a:prstClr val="black">
                      <a:alpha val="40000"/>
                    </a:prstClr>
                  </a:outerShdw>
                </a:effectLst>
              </a:defRPr>
            </a:lvl1pPr>
            <a:lvl2pPr marL="457200" indent="0">
              <a:buNone/>
              <a:defRPr>
                <a:effectLst>
                  <a:outerShdw blurRad="50800" dist="38100" dir="8100000" algn="tr" rotWithShape="0">
                    <a:prstClr val="black">
                      <a:alpha val="40000"/>
                    </a:prstClr>
                  </a:outerShdw>
                </a:effectLst>
              </a:defRPr>
            </a:lvl2pPr>
            <a:lvl3pPr marL="914400" indent="0">
              <a:buNone/>
              <a:defRPr>
                <a:effectLst>
                  <a:outerShdw blurRad="50800" dist="38100" dir="8100000" algn="tr" rotWithShape="0">
                    <a:prstClr val="black">
                      <a:alpha val="40000"/>
                    </a:prstClr>
                  </a:outerShdw>
                </a:effectLst>
              </a:defRPr>
            </a:lvl3pPr>
            <a:lvl4pPr marL="1371600" indent="0">
              <a:buNone/>
              <a:defRPr>
                <a:effectLst>
                  <a:outerShdw blurRad="50800" dist="38100" dir="8100000" algn="tr" rotWithShape="0">
                    <a:prstClr val="black">
                      <a:alpha val="40000"/>
                    </a:prstClr>
                  </a:outerShdw>
                </a:effectLst>
              </a:defRPr>
            </a:lvl4pPr>
            <a:lvl5pPr marL="1828800" indent="0">
              <a:buNone/>
              <a:defRPr>
                <a:effectLst>
                  <a:outerShdw blurRad="50800" dist="38100" dir="8100000" algn="tr" rotWithShape="0">
                    <a:prstClr val="black">
                      <a:alpha val="40000"/>
                    </a:prstClr>
                  </a:outerShdw>
                </a:effectLst>
              </a:defRPr>
            </a:lvl5pPr>
          </a:lstStyle>
          <a:p>
            <a:pPr lvl="0"/>
            <a:r>
              <a:rPr lang="en-US" dirty="0"/>
              <a:t>Insert Quote Text here</a:t>
            </a:r>
            <a:endParaRPr lang="en-CA" dirty="0"/>
          </a:p>
        </p:txBody>
      </p:sp>
      <p:sp>
        <p:nvSpPr>
          <p:cNvPr id="17" name="Picture Placeholder 16">
            <a:extLst>
              <a:ext uri="{FF2B5EF4-FFF2-40B4-BE49-F238E27FC236}">
                <a16:creationId xmlns:a16="http://schemas.microsoft.com/office/drawing/2014/main" id="{7F8253E4-BACC-4AE7-81EF-98BC897683AB}"/>
              </a:ext>
            </a:extLst>
          </p:cNvPr>
          <p:cNvSpPr>
            <a:spLocks noGrp="1"/>
          </p:cNvSpPr>
          <p:nvPr>
            <p:ph type="pic" sz="quarter" idx="11"/>
          </p:nvPr>
        </p:nvSpPr>
        <p:spPr>
          <a:xfrm>
            <a:off x="446567" y="5656199"/>
            <a:ext cx="1238693" cy="1080403"/>
          </a:xfrm>
          <a:prstGeom prst="hexagon">
            <a:avLst/>
          </a:prstGeom>
          <a:solidFill>
            <a:schemeClr val="bg2"/>
          </a:solidFill>
          <a:ln>
            <a:solidFill>
              <a:schemeClr val="tx2"/>
            </a:solidFill>
          </a:ln>
          <a:effectLst>
            <a:outerShdw blurRad="50800" dist="38100" dir="5400000" algn="t" rotWithShape="0">
              <a:prstClr val="black">
                <a:alpha val="40000"/>
              </a:prstClr>
            </a:outerShdw>
          </a:effectLst>
        </p:spPr>
        <p:txBody>
          <a:bodyPr/>
          <a:lstStyle>
            <a:lvl1pPr>
              <a:defRPr sz="1200"/>
            </a:lvl1pPr>
          </a:lstStyle>
          <a:p>
            <a:r>
              <a:rPr lang="en-US"/>
              <a:t>Click icon to add picture</a:t>
            </a:r>
            <a:endParaRPr lang="en-CA" dirty="0"/>
          </a:p>
        </p:txBody>
      </p:sp>
      <p:sp>
        <p:nvSpPr>
          <p:cNvPr id="19" name="Text Placeholder 18">
            <a:extLst>
              <a:ext uri="{FF2B5EF4-FFF2-40B4-BE49-F238E27FC236}">
                <a16:creationId xmlns:a16="http://schemas.microsoft.com/office/drawing/2014/main" id="{C75A91AC-73CA-4B70-9C10-1EC8F9D85781}"/>
              </a:ext>
            </a:extLst>
          </p:cNvPr>
          <p:cNvSpPr>
            <a:spLocks noGrp="1"/>
          </p:cNvSpPr>
          <p:nvPr>
            <p:ph type="body" sz="quarter" idx="12" hasCustomPrompt="1"/>
          </p:nvPr>
        </p:nvSpPr>
        <p:spPr>
          <a:xfrm>
            <a:off x="1729453" y="6222268"/>
            <a:ext cx="3358226" cy="359284"/>
          </a:xfrm>
          <a:prstGeom prst="rect">
            <a:avLst/>
          </a:prstGeom>
        </p:spPr>
        <p:txBody>
          <a:bodyPr/>
          <a:lstStyle>
            <a:lvl1pPr marL="0" indent="0">
              <a:buNone/>
              <a:defRPr sz="2400" b="0">
                <a:solidFill>
                  <a:schemeClr val="bg2"/>
                </a:solidFill>
                <a:effectLst>
                  <a:innerShdw blurRad="114300">
                    <a:prstClr val="black"/>
                  </a:innerShdw>
                </a:effectLst>
                <a:latin typeface="+mj-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a:t>Author Name</a:t>
            </a:r>
            <a:endParaRPr lang="en-CA" dirty="0"/>
          </a:p>
        </p:txBody>
      </p:sp>
      <p:sp>
        <p:nvSpPr>
          <p:cNvPr id="22" name="Text Placeholder 18">
            <a:extLst>
              <a:ext uri="{FF2B5EF4-FFF2-40B4-BE49-F238E27FC236}">
                <a16:creationId xmlns:a16="http://schemas.microsoft.com/office/drawing/2014/main" id="{EE8E28B0-9742-4EE9-A1FD-4160CAD2AB74}"/>
              </a:ext>
            </a:extLst>
          </p:cNvPr>
          <p:cNvSpPr>
            <a:spLocks noGrp="1"/>
          </p:cNvSpPr>
          <p:nvPr>
            <p:ph type="body" sz="quarter" idx="13" hasCustomPrompt="1"/>
          </p:nvPr>
        </p:nvSpPr>
        <p:spPr>
          <a:xfrm>
            <a:off x="1729453" y="5818479"/>
            <a:ext cx="7299547" cy="403704"/>
          </a:xfrm>
          <a:prstGeom prst="rect">
            <a:avLst/>
          </a:prstGeom>
        </p:spPr>
        <p:txBody>
          <a:bodyPr/>
          <a:lstStyle>
            <a:lvl1pPr marL="0" indent="0">
              <a:buNone/>
              <a:defRPr sz="3200" b="1">
                <a:solidFill>
                  <a:schemeClr val="bg2"/>
                </a:solidFill>
                <a:effectLst>
                  <a:innerShdw blurRad="114300">
                    <a:prstClr val="black"/>
                  </a:innerShdw>
                </a:effectLst>
                <a:latin typeface="+mn-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a:t>INSERT BOOK TITLE, </a:t>
            </a:r>
            <a:r>
              <a:rPr lang="en-US" dirty="0" err="1"/>
              <a:t>pg</a:t>
            </a:r>
            <a:r>
              <a:rPr lang="en-US" dirty="0"/>
              <a:t> 123</a:t>
            </a:r>
            <a:endParaRPr lang="en-CA" dirty="0"/>
          </a:p>
        </p:txBody>
      </p:sp>
    </p:spTree>
    <p:extLst>
      <p:ext uri="{BB962C8B-B14F-4D97-AF65-F5344CB8AC3E}">
        <p14:creationId xmlns:p14="http://schemas.microsoft.com/office/powerpoint/2010/main" val="1375438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par>
                          <p:cTn id="11" fill="hold">
                            <p:stCondLst>
                              <p:cond delay="500"/>
                            </p:stCondLst>
                            <p:childTnLst>
                              <p:par>
                                <p:cTn id="12" presetID="2" presetClass="entr" presetSubtype="8" fill="hold" grpId="0" nodeType="after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0-#ppt_w/2"/>
                                          </p:val>
                                        </p:tav>
                                        <p:tav tm="100000">
                                          <p:val>
                                            <p:strVal val="#ppt_x"/>
                                          </p:val>
                                        </p:tav>
                                      </p:tavLst>
                                    </p:anim>
                                    <p:anim calcmode="lin" valueType="num">
                                      <p:cBhvr additive="base">
                                        <p:cTn id="15" dur="500" fill="hold"/>
                                        <p:tgtEl>
                                          <p:spTgt spid="21"/>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22">
                                            <p:txEl>
                                              <p:pRg st="0" end="0"/>
                                            </p:txEl>
                                          </p:spTgt>
                                        </p:tgtEl>
                                        <p:attrNameLst>
                                          <p:attrName>style.visibility</p:attrName>
                                        </p:attrNameLst>
                                      </p:cBhvr>
                                      <p:to>
                                        <p:strVal val="visible"/>
                                      </p:to>
                                    </p:set>
                                    <p:anim calcmode="lin" valueType="num">
                                      <p:cBhvr additive="base">
                                        <p:cTn id="18"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22">
                                            <p:txEl>
                                              <p:pRg st="0" end="0"/>
                                            </p:txEl>
                                          </p:spTgt>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19">
                                            <p:txEl>
                                              <p:pRg st="0" end="0"/>
                                            </p:txEl>
                                          </p:spTgt>
                                        </p:tgtEl>
                                        <p:attrNameLst>
                                          <p:attrName>style.visibility</p:attrName>
                                        </p:attrNameLst>
                                      </p:cBhvr>
                                      <p:to>
                                        <p:strVal val="visible"/>
                                      </p:to>
                                    </p:set>
                                    <p:anim calcmode="lin" valueType="num">
                                      <p:cBhvr additive="base">
                                        <p:cTn id="22"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animBg="1"/>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7" grpId="0" animBg="1"/>
      <p:bldP spid="19" grpId="0" build="p">
        <p:tmplLst>
          <p:tmpl lvl="1">
            <p:tnLst>
              <p:par>
                <p:cTn presetID="2" presetClass="entr" presetSubtype="8"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8"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erson 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E12C90FC-723D-4755-B876-F1885A47B11A}"/>
              </a:ext>
            </a:extLst>
          </p:cNvPr>
          <p:cNvSpPr/>
          <p:nvPr userDrawn="1"/>
        </p:nvSpPr>
        <p:spPr>
          <a:xfrm>
            <a:off x="777063" y="558209"/>
            <a:ext cx="10637874" cy="5741582"/>
          </a:xfrm>
          <a:prstGeom prst="roundRect">
            <a:avLst>
              <a:gd name="adj" fmla="val 5195"/>
            </a:avLst>
          </a:prstGeom>
          <a:solidFill>
            <a:schemeClr val="bg2">
              <a:alpha val="75000"/>
            </a:schemeClr>
          </a:solidFill>
          <a:ln w="2857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Freeform: Shape 8">
            <a:extLst>
              <a:ext uri="{FF2B5EF4-FFF2-40B4-BE49-F238E27FC236}">
                <a16:creationId xmlns:a16="http://schemas.microsoft.com/office/drawing/2014/main" id="{A9953994-ECBB-4B27-A6FD-60641BA6F81E}"/>
              </a:ext>
            </a:extLst>
          </p:cNvPr>
          <p:cNvSpPr/>
          <p:nvPr userDrawn="1"/>
        </p:nvSpPr>
        <p:spPr>
          <a:xfrm>
            <a:off x="-574051" y="355600"/>
            <a:ext cx="10228414" cy="684877"/>
          </a:xfrm>
          <a:custGeom>
            <a:avLst/>
            <a:gdLst>
              <a:gd name="connsiteX0" fmla="*/ 297716 w 10637873"/>
              <a:gd name="connsiteY0" fmla="*/ 0 h 844734"/>
              <a:gd name="connsiteX1" fmla="*/ 10340158 w 10637873"/>
              <a:gd name="connsiteY1" fmla="*/ 0 h 844734"/>
              <a:gd name="connsiteX2" fmla="*/ 10637873 w 10637873"/>
              <a:gd name="connsiteY2" fmla="*/ 300093 h 844734"/>
              <a:gd name="connsiteX3" fmla="*/ 10637872 w 10637873"/>
              <a:gd name="connsiteY3" fmla="*/ 300093 h 844734"/>
              <a:gd name="connsiteX4" fmla="*/ 10340157 w 10637873"/>
              <a:gd name="connsiteY4" fmla="*/ 600186 h 844734"/>
              <a:gd name="connsiteX5" fmla="*/ 10019090 w 10637873"/>
              <a:gd name="connsiteY5" fmla="*/ 600186 h 844734"/>
              <a:gd name="connsiteX6" fmla="*/ 10020277 w 10637873"/>
              <a:gd name="connsiteY6" fmla="*/ 600987 h 844734"/>
              <a:gd name="connsiteX7" fmla="*/ 10052976 w 10637873"/>
              <a:gd name="connsiteY7" fmla="*/ 679929 h 844734"/>
              <a:gd name="connsiteX8" fmla="*/ 9941334 w 10637873"/>
              <a:gd name="connsiteY8" fmla="*/ 791571 h 844734"/>
              <a:gd name="connsiteX9" fmla="*/ 7141170 w 10637873"/>
              <a:gd name="connsiteY9" fmla="*/ 791571 h 844734"/>
              <a:gd name="connsiteX10" fmla="*/ 7084767 w 10637873"/>
              <a:gd name="connsiteY10" fmla="*/ 829903 h 844734"/>
              <a:gd name="connsiteX11" fmla="*/ 7011887 w 10637873"/>
              <a:gd name="connsiteY11" fmla="*/ 844734 h 844734"/>
              <a:gd name="connsiteX12" fmla="*/ 338426 w 10637873"/>
              <a:gd name="connsiteY12" fmla="*/ 844734 h 844734"/>
              <a:gd name="connsiteX13" fmla="*/ 151193 w 10637873"/>
              <a:gd name="connsiteY13" fmla="*/ 656006 h 844734"/>
              <a:gd name="connsiteX14" fmla="*/ 165906 w 10637873"/>
              <a:gd name="connsiteY14" fmla="*/ 582545 h 844734"/>
              <a:gd name="connsiteX15" fmla="*/ 173083 w 10637873"/>
              <a:gd name="connsiteY15" fmla="*/ 571816 h 844734"/>
              <a:gd name="connsiteX16" fmla="*/ 131260 w 10637873"/>
              <a:gd name="connsiteY16" fmla="*/ 548934 h 844734"/>
              <a:gd name="connsiteX17" fmla="*/ 23396 w 10637873"/>
              <a:gd name="connsiteY17" fmla="*/ 416902 h 844734"/>
              <a:gd name="connsiteX18" fmla="*/ 0 w 10637873"/>
              <a:gd name="connsiteY18" fmla="*/ 300092 h 844734"/>
              <a:gd name="connsiteX19" fmla="*/ 23396 w 10637873"/>
              <a:gd name="connsiteY19" fmla="*/ 183283 h 844734"/>
              <a:gd name="connsiteX20" fmla="*/ 297716 w 10637873"/>
              <a:gd name="connsiteY20" fmla="*/ 0 h 84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637873" h="844734">
                <a:moveTo>
                  <a:pt x="297716" y="0"/>
                </a:moveTo>
                <a:lnTo>
                  <a:pt x="10340158" y="0"/>
                </a:lnTo>
                <a:cubicBezTo>
                  <a:pt x="10504581" y="0"/>
                  <a:pt x="10637873" y="134356"/>
                  <a:pt x="10637873" y="300093"/>
                </a:cubicBezTo>
                <a:lnTo>
                  <a:pt x="10637872" y="300093"/>
                </a:lnTo>
                <a:cubicBezTo>
                  <a:pt x="10637872" y="465830"/>
                  <a:pt x="10504580" y="600186"/>
                  <a:pt x="10340157" y="600186"/>
                </a:cubicBezTo>
                <a:lnTo>
                  <a:pt x="10019090" y="600186"/>
                </a:lnTo>
                <a:lnTo>
                  <a:pt x="10020277" y="600987"/>
                </a:lnTo>
                <a:cubicBezTo>
                  <a:pt x="10040480" y="621190"/>
                  <a:pt x="10052976" y="649100"/>
                  <a:pt x="10052976" y="679929"/>
                </a:cubicBezTo>
                <a:cubicBezTo>
                  <a:pt x="10052976" y="741587"/>
                  <a:pt x="10002992" y="791571"/>
                  <a:pt x="9941334" y="791571"/>
                </a:cubicBezTo>
                <a:lnTo>
                  <a:pt x="7141170" y="791571"/>
                </a:lnTo>
                <a:lnTo>
                  <a:pt x="7084767" y="829903"/>
                </a:lnTo>
                <a:cubicBezTo>
                  <a:pt x="7062367" y="839453"/>
                  <a:pt x="7037739" y="844734"/>
                  <a:pt x="7011887" y="844734"/>
                </a:cubicBezTo>
                <a:lnTo>
                  <a:pt x="338426" y="844734"/>
                </a:lnTo>
                <a:cubicBezTo>
                  <a:pt x="235019" y="844734"/>
                  <a:pt x="151193" y="760238"/>
                  <a:pt x="151193" y="656006"/>
                </a:cubicBezTo>
                <a:cubicBezTo>
                  <a:pt x="151193" y="629948"/>
                  <a:pt x="156432" y="605124"/>
                  <a:pt x="165906" y="582545"/>
                </a:cubicBezTo>
                <a:lnTo>
                  <a:pt x="173083" y="571816"/>
                </a:lnTo>
                <a:lnTo>
                  <a:pt x="131260" y="548934"/>
                </a:lnTo>
                <a:cubicBezTo>
                  <a:pt x="83744" y="516577"/>
                  <a:pt x="45994" y="470756"/>
                  <a:pt x="23396" y="416902"/>
                </a:cubicBezTo>
                <a:lnTo>
                  <a:pt x="0" y="300092"/>
                </a:lnTo>
                <a:lnTo>
                  <a:pt x="23396" y="183283"/>
                </a:lnTo>
                <a:cubicBezTo>
                  <a:pt x="68591" y="75575"/>
                  <a:pt x="174397" y="0"/>
                  <a:pt x="297716" y="0"/>
                </a:cubicBezTo>
                <a:close/>
              </a:path>
            </a:pathLst>
          </a:cu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CA"/>
          </a:p>
        </p:txBody>
      </p:sp>
      <p:sp>
        <p:nvSpPr>
          <p:cNvPr id="5" name="Text Placeholder 4">
            <a:extLst>
              <a:ext uri="{FF2B5EF4-FFF2-40B4-BE49-F238E27FC236}">
                <a16:creationId xmlns:a16="http://schemas.microsoft.com/office/drawing/2014/main" id="{9623EFA5-9BB2-42B7-83CD-DF6CE225B4FA}"/>
              </a:ext>
            </a:extLst>
          </p:cNvPr>
          <p:cNvSpPr>
            <a:spLocks noGrp="1"/>
          </p:cNvSpPr>
          <p:nvPr>
            <p:ph type="body" sz="quarter" idx="10" hasCustomPrompt="1"/>
          </p:nvPr>
        </p:nvSpPr>
        <p:spPr>
          <a:xfrm>
            <a:off x="1045535" y="1100469"/>
            <a:ext cx="10100930" cy="5152029"/>
          </a:xfrm>
          <a:prstGeom prst="rect">
            <a:avLst/>
          </a:prstGeom>
        </p:spPr>
        <p:txBody>
          <a:bodyPr anchor="ctr"/>
          <a:lstStyle>
            <a:lvl1pPr marL="0" indent="0" algn="ctr">
              <a:buNone/>
              <a:defRPr sz="3200">
                <a:effectLst>
                  <a:outerShdw blurRad="50800" dist="38100" dir="8100000" algn="tr" rotWithShape="0">
                    <a:prstClr val="black">
                      <a:alpha val="40000"/>
                    </a:prstClr>
                  </a:outerShdw>
                </a:effectLst>
              </a:defRPr>
            </a:lvl1pPr>
            <a:lvl2pPr marL="457200" indent="0">
              <a:buNone/>
              <a:defRPr>
                <a:effectLst>
                  <a:outerShdw blurRad="50800" dist="38100" dir="8100000" algn="tr" rotWithShape="0">
                    <a:prstClr val="black">
                      <a:alpha val="40000"/>
                    </a:prstClr>
                  </a:outerShdw>
                </a:effectLst>
              </a:defRPr>
            </a:lvl2pPr>
            <a:lvl3pPr marL="914400" indent="0">
              <a:buNone/>
              <a:defRPr>
                <a:effectLst>
                  <a:outerShdw blurRad="50800" dist="38100" dir="8100000" algn="tr" rotWithShape="0">
                    <a:prstClr val="black">
                      <a:alpha val="40000"/>
                    </a:prstClr>
                  </a:outerShdw>
                </a:effectLst>
              </a:defRPr>
            </a:lvl3pPr>
            <a:lvl4pPr marL="1371600" indent="0">
              <a:buNone/>
              <a:defRPr>
                <a:effectLst>
                  <a:outerShdw blurRad="50800" dist="38100" dir="8100000" algn="tr" rotWithShape="0">
                    <a:prstClr val="black">
                      <a:alpha val="40000"/>
                    </a:prstClr>
                  </a:outerShdw>
                </a:effectLst>
              </a:defRPr>
            </a:lvl4pPr>
            <a:lvl5pPr marL="1828800" indent="0">
              <a:buNone/>
              <a:defRPr>
                <a:effectLst>
                  <a:outerShdw blurRad="50800" dist="38100" dir="8100000" algn="tr" rotWithShape="0">
                    <a:prstClr val="black">
                      <a:alpha val="40000"/>
                    </a:prstClr>
                  </a:outerShdw>
                </a:effectLst>
              </a:defRPr>
            </a:lvl5pPr>
          </a:lstStyle>
          <a:p>
            <a:pPr lvl="0"/>
            <a:r>
              <a:rPr lang="en-US" dirty="0"/>
              <a:t>Insert Quote Text here</a:t>
            </a:r>
            <a:endParaRPr lang="en-CA" dirty="0"/>
          </a:p>
        </p:txBody>
      </p:sp>
      <p:sp>
        <p:nvSpPr>
          <p:cNvPr id="17" name="Picture Placeholder 16">
            <a:extLst>
              <a:ext uri="{FF2B5EF4-FFF2-40B4-BE49-F238E27FC236}">
                <a16:creationId xmlns:a16="http://schemas.microsoft.com/office/drawing/2014/main" id="{7F8253E4-BACC-4AE7-81EF-98BC897683AB}"/>
              </a:ext>
            </a:extLst>
          </p:cNvPr>
          <p:cNvSpPr>
            <a:spLocks noGrp="1"/>
          </p:cNvSpPr>
          <p:nvPr>
            <p:ph type="pic" sz="quarter" idx="11"/>
          </p:nvPr>
        </p:nvSpPr>
        <p:spPr>
          <a:xfrm>
            <a:off x="130595" y="191387"/>
            <a:ext cx="1487216" cy="1297168"/>
          </a:xfrm>
          <a:prstGeom prst="hexagon">
            <a:avLst/>
          </a:prstGeom>
          <a:solidFill>
            <a:schemeClr val="bg2"/>
          </a:solidFill>
          <a:ln>
            <a:solidFill>
              <a:schemeClr val="tx2"/>
            </a:solidFill>
          </a:ln>
          <a:effectLst>
            <a:outerShdw blurRad="50800" dist="38100" dir="5400000" algn="t" rotWithShape="0">
              <a:prstClr val="black">
                <a:alpha val="40000"/>
              </a:prstClr>
            </a:outerShdw>
          </a:effectLst>
        </p:spPr>
        <p:txBody>
          <a:bodyPr/>
          <a:lstStyle>
            <a:lvl1pPr>
              <a:defRPr sz="1200"/>
            </a:lvl1pPr>
          </a:lstStyle>
          <a:p>
            <a:r>
              <a:rPr lang="en-US"/>
              <a:t>Click icon to add picture</a:t>
            </a:r>
            <a:endParaRPr lang="en-CA" dirty="0"/>
          </a:p>
        </p:txBody>
      </p:sp>
      <p:sp>
        <p:nvSpPr>
          <p:cNvPr id="22" name="Text Placeholder 18">
            <a:extLst>
              <a:ext uri="{FF2B5EF4-FFF2-40B4-BE49-F238E27FC236}">
                <a16:creationId xmlns:a16="http://schemas.microsoft.com/office/drawing/2014/main" id="{EE8E28B0-9742-4EE9-A1FD-4160CAD2AB74}"/>
              </a:ext>
            </a:extLst>
          </p:cNvPr>
          <p:cNvSpPr>
            <a:spLocks noGrp="1"/>
          </p:cNvSpPr>
          <p:nvPr>
            <p:ph type="body" sz="quarter" idx="13" hasCustomPrompt="1"/>
          </p:nvPr>
        </p:nvSpPr>
        <p:spPr>
          <a:xfrm>
            <a:off x="1691260" y="448230"/>
            <a:ext cx="7299547" cy="403704"/>
          </a:xfrm>
          <a:prstGeom prst="rect">
            <a:avLst/>
          </a:prstGeom>
        </p:spPr>
        <p:txBody>
          <a:bodyPr/>
          <a:lstStyle>
            <a:lvl1pPr marL="0" indent="0">
              <a:buNone/>
              <a:defRPr sz="3200" b="1" baseline="0">
                <a:solidFill>
                  <a:schemeClr val="bg2"/>
                </a:solidFill>
                <a:effectLst>
                  <a:innerShdw blurRad="114300">
                    <a:prstClr val="black"/>
                  </a:innerShdw>
                </a:effectLst>
                <a:latin typeface="+mn-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err="1"/>
              <a:t>Firstname</a:t>
            </a:r>
            <a:r>
              <a:rPr lang="en-US" dirty="0"/>
              <a:t> </a:t>
            </a:r>
            <a:r>
              <a:rPr lang="en-US" dirty="0" err="1"/>
              <a:t>Lastname</a:t>
            </a:r>
            <a:r>
              <a:rPr lang="en-US" dirty="0"/>
              <a:t> (1984 – 2016)</a:t>
            </a:r>
            <a:endParaRPr lang="en-CA" dirty="0"/>
          </a:p>
        </p:txBody>
      </p:sp>
    </p:spTree>
    <p:extLst>
      <p:ext uri="{BB962C8B-B14F-4D97-AF65-F5344CB8AC3E}">
        <p14:creationId xmlns:p14="http://schemas.microsoft.com/office/powerpoint/2010/main" val="125356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0-#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10" presetClass="entr" presetSubtype="0" fill="hold" grpId="0" nodeType="with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fade">
                                      <p:cBhvr>
                                        <p:cTn id="19" dur="500"/>
                                        <p:tgtEl>
                                          <p:spTgt spid="22">
                                            <p:txEl>
                                              <p:pRg st="0" end="0"/>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5" grpId="0" build="p">
        <p:tmplLst>
          <p:tmpl lvl="1">
            <p:tnLst>
              <p:par>
                <p:cTn presetID="10"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17" grpId="0" animBg="1"/>
      <p:bldP spid="22" grpId="0" build="p">
        <p:tmplLst>
          <p:tmpl lvl="1">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313518BF-798F-4655-B316-29724C9E7AEE}"/>
              </a:ext>
            </a:extLst>
          </p:cNvPr>
          <p:cNvSpPr>
            <a:spLocks noGrp="1"/>
          </p:cNvSpPr>
          <p:nvPr>
            <p:ph type="pic" sz="quarter" idx="14"/>
          </p:nvPr>
        </p:nvSpPr>
        <p:spPr>
          <a:xfrm>
            <a:off x="800894" y="346333"/>
            <a:ext cx="10590212" cy="5538788"/>
          </a:xfrm>
          <a:prstGeom prst="rect">
            <a:avLst/>
          </a:prstGeom>
          <a:solidFill>
            <a:schemeClr val="bg2"/>
          </a:solidFill>
          <a:ln>
            <a:solidFill>
              <a:schemeClr val="tx1"/>
            </a:solidFill>
          </a:ln>
          <a:effectLst>
            <a:outerShdw blurRad="50800" dist="38100" dir="5400000" algn="t" rotWithShape="0">
              <a:prstClr val="black">
                <a:alpha val="40000"/>
              </a:prstClr>
            </a:outerShdw>
          </a:effectLst>
        </p:spPr>
        <p:txBody>
          <a:bodyPr/>
          <a:lstStyle/>
          <a:p>
            <a:r>
              <a:rPr lang="en-US"/>
              <a:t>Click icon to add picture</a:t>
            </a:r>
            <a:endParaRPr lang="en-CA"/>
          </a:p>
        </p:txBody>
      </p:sp>
      <p:sp>
        <p:nvSpPr>
          <p:cNvPr id="21" name="Freeform: Shape 20">
            <a:extLst>
              <a:ext uri="{FF2B5EF4-FFF2-40B4-BE49-F238E27FC236}">
                <a16:creationId xmlns:a16="http://schemas.microsoft.com/office/drawing/2014/main" id="{A6D785F4-DF32-425E-84EC-63016A0C02E0}"/>
              </a:ext>
            </a:extLst>
          </p:cNvPr>
          <p:cNvSpPr/>
          <p:nvPr userDrawn="1"/>
        </p:nvSpPr>
        <p:spPr>
          <a:xfrm>
            <a:off x="-467832" y="5953439"/>
            <a:ext cx="7814930" cy="733646"/>
          </a:xfrm>
          <a:custGeom>
            <a:avLst/>
            <a:gdLst>
              <a:gd name="connsiteX0" fmla="*/ 0 w 10722826"/>
              <a:gd name="connsiteY0" fmla="*/ 300092 h 844734"/>
              <a:gd name="connsiteX1" fmla="*/ 0 w 10722826"/>
              <a:gd name="connsiteY1" fmla="*/ 300092 h 844734"/>
              <a:gd name="connsiteX2" fmla="*/ 0 w 10722826"/>
              <a:gd name="connsiteY2" fmla="*/ 300093 h 844734"/>
              <a:gd name="connsiteX3" fmla="*/ 300093 w 10722826"/>
              <a:gd name="connsiteY3" fmla="*/ 0 h 844734"/>
              <a:gd name="connsiteX4" fmla="*/ 10422733 w 10722826"/>
              <a:gd name="connsiteY4" fmla="*/ 0 h 844734"/>
              <a:gd name="connsiteX5" fmla="*/ 10722826 w 10722826"/>
              <a:gd name="connsiteY5" fmla="*/ 300093 h 844734"/>
              <a:gd name="connsiteX6" fmla="*/ 10722825 w 10722826"/>
              <a:gd name="connsiteY6" fmla="*/ 300093 h 844734"/>
              <a:gd name="connsiteX7" fmla="*/ 10422732 w 10722826"/>
              <a:gd name="connsiteY7" fmla="*/ 600186 h 844734"/>
              <a:gd name="connsiteX8" fmla="*/ 7245342 w 10722826"/>
              <a:gd name="connsiteY8" fmla="*/ 600186 h 844734"/>
              <a:gd name="connsiteX9" fmla="*/ 7256611 w 10722826"/>
              <a:gd name="connsiteY9" fmla="*/ 656006 h 844734"/>
              <a:gd name="connsiteX10" fmla="*/ 7067883 w 10722826"/>
              <a:gd name="connsiteY10" fmla="*/ 844734 h 844734"/>
              <a:gd name="connsiteX11" fmla="*/ 341128 w 10722826"/>
              <a:gd name="connsiteY11" fmla="*/ 844734 h 844734"/>
              <a:gd name="connsiteX12" fmla="*/ 152400 w 10722826"/>
              <a:gd name="connsiteY12" fmla="*/ 656006 h 844734"/>
              <a:gd name="connsiteX13" fmla="*/ 167231 w 10722826"/>
              <a:gd name="connsiteY13" fmla="*/ 582545 h 844734"/>
              <a:gd name="connsiteX14" fmla="*/ 174465 w 10722826"/>
              <a:gd name="connsiteY14" fmla="*/ 571816 h 844734"/>
              <a:gd name="connsiteX15" fmla="*/ 132308 w 10722826"/>
              <a:gd name="connsiteY15" fmla="*/ 548934 h 844734"/>
              <a:gd name="connsiteX16" fmla="*/ 23583 w 10722826"/>
              <a:gd name="connsiteY16" fmla="*/ 416902 h 844734"/>
              <a:gd name="connsiteX17" fmla="*/ 0 w 10722826"/>
              <a:gd name="connsiteY17" fmla="*/ 300092 h 844734"/>
              <a:gd name="connsiteX18" fmla="*/ 23583 w 10722826"/>
              <a:gd name="connsiteY18" fmla="*/ 183283 h 844734"/>
              <a:gd name="connsiteX19" fmla="*/ 300093 w 10722826"/>
              <a:gd name="connsiteY19" fmla="*/ 0 h 844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722826" h="844734">
                <a:moveTo>
                  <a:pt x="0" y="300092"/>
                </a:moveTo>
                <a:lnTo>
                  <a:pt x="0" y="300092"/>
                </a:lnTo>
                <a:lnTo>
                  <a:pt x="0" y="300093"/>
                </a:lnTo>
                <a:close/>
                <a:moveTo>
                  <a:pt x="300093" y="0"/>
                </a:moveTo>
                <a:lnTo>
                  <a:pt x="10422733" y="0"/>
                </a:lnTo>
                <a:cubicBezTo>
                  <a:pt x="10588470" y="0"/>
                  <a:pt x="10722826" y="134356"/>
                  <a:pt x="10722826" y="300093"/>
                </a:cubicBezTo>
                <a:lnTo>
                  <a:pt x="10722825" y="300093"/>
                </a:lnTo>
                <a:cubicBezTo>
                  <a:pt x="10722825" y="465830"/>
                  <a:pt x="10588469" y="600186"/>
                  <a:pt x="10422732" y="600186"/>
                </a:cubicBezTo>
                <a:lnTo>
                  <a:pt x="7245342" y="600186"/>
                </a:lnTo>
                <a:lnTo>
                  <a:pt x="7256611" y="656006"/>
                </a:lnTo>
                <a:cubicBezTo>
                  <a:pt x="7256611" y="760238"/>
                  <a:pt x="7172115" y="844734"/>
                  <a:pt x="7067883" y="844734"/>
                </a:cubicBezTo>
                <a:lnTo>
                  <a:pt x="341128" y="844734"/>
                </a:lnTo>
                <a:cubicBezTo>
                  <a:pt x="236896" y="844734"/>
                  <a:pt x="152400" y="760238"/>
                  <a:pt x="152400" y="656006"/>
                </a:cubicBezTo>
                <a:cubicBezTo>
                  <a:pt x="152400" y="629948"/>
                  <a:pt x="157681" y="605124"/>
                  <a:pt x="167231" y="582545"/>
                </a:cubicBezTo>
                <a:lnTo>
                  <a:pt x="174465" y="571816"/>
                </a:lnTo>
                <a:lnTo>
                  <a:pt x="132308" y="548934"/>
                </a:lnTo>
                <a:cubicBezTo>
                  <a:pt x="84413" y="516577"/>
                  <a:pt x="46361" y="470756"/>
                  <a:pt x="23583" y="416902"/>
                </a:cubicBezTo>
                <a:lnTo>
                  <a:pt x="0" y="300092"/>
                </a:lnTo>
                <a:lnTo>
                  <a:pt x="23583" y="183283"/>
                </a:lnTo>
                <a:cubicBezTo>
                  <a:pt x="69139" y="75575"/>
                  <a:pt x="175790" y="0"/>
                  <a:pt x="300093" y="0"/>
                </a:cubicBezTo>
                <a:close/>
              </a:path>
            </a:pathLst>
          </a:cu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9" name="Text Placeholder 18">
            <a:extLst>
              <a:ext uri="{FF2B5EF4-FFF2-40B4-BE49-F238E27FC236}">
                <a16:creationId xmlns:a16="http://schemas.microsoft.com/office/drawing/2014/main" id="{C75A91AC-73CA-4B70-9C10-1EC8F9D85781}"/>
              </a:ext>
            </a:extLst>
          </p:cNvPr>
          <p:cNvSpPr>
            <a:spLocks noGrp="1"/>
          </p:cNvSpPr>
          <p:nvPr>
            <p:ph type="body" sz="quarter" idx="12" hasCustomPrompt="1"/>
          </p:nvPr>
        </p:nvSpPr>
        <p:spPr>
          <a:xfrm>
            <a:off x="894797" y="6335254"/>
            <a:ext cx="3842008" cy="359284"/>
          </a:xfrm>
          <a:prstGeom prst="rect">
            <a:avLst/>
          </a:prstGeom>
        </p:spPr>
        <p:txBody>
          <a:bodyPr/>
          <a:lstStyle>
            <a:lvl1pPr marL="0" indent="0">
              <a:buNone/>
              <a:defRPr sz="1800" b="0">
                <a:solidFill>
                  <a:schemeClr val="bg2"/>
                </a:solidFill>
                <a:effectLst>
                  <a:innerShdw blurRad="114300">
                    <a:prstClr val="black"/>
                  </a:innerShdw>
                </a:effectLst>
                <a:latin typeface="+mj-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a:t>Picture Description</a:t>
            </a:r>
          </a:p>
        </p:txBody>
      </p:sp>
      <p:sp>
        <p:nvSpPr>
          <p:cNvPr id="22" name="Text Placeholder 18">
            <a:extLst>
              <a:ext uri="{FF2B5EF4-FFF2-40B4-BE49-F238E27FC236}">
                <a16:creationId xmlns:a16="http://schemas.microsoft.com/office/drawing/2014/main" id="{EE8E28B0-9742-4EE9-A1FD-4160CAD2AB74}"/>
              </a:ext>
            </a:extLst>
          </p:cNvPr>
          <p:cNvSpPr>
            <a:spLocks noGrp="1"/>
          </p:cNvSpPr>
          <p:nvPr>
            <p:ph type="body" sz="quarter" idx="13" hasCustomPrompt="1"/>
          </p:nvPr>
        </p:nvSpPr>
        <p:spPr>
          <a:xfrm>
            <a:off x="894797" y="5980019"/>
            <a:ext cx="6128008" cy="403704"/>
          </a:xfrm>
          <a:prstGeom prst="rect">
            <a:avLst/>
          </a:prstGeom>
        </p:spPr>
        <p:txBody>
          <a:bodyPr/>
          <a:lstStyle>
            <a:lvl1pPr marL="0" indent="0">
              <a:buNone/>
              <a:defRPr sz="2800" b="1" baseline="0">
                <a:solidFill>
                  <a:schemeClr val="bg2"/>
                </a:solidFill>
                <a:effectLst>
                  <a:innerShdw blurRad="114300">
                    <a:prstClr val="black"/>
                  </a:innerShdw>
                </a:effectLst>
                <a:latin typeface="+mn-lt"/>
              </a:defRPr>
            </a:lvl1pPr>
            <a:lvl2pPr marL="457200" indent="0">
              <a:buNone/>
              <a:defRPr sz="2800">
                <a:solidFill>
                  <a:schemeClr val="bg2"/>
                </a:solidFill>
                <a:latin typeface="+mj-lt"/>
              </a:defRPr>
            </a:lvl2pPr>
            <a:lvl3pPr marL="914400" indent="0">
              <a:buNone/>
              <a:defRPr sz="2400">
                <a:solidFill>
                  <a:schemeClr val="bg2"/>
                </a:solidFill>
                <a:latin typeface="+mj-lt"/>
              </a:defRPr>
            </a:lvl3pPr>
            <a:lvl4pPr marL="1371600" indent="0">
              <a:buNone/>
              <a:defRPr sz="2000">
                <a:solidFill>
                  <a:schemeClr val="bg2"/>
                </a:solidFill>
                <a:latin typeface="+mj-lt"/>
              </a:defRPr>
            </a:lvl4pPr>
            <a:lvl5pPr marL="1828800" indent="0">
              <a:buNone/>
              <a:defRPr sz="2000">
                <a:solidFill>
                  <a:schemeClr val="bg2"/>
                </a:solidFill>
                <a:latin typeface="+mj-lt"/>
              </a:defRPr>
            </a:lvl5pPr>
          </a:lstStyle>
          <a:p>
            <a:pPr lvl="0"/>
            <a:r>
              <a:rPr lang="en-US" dirty="0"/>
              <a:t>Picture Title</a:t>
            </a:r>
            <a:endParaRPr lang="en-CA" dirty="0"/>
          </a:p>
        </p:txBody>
      </p:sp>
      <p:pic>
        <p:nvPicPr>
          <p:cNvPr id="4" name="Graphic 3" descr="Image">
            <a:extLst>
              <a:ext uri="{FF2B5EF4-FFF2-40B4-BE49-F238E27FC236}">
                <a16:creationId xmlns:a16="http://schemas.microsoft.com/office/drawing/2014/main" id="{5D756E47-B5D5-49F1-A826-A8ECAD02434C}"/>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1274" y="6037430"/>
            <a:ext cx="565663" cy="565663"/>
          </a:xfrm>
          <a:prstGeom prst="rect">
            <a:avLst/>
          </a:prstGeom>
        </p:spPr>
      </p:pic>
    </p:spTree>
    <p:extLst>
      <p:ext uri="{BB962C8B-B14F-4D97-AF65-F5344CB8AC3E}">
        <p14:creationId xmlns:p14="http://schemas.microsoft.com/office/powerpoint/2010/main" val="2958561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2">
                                            <p:txEl>
                                              <p:pRg st="0" end="0"/>
                                            </p:txEl>
                                          </p:spTgt>
                                        </p:tgtEl>
                                        <p:attrNameLst>
                                          <p:attrName>style.visibility</p:attrName>
                                        </p:attrNameLst>
                                      </p:cBhvr>
                                      <p:to>
                                        <p:strVal val="visible"/>
                                      </p:to>
                                    </p:set>
                                    <p:anim calcmode="lin" valueType="num">
                                      <p:cBhvr additive="base">
                                        <p:cTn id="11" dur="500" fill="hold"/>
                                        <p:tgtEl>
                                          <p:spTgt spid="22">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22">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anim calcmode="lin" valueType="num">
                                      <p:cBhvr additive="base">
                                        <p:cTn id="15" dur="500" fill="hold"/>
                                        <p:tgtEl>
                                          <p:spTgt spid="19">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9">
                                            <p:txEl>
                                              <p:pRg st="0" end="0"/>
                                            </p:txEl>
                                          </p:spTgt>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build="p">
        <p:tmplLst>
          <p:tmpl lvl="1">
            <p:tnLst>
              <p:par>
                <p:cTn presetID="2" presetClass="entr" presetSubtype="8"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P spid="22" grpId="0" build="p">
        <p:tmplLst>
          <p:tmpl lvl="1">
            <p:tnLst>
              <p:par>
                <p:cTn presetID="2" presetClass="entr" presetSubtype="8"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985263"/>
      </p:ext>
    </p:extLst>
  </p:cSld>
  <p:clrMap bg1="dk1" tx1="lt1" bg2="dk2" tx2="lt2" accent1="accent1" accent2="accent2" accent3="accent3" accent4="accent4" accent5="accent5" accent6="accent6" hlink="hlink" folHlink="folHlink"/>
  <p:sldLayoutIdLst>
    <p:sldLayoutId id="2147483651" r:id="rId1"/>
    <p:sldLayoutId id="2147483649" r:id="rId2"/>
    <p:sldLayoutId id="2147483650" r:id="rId3"/>
    <p:sldLayoutId id="2147483663" r:id="rId4"/>
    <p:sldLayoutId id="2147483660" r:id="rId5"/>
    <p:sldLayoutId id="2147483652" r:id="rId6"/>
    <p:sldLayoutId id="2147483653" r:id="rId7"/>
    <p:sldLayoutId id="2147483655" r:id="rId8"/>
    <p:sldLayoutId id="2147483654" r:id="rId9"/>
    <p:sldLayoutId id="2147483657" r:id="rId10"/>
    <p:sldLayoutId id="2147483659" r:id="rId11"/>
    <p:sldLayoutId id="2147483658" r:id="rId12"/>
    <p:sldLayoutId id="2147483656" r:id="rId13"/>
    <p:sldLayoutId id="2147483661" r:id="rId14"/>
    <p:sldLayoutId id="2147483662" r:id="rId1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media/image29.jpeg"/></Relationships>
</file>

<file path=ppt/slides/_rels/slide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image" Target="../media/image30.jpeg"/><Relationship Id="rId4" Type="http://schemas.openxmlformats.org/officeDocument/2006/relationships/image" Target="../media/image29.jpeg"/></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jpeg"/></Relationships>
</file>

<file path=ppt/slides/_rels/slide5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png"/><Relationship Id="rId7" Type="http://schemas.openxmlformats.org/officeDocument/2006/relationships/image" Target="../media/image32.jpeg"/><Relationship Id="rId12"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1.pn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png"/></Relationships>
</file>

<file path=ppt/slides/_rels/slide5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9.xml"/><Relationship Id="rId5" Type="http://schemas.openxmlformats.org/officeDocument/2006/relationships/image" Target="../media/image41.jpg"/><Relationship Id="rId4" Type="http://schemas.openxmlformats.org/officeDocument/2006/relationships/image" Target="../media/image40.jpg"/></Relationships>
</file>

<file path=ppt/slides/_rels/slide5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83.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15.xml"/><Relationship Id="rId5" Type="http://schemas.openxmlformats.org/officeDocument/2006/relationships/image" Target="../media/image53.jpg"/><Relationship Id="rId4" Type="http://schemas.openxmlformats.org/officeDocument/2006/relationships/image" Target="../media/image52.jpg"/></Relationships>
</file>

<file path=ppt/slides/_rels/slide9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3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C6085-C17D-4AC1-8DC5-5A5C5A4A3DFD}"/>
              </a:ext>
            </a:extLst>
          </p:cNvPr>
          <p:cNvSpPr>
            <a:spLocks noGrp="1"/>
          </p:cNvSpPr>
          <p:nvPr>
            <p:ph type="title"/>
          </p:nvPr>
        </p:nvSpPr>
        <p:spPr/>
        <p:txBody>
          <a:bodyPr/>
          <a:lstStyle/>
          <a:p>
            <a:r>
              <a:rPr lang="en-US" dirty="0"/>
              <a:t>AN EXAMPLE TO US</a:t>
            </a:r>
            <a:endParaRPr lang="en-CA" dirty="0"/>
          </a:p>
        </p:txBody>
      </p:sp>
      <p:sp>
        <p:nvSpPr>
          <p:cNvPr id="3" name="Text Placeholder 2">
            <a:extLst>
              <a:ext uri="{FF2B5EF4-FFF2-40B4-BE49-F238E27FC236}">
                <a16:creationId xmlns:a16="http://schemas.microsoft.com/office/drawing/2014/main" id="{6789BD21-DE0F-4F99-AAFD-1B1F118603F0}"/>
              </a:ext>
            </a:extLst>
          </p:cNvPr>
          <p:cNvSpPr>
            <a:spLocks noGrp="1"/>
          </p:cNvSpPr>
          <p:nvPr>
            <p:ph type="body" sz="quarter" idx="10"/>
          </p:nvPr>
        </p:nvSpPr>
        <p:spPr>
          <a:xfrm>
            <a:off x="729950" y="2280096"/>
            <a:ext cx="10317415" cy="4241351"/>
          </a:xfrm>
        </p:spPr>
        <p:txBody>
          <a:bodyPr/>
          <a:lstStyle/>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In 1964, a new Sunday school curriculum was released that taught adults and children </a:t>
            </a:r>
            <a:r>
              <a:rPr lang="en-CA" b="1" dirty="0">
                <a:effectLst>
                  <a:outerShdw blurRad="38100" dist="38100" dir="2700000" algn="tl">
                    <a:srgbClr val="000000">
                      <a:alpha val="43137"/>
                    </a:srgbClr>
                  </a:outerShdw>
                </a:effectLst>
              </a:rPr>
              <a:t>to question the historical reliability of the Old Testament and the Gospels</a:t>
            </a:r>
            <a:r>
              <a:rPr lang="en-CA" dirty="0">
                <a:effectLst>
                  <a:outerShdw blurRad="38100" dist="38100" dir="2700000" algn="tl">
                    <a:srgbClr val="000000">
                      <a:alpha val="43137"/>
                    </a:srgbClr>
                  </a:outerShdw>
                </a:effectLst>
              </a:rPr>
              <a:t>.</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“New officials </a:t>
            </a:r>
            <a:r>
              <a:rPr lang="en-CA" b="1" dirty="0">
                <a:effectLst>
                  <a:outerShdw blurRad="38100" dist="38100" dir="2700000" algn="tl">
                    <a:srgbClr val="000000">
                      <a:alpha val="43137"/>
                    </a:srgbClr>
                  </a:outerShdw>
                </a:effectLst>
              </a:rPr>
              <a:t>publicly rejected Billy Graham and the whole idea of evangelistic rallies</a:t>
            </a:r>
            <a:r>
              <a:rPr lang="en-CA" dirty="0">
                <a:effectLst>
                  <a:outerShdw blurRad="38100" dist="38100" dir="2700000" algn="tl">
                    <a:srgbClr val="000000">
                      <a:alpha val="43137"/>
                    </a:srgbClr>
                  </a:outerShdw>
                </a:effectLst>
              </a:rPr>
              <a:t>. They also dropped the church’s opposition to premarital sex and lobbied the federal government to legalize abortion, reversing their traditional moral stances.”</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“The time had come, they said, for the church to stop telling the world what to do, and instead listen to the world’s wisdom...”</a:t>
            </a:r>
            <a:endParaRPr lang="en-CA" sz="2600" b="1" dirty="0">
              <a:effectLst>
                <a:outerShdw blurRad="38100" dist="38100" dir="2700000" algn="tl">
                  <a:srgbClr val="000000">
                    <a:alpha val="43137"/>
                  </a:srgbClr>
                </a:outerShdw>
              </a:effectLst>
            </a:endParaRPr>
          </a:p>
        </p:txBody>
      </p:sp>
      <p:sp>
        <p:nvSpPr>
          <p:cNvPr id="4" name="Text Placeholder 3">
            <a:extLst>
              <a:ext uri="{FF2B5EF4-FFF2-40B4-BE49-F238E27FC236}">
                <a16:creationId xmlns:a16="http://schemas.microsoft.com/office/drawing/2014/main" id="{10BEA067-8083-40CD-9C76-0B3AD7D7820D}"/>
              </a:ext>
            </a:extLst>
          </p:cNvPr>
          <p:cNvSpPr>
            <a:spLocks noGrp="1"/>
          </p:cNvSpPr>
          <p:nvPr>
            <p:ph type="body" sz="quarter" idx="11"/>
          </p:nvPr>
        </p:nvSpPr>
        <p:spPr/>
        <p:txBody>
          <a:bodyPr/>
          <a:lstStyle/>
          <a:p>
            <a:r>
              <a:rPr lang="en-US" dirty="0"/>
              <a:t>The United Church of Canada</a:t>
            </a:r>
            <a:endParaRPr lang="en-CA" dirty="0"/>
          </a:p>
        </p:txBody>
      </p:sp>
      <p:pic>
        <p:nvPicPr>
          <p:cNvPr id="9" name="Picture 8" descr="A close up of a sign&#10;&#10;Description automatically generated">
            <a:extLst>
              <a:ext uri="{FF2B5EF4-FFF2-40B4-BE49-F238E27FC236}">
                <a16:creationId xmlns:a16="http://schemas.microsoft.com/office/drawing/2014/main" id="{7F6C0CC1-34E2-443A-9648-A099899DBD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5511" y="39079"/>
            <a:ext cx="1353176" cy="2156809"/>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3881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C6085-C17D-4AC1-8DC5-5A5C5A4A3DFD}"/>
              </a:ext>
            </a:extLst>
          </p:cNvPr>
          <p:cNvSpPr>
            <a:spLocks noGrp="1"/>
          </p:cNvSpPr>
          <p:nvPr>
            <p:ph type="title"/>
          </p:nvPr>
        </p:nvSpPr>
        <p:spPr/>
        <p:txBody>
          <a:bodyPr/>
          <a:lstStyle/>
          <a:p>
            <a:r>
              <a:rPr lang="en-US" dirty="0"/>
              <a:t>AN EXAMPLE TO US</a:t>
            </a:r>
            <a:endParaRPr lang="en-CA" dirty="0"/>
          </a:p>
        </p:txBody>
      </p:sp>
      <p:sp>
        <p:nvSpPr>
          <p:cNvPr id="3" name="Text Placeholder 2">
            <a:extLst>
              <a:ext uri="{FF2B5EF4-FFF2-40B4-BE49-F238E27FC236}">
                <a16:creationId xmlns:a16="http://schemas.microsoft.com/office/drawing/2014/main" id="{6789BD21-DE0F-4F99-AAFD-1B1F118603F0}"/>
              </a:ext>
            </a:extLst>
          </p:cNvPr>
          <p:cNvSpPr>
            <a:spLocks noGrp="1"/>
          </p:cNvSpPr>
          <p:nvPr>
            <p:ph type="body" sz="quarter" idx="10"/>
          </p:nvPr>
        </p:nvSpPr>
        <p:spPr>
          <a:xfrm>
            <a:off x="2531279" y="2386566"/>
            <a:ext cx="8869288" cy="4241351"/>
          </a:xfrm>
        </p:spPr>
        <p:txBody>
          <a:bodyPr/>
          <a:lstStyle/>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In 1997, for example, Moderator Bill Phipps told the Ottawa Citizen, “I don’t believe Jesus was God,” and “I don’t believe he rose from the dead as a scientific fact. It’s an irrelevant question.”</a:t>
            </a:r>
          </a:p>
          <a:p>
            <a:pPr marL="457200" indent="-457200">
              <a:buFont typeface="Arial" panose="020B0604020202020204" pitchFamily="34" charset="0"/>
              <a:buChar char="•"/>
            </a:pPr>
            <a:endParaRPr lang="en-CA" dirty="0">
              <a:effectLst>
                <a:outerShdw blurRad="38100" dist="38100" dir="2700000" algn="tl">
                  <a:srgbClr val="000000">
                    <a:alpha val="43137"/>
                  </a:srgbClr>
                </a:outerShdw>
              </a:effectLst>
            </a:endParaRP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More recently, in 2001, Gretta Vosper - a minister at West Hill United Church publicly described herself as a “non-theist” and later adopted the term “atheist.”</a:t>
            </a:r>
            <a:endParaRPr lang="en-CA" sz="2600" b="1" dirty="0">
              <a:effectLst>
                <a:outerShdw blurRad="38100" dist="38100" dir="2700000" algn="tl">
                  <a:srgbClr val="000000">
                    <a:alpha val="43137"/>
                  </a:srgbClr>
                </a:outerShdw>
              </a:effectLst>
            </a:endParaRPr>
          </a:p>
        </p:txBody>
      </p:sp>
      <p:sp>
        <p:nvSpPr>
          <p:cNvPr id="4" name="Text Placeholder 3">
            <a:extLst>
              <a:ext uri="{FF2B5EF4-FFF2-40B4-BE49-F238E27FC236}">
                <a16:creationId xmlns:a16="http://schemas.microsoft.com/office/drawing/2014/main" id="{10BEA067-8083-40CD-9C76-0B3AD7D7820D}"/>
              </a:ext>
            </a:extLst>
          </p:cNvPr>
          <p:cNvSpPr>
            <a:spLocks noGrp="1"/>
          </p:cNvSpPr>
          <p:nvPr>
            <p:ph type="body" sz="quarter" idx="11"/>
          </p:nvPr>
        </p:nvSpPr>
        <p:spPr/>
        <p:txBody>
          <a:bodyPr/>
          <a:lstStyle/>
          <a:p>
            <a:r>
              <a:rPr lang="en-US" dirty="0"/>
              <a:t>The United Church of Canada</a:t>
            </a:r>
            <a:endParaRPr lang="en-CA" dirty="0"/>
          </a:p>
        </p:txBody>
      </p:sp>
      <p:pic>
        <p:nvPicPr>
          <p:cNvPr id="1026" name="Picture 2" descr="Image result for united church of canada bill phipps">
            <a:extLst>
              <a:ext uri="{FF2B5EF4-FFF2-40B4-BE49-F238E27FC236}">
                <a16:creationId xmlns:a16="http://schemas.microsoft.com/office/drawing/2014/main" id="{5712271C-4749-49EE-821D-099A77CCCBC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778"/>
          <a:stretch/>
        </p:blipFill>
        <p:spPr bwMode="auto">
          <a:xfrm>
            <a:off x="828234" y="2386566"/>
            <a:ext cx="1593159" cy="1623297"/>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8" name="Picture 4" descr="Image result for united church of canada gretta vosper">
            <a:extLst>
              <a:ext uri="{FF2B5EF4-FFF2-40B4-BE49-F238E27FC236}">
                <a16:creationId xmlns:a16="http://schemas.microsoft.com/office/drawing/2014/main" id="{22D8FDE2-A0B8-45A8-A162-14B8FC22FD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46" t="5401" r="33214" b="8477"/>
          <a:stretch/>
        </p:blipFill>
        <p:spPr bwMode="auto">
          <a:xfrm>
            <a:off x="828233" y="4400770"/>
            <a:ext cx="1593159" cy="1724517"/>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88854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89BD21-DE0F-4F99-AAFD-1B1F118603F0}"/>
              </a:ext>
            </a:extLst>
          </p:cNvPr>
          <p:cNvSpPr>
            <a:spLocks noGrp="1"/>
          </p:cNvSpPr>
          <p:nvPr>
            <p:ph type="body" sz="quarter" idx="4294967295"/>
          </p:nvPr>
        </p:nvSpPr>
        <p:spPr>
          <a:xfrm>
            <a:off x="449385" y="516011"/>
            <a:ext cx="11218984" cy="1468238"/>
          </a:xfrm>
          <a:prstGeom prst="rect">
            <a:avLst/>
          </a:prstGeom>
        </p:spPr>
        <p:txBody>
          <a:bodyPr/>
          <a:lstStyle/>
          <a:p>
            <a:pPr marL="0" indent="0" algn="ctr">
              <a:buNone/>
            </a:pPr>
            <a:r>
              <a:rPr lang="en-CA" sz="3000" b="1" dirty="0">
                <a:solidFill>
                  <a:schemeClr val="accent1">
                    <a:lumMod val="75000"/>
                  </a:schemeClr>
                </a:solidFill>
                <a:effectLst>
                  <a:outerShdw blurRad="38100" dist="38100" dir="2700000" algn="tl">
                    <a:srgbClr val="000000">
                      <a:alpha val="43137"/>
                    </a:srgbClr>
                  </a:outerShdw>
                </a:effectLst>
              </a:rPr>
              <a:t>“The result? Between 1968 and 2009 the United Church lost over half its members, during a time in which the Canadian population grew by more than 50%.”</a:t>
            </a:r>
            <a:br>
              <a:rPr lang="en-CA" dirty="0">
                <a:effectLst>
                  <a:outerShdw blurRad="38100" dist="38100" dir="2700000" algn="tl" rotWithShape="0">
                    <a:srgbClr val="000000">
                      <a:alpha val="43137"/>
                    </a:srgbClr>
                  </a:outerShdw>
                </a:effectLst>
              </a:rPr>
            </a:br>
            <a:endParaRPr lang="en-CA" b="1" dirty="0">
              <a:effectLst>
                <a:outerShdw blurRad="38100" dist="38100" dir="2700000" algn="tl" rotWithShape="0">
                  <a:srgbClr val="000000">
                    <a:alpha val="43137"/>
                  </a:srgbClr>
                </a:outerShdw>
              </a:effectLst>
            </a:endParaRPr>
          </a:p>
        </p:txBody>
      </p:sp>
      <p:pic>
        <p:nvPicPr>
          <p:cNvPr id="1026" name="Picture 2" descr="Image result for united church gretta vosper">
            <a:extLst>
              <a:ext uri="{FF2B5EF4-FFF2-40B4-BE49-F238E27FC236}">
                <a16:creationId xmlns:a16="http://schemas.microsoft.com/office/drawing/2014/main" id="{4F1961DA-2B03-4C21-9DAA-F5F4311AC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1930506"/>
            <a:ext cx="8209788" cy="457011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33494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789BD21-DE0F-4F99-AAFD-1B1F118603F0}"/>
              </a:ext>
            </a:extLst>
          </p:cNvPr>
          <p:cNvSpPr>
            <a:spLocks noGrp="1"/>
          </p:cNvSpPr>
          <p:nvPr>
            <p:ph type="body" sz="quarter" idx="4294967295"/>
          </p:nvPr>
        </p:nvSpPr>
        <p:spPr>
          <a:xfrm>
            <a:off x="449385" y="794902"/>
            <a:ext cx="11218984" cy="5728677"/>
          </a:xfrm>
          <a:prstGeom prst="rect">
            <a:avLst/>
          </a:prstGeom>
        </p:spPr>
        <p:txBody>
          <a:bodyPr/>
          <a:lstStyle/>
          <a:p>
            <a:pPr marL="0" indent="0" algn="ctr">
              <a:buNone/>
            </a:pPr>
            <a:r>
              <a:rPr lang="en-CA" sz="3200" dirty="0">
                <a:effectLst>
                  <a:outerShdw blurRad="38100" dist="38100" dir="2700000" algn="tl">
                    <a:srgbClr val="000000">
                      <a:alpha val="43137"/>
                    </a:srgbClr>
                  </a:outerShdw>
                </a:effectLst>
              </a:rPr>
              <a:t>“We should not be quick to judge. I’ve met many kind, decent people in the United Church. Many of them genuinely want to follow Jesus’ commandment to love others as we love ourselves, and their commitment to helping the poor and disadvantaged is worth imitating.</a:t>
            </a:r>
          </a:p>
          <a:p>
            <a:pPr marL="0" indent="0" algn="ctr">
              <a:buNone/>
            </a:pPr>
            <a:r>
              <a:rPr lang="en-CA" sz="3200" dirty="0">
                <a:solidFill>
                  <a:schemeClr val="accent1">
                    <a:lumMod val="75000"/>
                  </a:schemeClr>
                </a:solidFill>
                <a:effectLst>
                  <a:outerShdw blurRad="38100" dist="38100" dir="2700000" algn="tl">
                    <a:srgbClr val="000000">
                      <a:alpha val="43137"/>
                    </a:srgbClr>
                  </a:outerShdw>
                </a:effectLst>
                <a:latin typeface="+mj-lt"/>
              </a:rPr>
              <a:t>Nevertheless, the story of the United Church is a sobering one. It’s a reminder that strategies formed out of human wisdom rarely work out the way we intend, especially when they leave behind “the faith once for all delivered to the saints” (Jude 3)</a:t>
            </a:r>
            <a:r>
              <a:rPr lang="en-CA" sz="3200" dirty="0">
                <a:solidFill>
                  <a:schemeClr val="accent1">
                    <a:lumMod val="75000"/>
                  </a:schemeClr>
                </a:solidFill>
                <a:effectLst>
                  <a:outerShdw blurRad="38100" dist="38100" dir="2700000" algn="tl">
                    <a:srgbClr val="000000">
                      <a:alpha val="43137"/>
                    </a:srgbClr>
                  </a:outerShdw>
                </a:effectLst>
              </a:rPr>
              <a:t>.</a:t>
            </a:r>
            <a:r>
              <a:rPr lang="en-CA" sz="3200" dirty="0">
                <a:effectLst>
                  <a:outerShdw blurRad="38100" dist="38100" dir="2700000" algn="tl">
                    <a:srgbClr val="000000">
                      <a:alpha val="43137"/>
                    </a:srgbClr>
                  </a:outerShdw>
                </a:effectLst>
              </a:rPr>
              <a:t> That’s a faith worth contending for.”</a:t>
            </a:r>
          </a:p>
          <a:p>
            <a:pPr marL="0" indent="0" algn="ctr">
              <a:buNone/>
            </a:pPr>
            <a:r>
              <a:rPr lang="en-CA" sz="2000" dirty="0">
                <a:effectLst>
                  <a:outerShdw blurRad="38100" dist="38100" dir="2700000" algn="tl">
                    <a:srgbClr val="000000">
                      <a:alpha val="43137"/>
                    </a:srgbClr>
                  </a:outerShdw>
                </a:effectLst>
              </a:rPr>
              <a:t>(Kevin Flatt, TGC Canada Article: “The United Church of Canada: What you need to know”)</a:t>
            </a:r>
          </a:p>
          <a:p>
            <a:pPr marL="0" indent="0" algn="ctr">
              <a:buNone/>
            </a:pPr>
            <a:br>
              <a:rPr lang="en-CA" dirty="0">
                <a:effectLst>
                  <a:outerShdw blurRad="38100" dist="38100" dir="2700000" algn="tl" rotWithShape="0">
                    <a:srgbClr val="000000">
                      <a:alpha val="43137"/>
                    </a:srgbClr>
                  </a:outerShdw>
                </a:effectLst>
              </a:rPr>
            </a:br>
            <a:endParaRPr lang="en-CA" b="1" dirty="0">
              <a:effectLst>
                <a:outerShdw blurRad="38100" dist="38100" dir="2700000" algn="tl" rotWithShape="0">
                  <a:srgbClr val="000000">
                    <a:alpha val="43137"/>
                  </a:srgbClr>
                </a:outerShdw>
              </a:effectLst>
            </a:endParaRPr>
          </a:p>
        </p:txBody>
      </p:sp>
    </p:spTree>
    <p:extLst>
      <p:ext uri="{BB962C8B-B14F-4D97-AF65-F5344CB8AC3E}">
        <p14:creationId xmlns:p14="http://schemas.microsoft.com/office/powerpoint/2010/main" val="383047266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80DE29-E6A2-4FB4-BA08-6C0E4B015C68}"/>
              </a:ext>
            </a:extLst>
          </p:cNvPr>
          <p:cNvSpPr>
            <a:spLocks noGrp="1"/>
          </p:cNvSpPr>
          <p:nvPr>
            <p:ph type="title"/>
          </p:nvPr>
        </p:nvSpPr>
        <p:spPr/>
        <p:txBody>
          <a:bodyPr/>
          <a:lstStyle/>
          <a:p>
            <a:r>
              <a:rPr lang="en-US" dirty="0"/>
              <a:t>SCRIPTURE’S INSPIRATION</a:t>
            </a:r>
            <a:endParaRPr lang="en-CA" dirty="0"/>
          </a:p>
        </p:txBody>
      </p:sp>
      <p:sp>
        <p:nvSpPr>
          <p:cNvPr id="6" name="Text Placeholder 5">
            <a:extLst>
              <a:ext uri="{FF2B5EF4-FFF2-40B4-BE49-F238E27FC236}">
                <a16:creationId xmlns:a16="http://schemas.microsoft.com/office/drawing/2014/main" id="{01FDA296-CDCD-48E8-A944-0D7CE752C845}"/>
              </a:ext>
            </a:extLst>
          </p:cNvPr>
          <p:cNvSpPr>
            <a:spLocks noGrp="1"/>
          </p:cNvSpPr>
          <p:nvPr>
            <p:ph type="body" sz="quarter" idx="10"/>
          </p:nvPr>
        </p:nvSpPr>
        <p:spPr/>
        <p:txBody>
          <a:bodyPr/>
          <a:lstStyle/>
          <a:p>
            <a:pPr algn="ctr"/>
            <a:r>
              <a:rPr lang="en-CA" sz="3200" dirty="0">
                <a:solidFill>
                  <a:schemeClr val="accent1">
                    <a:lumMod val="75000"/>
                  </a:schemeClr>
                </a:solidFill>
                <a:effectLst>
                  <a:outerShdw blurRad="38100" dist="38100" dir="2700000" algn="tl">
                    <a:srgbClr val="000000">
                      <a:alpha val="43137"/>
                    </a:srgbClr>
                  </a:outerShdw>
                </a:effectLst>
                <a:latin typeface="+mj-lt"/>
              </a:rPr>
              <a:t>At the root of every apostate denomination and church is a denial of scripture’s inspiration </a:t>
            </a:r>
            <a:r>
              <a:rPr lang="en-CA" sz="3200" dirty="0">
                <a:effectLst>
                  <a:outerShdw blurRad="38100" dist="38100" dir="2700000" algn="tl">
                    <a:srgbClr val="000000">
                      <a:alpha val="43137"/>
                    </a:srgbClr>
                  </a:outerShdw>
                </a:effectLst>
                <a:latin typeface="+mj-lt"/>
              </a:rPr>
              <a:t>- as there is little worth in speaking about the usefulness, authority or sufficiency of a non-inspired, merely human, errant collection of ancient works. </a:t>
            </a:r>
          </a:p>
          <a:p>
            <a:pPr algn="ctr"/>
            <a:r>
              <a:rPr lang="en-CA" sz="3200" dirty="0">
                <a:effectLst>
                  <a:outerShdw blurRad="38100" dist="38100" dir="2700000" algn="tl">
                    <a:srgbClr val="000000">
                      <a:alpha val="43137"/>
                    </a:srgbClr>
                  </a:outerShdw>
                </a:effectLst>
              </a:rPr>
              <a:t>This sort of view inevitably leads to a denial of the ability of the Bible to function as our sole infallible rule of faith for the church.</a:t>
            </a:r>
          </a:p>
        </p:txBody>
      </p:sp>
      <p:sp>
        <p:nvSpPr>
          <p:cNvPr id="7" name="Text Placeholder 6">
            <a:extLst>
              <a:ext uri="{FF2B5EF4-FFF2-40B4-BE49-F238E27FC236}">
                <a16:creationId xmlns:a16="http://schemas.microsoft.com/office/drawing/2014/main" id="{C83CF2B3-74EF-42C7-BBE4-1F9C894D1CB0}"/>
              </a:ext>
            </a:extLst>
          </p:cNvPr>
          <p:cNvSpPr>
            <a:spLocks noGrp="1"/>
          </p:cNvSpPr>
          <p:nvPr>
            <p:ph type="body" sz="quarter" idx="11"/>
          </p:nvPr>
        </p:nvSpPr>
        <p:spPr/>
        <p:txBody>
          <a:bodyPr/>
          <a:lstStyle/>
          <a:p>
            <a:r>
              <a:rPr lang="en-US" sz="2400" dirty="0"/>
              <a:t>Why are these doctrines important?</a:t>
            </a:r>
            <a:endParaRPr lang="en-CA" sz="2400" dirty="0"/>
          </a:p>
        </p:txBody>
      </p:sp>
    </p:spTree>
    <p:extLst>
      <p:ext uri="{BB962C8B-B14F-4D97-AF65-F5344CB8AC3E}">
        <p14:creationId xmlns:p14="http://schemas.microsoft.com/office/powerpoint/2010/main" val="21015376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80DE29-E6A2-4FB4-BA08-6C0E4B015C68}"/>
              </a:ext>
            </a:extLst>
          </p:cNvPr>
          <p:cNvSpPr>
            <a:spLocks noGrp="1"/>
          </p:cNvSpPr>
          <p:nvPr>
            <p:ph type="title"/>
          </p:nvPr>
        </p:nvSpPr>
        <p:spPr/>
        <p:txBody>
          <a:bodyPr/>
          <a:lstStyle/>
          <a:p>
            <a:r>
              <a:rPr lang="en-US" dirty="0"/>
              <a:t>SCRIPTURE’S INSPIRATION</a:t>
            </a:r>
            <a:endParaRPr lang="en-CA" dirty="0"/>
          </a:p>
        </p:txBody>
      </p:sp>
      <p:sp>
        <p:nvSpPr>
          <p:cNvPr id="6" name="Text Placeholder 5">
            <a:extLst>
              <a:ext uri="{FF2B5EF4-FFF2-40B4-BE49-F238E27FC236}">
                <a16:creationId xmlns:a16="http://schemas.microsoft.com/office/drawing/2014/main" id="{01FDA296-CDCD-48E8-A944-0D7CE752C845}"/>
              </a:ext>
            </a:extLst>
          </p:cNvPr>
          <p:cNvSpPr>
            <a:spLocks noGrp="1"/>
          </p:cNvSpPr>
          <p:nvPr>
            <p:ph type="body" sz="quarter" idx="10"/>
          </p:nvPr>
        </p:nvSpPr>
        <p:spPr>
          <a:xfrm>
            <a:off x="793750" y="2543052"/>
            <a:ext cx="10604500" cy="3978395"/>
          </a:xfrm>
        </p:spPr>
        <p:txBody>
          <a:bodyPr/>
          <a:lstStyle/>
          <a:p>
            <a:pPr algn="ctr"/>
            <a:r>
              <a:rPr lang="en-CA" sz="4000" dirty="0">
                <a:effectLst>
                  <a:outerShdw blurRad="38100" dist="38100" dir="2700000" algn="tl">
                    <a:srgbClr val="000000">
                      <a:alpha val="43137"/>
                    </a:srgbClr>
                  </a:outerShdw>
                </a:effectLst>
                <a:latin typeface="+mj-lt"/>
              </a:rPr>
              <a:t>It is no understatement to say that this is </a:t>
            </a:r>
            <a:r>
              <a:rPr lang="en-CA" sz="4000" dirty="0">
                <a:solidFill>
                  <a:schemeClr val="accent1">
                    <a:lumMod val="75000"/>
                  </a:schemeClr>
                </a:solidFill>
                <a:effectLst>
                  <a:outerShdw blurRad="38100" dist="38100" dir="2700000" algn="tl">
                    <a:srgbClr val="000000">
                      <a:alpha val="43137"/>
                    </a:srgbClr>
                  </a:outerShdw>
                </a:effectLst>
                <a:latin typeface="+mj-lt"/>
              </a:rPr>
              <a:t>THE </a:t>
            </a:r>
            <a:r>
              <a:rPr lang="en-CA" sz="4000" b="1" u="sng" dirty="0">
                <a:solidFill>
                  <a:schemeClr val="accent1">
                    <a:lumMod val="75000"/>
                  </a:schemeClr>
                </a:solidFill>
                <a:effectLst>
                  <a:outerShdw blurRad="38100" dist="38100" dir="2700000" algn="tl">
                    <a:srgbClr val="000000">
                      <a:alpha val="43137"/>
                    </a:srgbClr>
                  </a:outerShdw>
                </a:effectLst>
                <a:latin typeface="+mj-lt"/>
              </a:rPr>
              <a:t>FUNDAMENTAL</a:t>
            </a:r>
            <a:r>
              <a:rPr lang="en-CA" sz="4000" dirty="0">
                <a:solidFill>
                  <a:schemeClr val="accent1">
                    <a:lumMod val="75000"/>
                  </a:schemeClr>
                </a:solidFill>
                <a:effectLst>
                  <a:outerShdw blurRad="38100" dist="38100" dir="2700000" algn="tl">
                    <a:srgbClr val="000000">
                      <a:alpha val="43137"/>
                    </a:srgbClr>
                  </a:outerShdw>
                </a:effectLst>
                <a:latin typeface="+mj-lt"/>
              </a:rPr>
              <a:t> ISSUE </a:t>
            </a:r>
            <a:r>
              <a:rPr lang="en-CA" sz="4000" dirty="0">
                <a:effectLst>
                  <a:outerShdw blurRad="38100" dist="38100" dir="2700000" algn="tl">
                    <a:srgbClr val="000000">
                      <a:alpha val="43137"/>
                    </a:srgbClr>
                  </a:outerShdw>
                </a:effectLst>
                <a:latin typeface="+mj-lt"/>
              </a:rPr>
              <a:t>when it comes to our doctrine of the Word of God: </a:t>
            </a:r>
          </a:p>
          <a:p>
            <a:pPr algn="ctr"/>
            <a:r>
              <a:rPr lang="en-CA" sz="4000" b="1" dirty="0">
                <a:solidFill>
                  <a:schemeClr val="accent1">
                    <a:lumMod val="75000"/>
                  </a:schemeClr>
                </a:solidFill>
                <a:effectLst>
                  <a:outerShdw blurRad="38100" dist="38100" dir="2700000" algn="tl">
                    <a:srgbClr val="000000">
                      <a:alpha val="43137"/>
                    </a:srgbClr>
                  </a:outerShdw>
                </a:effectLst>
              </a:rPr>
              <a:t>Do we, or do we not, believe that it is Divinely inspired?</a:t>
            </a:r>
            <a:endParaRPr lang="en-CA" sz="4400" dirty="0">
              <a:solidFill>
                <a:schemeClr val="accent1">
                  <a:lumMod val="75000"/>
                </a:schemeClr>
              </a:solidFill>
              <a:effectLst>
                <a:outerShdw blurRad="38100" dist="38100" dir="2700000" algn="tl">
                  <a:srgbClr val="000000">
                    <a:alpha val="43137"/>
                  </a:srgbClr>
                </a:outerShdw>
              </a:effectLst>
            </a:endParaRPr>
          </a:p>
        </p:txBody>
      </p:sp>
      <p:sp>
        <p:nvSpPr>
          <p:cNvPr id="7" name="Text Placeholder 6">
            <a:extLst>
              <a:ext uri="{FF2B5EF4-FFF2-40B4-BE49-F238E27FC236}">
                <a16:creationId xmlns:a16="http://schemas.microsoft.com/office/drawing/2014/main" id="{C83CF2B3-74EF-42C7-BBE4-1F9C894D1CB0}"/>
              </a:ext>
            </a:extLst>
          </p:cNvPr>
          <p:cNvSpPr>
            <a:spLocks noGrp="1"/>
          </p:cNvSpPr>
          <p:nvPr>
            <p:ph type="body" sz="quarter" idx="11"/>
          </p:nvPr>
        </p:nvSpPr>
        <p:spPr/>
        <p:txBody>
          <a:bodyPr/>
          <a:lstStyle/>
          <a:p>
            <a:r>
              <a:rPr lang="en-US" sz="2400" dirty="0"/>
              <a:t>Why are these doctrines important?</a:t>
            </a:r>
            <a:endParaRPr lang="en-CA" sz="2400" dirty="0"/>
          </a:p>
        </p:txBody>
      </p:sp>
    </p:spTree>
    <p:extLst>
      <p:ext uri="{BB962C8B-B14F-4D97-AF65-F5344CB8AC3E}">
        <p14:creationId xmlns:p14="http://schemas.microsoft.com/office/powerpoint/2010/main" val="18787204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384D484-5BF6-429F-B00A-AB2A30413341}"/>
              </a:ext>
            </a:extLst>
          </p:cNvPr>
          <p:cNvSpPr>
            <a:spLocks noGrp="1"/>
          </p:cNvSpPr>
          <p:nvPr>
            <p:ph type="body" sz="quarter" idx="10"/>
          </p:nvPr>
        </p:nvSpPr>
        <p:spPr/>
        <p:txBody>
          <a:bodyPr/>
          <a:lstStyle/>
          <a:p>
            <a:r>
              <a:rPr lang="en-CA" dirty="0">
                <a:effectLst>
                  <a:outerShdw blurRad="38100" dist="38100" dir="2700000" algn="tl">
                    <a:srgbClr val="000000">
                      <a:alpha val="43137"/>
                    </a:srgbClr>
                  </a:outerShdw>
                </a:effectLst>
              </a:rPr>
              <a:t>“</a:t>
            </a:r>
            <a:r>
              <a:rPr lang="en-CA" b="1" dirty="0">
                <a:effectLst>
                  <a:outerShdw blurRad="38100" dist="38100" dir="2700000" algn="tl">
                    <a:srgbClr val="000000">
                      <a:alpha val="43137"/>
                    </a:srgbClr>
                  </a:outerShdw>
                </a:effectLst>
              </a:rPr>
              <a:t>Inspiration is the work of God, by His Holy Spirit, communicating His word to the writers of the Bible and enabling them to write that word without error, addition, or deletion</a:t>
            </a:r>
            <a:r>
              <a:rPr lang="en-CA" dirty="0">
                <a:effectLst>
                  <a:outerShdw blurRad="38100" dist="38100" dir="2700000" algn="tl">
                    <a:srgbClr val="000000">
                      <a:alpha val="43137"/>
                    </a:srgbClr>
                  </a:outerShdw>
                </a:effectLst>
              </a:rPr>
              <a:t>. Thus, though fallible human penmen were employed, the Holy Spirit ensured the production of infallible writings, true in all respects, both as to their ideas and their words. These writings are, in the strictest sense, </a:t>
            </a:r>
            <a:r>
              <a:rPr lang="en-CA" b="1" dirty="0">
                <a:effectLst>
                  <a:outerShdw blurRad="38100" dist="38100" dir="2700000" algn="tl">
                    <a:srgbClr val="000000">
                      <a:alpha val="43137"/>
                    </a:srgbClr>
                  </a:outerShdw>
                </a:effectLst>
              </a:rPr>
              <a:t>God’s word</a:t>
            </a:r>
            <a:r>
              <a:rPr lang="en-CA" dirty="0">
                <a:effectLst>
                  <a:outerShdw blurRad="38100" dist="38100" dir="2700000" algn="tl">
                    <a:srgbClr val="000000">
                      <a:alpha val="43137"/>
                    </a:srgbClr>
                  </a:outerShdw>
                </a:effectLst>
              </a:rPr>
              <a:t>, and are therefore </a:t>
            </a:r>
            <a:r>
              <a:rPr lang="en-CA" b="1" dirty="0">
                <a:effectLst>
                  <a:outerShdw blurRad="38100" dist="38100" dir="2700000" algn="tl">
                    <a:srgbClr val="000000">
                      <a:alpha val="43137"/>
                    </a:srgbClr>
                  </a:outerShdw>
                </a:effectLst>
              </a:rPr>
              <a:t>authoritative</a:t>
            </a:r>
            <a:r>
              <a:rPr lang="en-CA" dirty="0">
                <a:effectLst>
                  <a:outerShdw blurRad="38100" dist="38100" dir="2700000" algn="tl">
                    <a:srgbClr val="000000">
                      <a:alpha val="43137"/>
                    </a:srgbClr>
                  </a:outerShdw>
                </a:effectLst>
              </a:rPr>
              <a:t>, the </a:t>
            </a:r>
            <a:r>
              <a:rPr lang="en-CA" b="1" dirty="0">
                <a:effectLst>
                  <a:outerShdw blurRad="38100" dist="38100" dir="2700000" algn="tl">
                    <a:srgbClr val="000000">
                      <a:alpha val="43137"/>
                    </a:srgbClr>
                  </a:outerShdw>
                </a:effectLst>
              </a:rPr>
              <a:t>final rule </a:t>
            </a:r>
            <a:r>
              <a:rPr lang="en-CA" dirty="0">
                <a:effectLst>
                  <a:outerShdw blurRad="38100" dist="38100" dir="2700000" algn="tl">
                    <a:srgbClr val="000000">
                      <a:alpha val="43137"/>
                    </a:srgbClr>
                  </a:outerShdw>
                </a:effectLst>
              </a:rPr>
              <a:t>of faith and practice.”</a:t>
            </a:r>
          </a:p>
        </p:txBody>
      </p:sp>
      <p:pic>
        <p:nvPicPr>
          <p:cNvPr id="10" name="Picture Placeholder 9" descr="A picture containing text, book&#10;&#10;Description automatically generated">
            <a:extLst>
              <a:ext uri="{FF2B5EF4-FFF2-40B4-BE49-F238E27FC236}">
                <a16:creationId xmlns:a16="http://schemas.microsoft.com/office/drawing/2014/main" id="{AA616F2E-F2EE-4F7B-B944-595BEAC8C0E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3404" b="41028"/>
          <a:stretch/>
        </p:blipFill>
        <p:spPr>
          <a:xfrm>
            <a:off x="446567" y="5656199"/>
            <a:ext cx="1238693" cy="1080403"/>
          </a:xfrm>
        </p:spPr>
      </p:pic>
      <p:sp>
        <p:nvSpPr>
          <p:cNvPr id="7" name="Text Placeholder 6">
            <a:extLst>
              <a:ext uri="{FF2B5EF4-FFF2-40B4-BE49-F238E27FC236}">
                <a16:creationId xmlns:a16="http://schemas.microsoft.com/office/drawing/2014/main" id="{DBA83512-FB9E-43C9-A56C-5B61B87B8274}"/>
              </a:ext>
            </a:extLst>
          </p:cNvPr>
          <p:cNvSpPr>
            <a:spLocks noGrp="1"/>
          </p:cNvSpPr>
          <p:nvPr>
            <p:ph type="body" sz="quarter" idx="12"/>
          </p:nvPr>
        </p:nvSpPr>
        <p:spPr/>
        <p:txBody>
          <a:bodyPr/>
          <a:lstStyle/>
          <a:p>
            <a:r>
              <a:rPr lang="en-US" dirty="0"/>
              <a:t>Alan Cairns</a:t>
            </a:r>
            <a:endParaRPr lang="en-CA" dirty="0"/>
          </a:p>
        </p:txBody>
      </p:sp>
      <p:sp>
        <p:nvSpPr>
          <p:cNvPr id="8" name="Text Placeholder 7">
            <a:extLst>
              <a:ext uri="{FF2B5EF4-FFF2-40B4-BE49-F238E27FC236}">
                <a16:creationId xmlns:a16="http://schemas.microsoft.com/office/drawing/2014/main" id="{8C4A7CB2-68C8-4DBD-8814-7E91AFEDEC3F}"/>
              </a:ext>
            </a:extLst>
          </p:cNvPr>
          <p:cNvSpPr>
            <a:spLocks noGrp="1"/>
          </p:cNvSpPr>
          <p:nvPr>
            <p:ph type="body" sz="quarter" idx="13"/>
          </p:nvPr>
        </p:nvSpPr>
        <p:spPr>
          <a:xfrm>
            <a:off x="1729453" y="5818479"/>
            <a:ext cx="8192008" cy="403704"/>
          </a:xfrm>
        </p:spPr>
        <p:txBody>
          <a:bodyPr/>
          <a:lstStyle/>
          <a:p>
            <a:r>
              <a:rPr lang="en-US" dirty="0"/>
              <a:t>Dictionary of Theological Terms, p.237</a:t>
            </a:r>
            <a:endParaRPr lang="en-CA" dirty="0"/>
          </a:p>
        </p:txBody>
      </p:sp>
    </p:spTree>
    <p:extLst>
      <p:ext uri="{BB962C8B-B14F-4D97-AF65-F5344CB8AC3E}">
        <p14:creationId xmlns:p14="http://schemas.microsoft.com/office/powerpoint/2010/main" val="8646939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4DCB4BA-CA2F-4E42-B51C-E8BE0F38F96F}"/>
              </a:ext>
            </a:extLst>
          </p:cNvPr>
          <p:cNvSpPr>
            <a:spLocks noGrp="1"/>
          </p:cNvSpPr>
          <p:nvPr>
            <p:ph type="body" sz="quarter" idx="10"/>
          </p:nvPr>
        </p:nvSpPr>
        <p:spPr/>
        <p:txBody>
          <a:bodyPr/>
          <a:lstStyle/>
          <a:p>
            <a:pPr marL="0" indent="0">
              <a:buNone/>
            </a:pPr>
            <a:r>
              <a:rPr lang="en-US" sz="3200" dirty="0">
                <a:latin typeface="+mj-lt"/>
              </a:rPr>
              <a:t>CONTEXT</a:t>
            </a:r>
            <a:endParaRPr lang="en-US" dirty="0">
              <a:latin typeface="+mj-lt"/>
            </a:endParaRPr>
          </a:p>
          <a:p>
            <a:r>
              <a:rPr lang="en-US" dirty="0"/>
              <a:t>Last recorded words of the apostle before his martyrdom.</a:t>
            </a:r>
          </a:p>
          <a:p>
            <a:r>
              <a:rPr lang="en-US" dirty="0"/>
              <a:t>Warning of “times of difficulty” for the church </a:t>
            </a:r>
            <a:r>
              <a:rPr lang="en-US" dirty="0">
                <a:solidFill>
                  <a:schemeClr val="accent1">
                    <a:lumMod val="75000"/>
                  </a:schemeClr>
                </a:solidFill>
              </a:rPr>
              <a:t>(v.1-7)</a:t>
            </a:r>
          </a:p>
          <a:p>
            <a:r>
              <a:rPr lang="en-US" dirty="0"/>
              <a:t>Paul is warning Timothy about false teachers among the people </a:t>
            </a:r>
            <a:r>
              <a:rPr lang="en-US" dirty="0">
                <a:solidFill>
                  <a:schemeClr val="accent1">
                    <a:lumMod val="75000"/>
                  </a:schemeClr>
                </a:solidFill>
              </a:rPr>
              <a:t>(v.8)</a:t>
            </a:r>
          </a:p>
          <a:p>
            <a:r>
              <a:rPr lang="en-US" dirty="0"/>
              <a:t>Paul guarantees the road ahead will be hard </a:t>
            </a:r>
            <a:r>
              <a:rPr lang="en-US" dirty="0">
                <a:solidFill>
                  <a:schemeClr val="accent1">
                    <a:lumMod val="75000"/>
                  </a:schemeClr>
                </a:solidFill>
              </a:rPr>
              <a:t>(v.12-13)</a:t>
            </a:r>
          </a:p>
          <a:p>
            <a:pPr marL="0" indent="0">
              <a:buNone/>
            </a:pPr>
            <a:endParaRPr lang="en-US" dirty="0">
              <a:solidFill>
                <a:schemeClr val="accent1">
                  <a:lumMod val="75000"/>
                </a:schemeClr>
              </a:solidFill>
            </a:endParaRPr>
          </a:p>
          <a:p>
            <a:pPr marL="0" indent="0">
              <a:buNone/>
            </a:pPr>
            <a:r>
              <a:rPr lang="en-US" i="1" dirty="0">
                <a:solidFill>
                  <a:schemeClr val="accent1">
                    <a:lumMod val="75000"/>
                  </a:schemeClr>
                </a:solidFill>
              </a:rPr>
              <a:t>What is Paul’s admonition to Timothy in light of this dangerous threat to the early church?</a:t>
            </a:r>
            <a:endParaRPr lang="en-CA" i="1" dirty="0">
              <a:solidFill>
                <a:schemeClr val="accent1">
                  <a:lumMod val="75000"/>
                </a:schemeClr>
              </a:solidFill>
            </a:endParaRPr>
          </a:p>
        </p:txBody>
      </p:sp>
      <p:sp>
        <p:nvSpPr>
          <p:cNvPr id="6" name="Title 5">
            <a:extLst>
              <a:ext uri="{FF2B5EF4-FFF2-40B4-BE49-F238E27FC236}">
                <a16:creationId xmlns:a16="http://schemas.microsoft.com/office/drawing/2014/main" id="{059E7AC2-0EC0-4448-BFE0-6EBE591EC4A1}"/>
              </a:ext>
            </a:extLst>
          </p:cNvPr>
          <p:cNvSpPr>
            <a:spLocks noGrp="1"/>
          </p:cNvSpPr>
          <p:nvPr>
            <p:ph type="title"/>
          </p:nvPr>
        </p:nvSpPr>
        <p:spPr/>
        <p:txBody>
          <a:bodyPr/>
          <a:lstStyle/>
          <a:p>
            <a:r>
              <a:rPr lang="en-US" dirty="0"/>
              <a:t>A. PAUL: 2 Timothy 3:16-17</a:t>
            </a:r>
            <a:endParaRPr lang="en-CA" dirty="0"/>
          </a:p>
        </p:txBody>
      </p:sp>
    </p:spTree>
    <p:extLst>
      <p:ext uri="{BB962C8B-B14F-4D97-AF65-F5344CB8AC3E}">
        <p14:creationId xmlns:p14="http://schemas.microsoft.com/office/powerpoint/2010/main" val="11747931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EA997A-7CE2-41BF-AEEF-ACF6EBEA7F2C}"/>
              </a:ext>
            </a:extLst>
          </p:cNvPr>
          <p:cNvSpPr>
            <a:spLocks noGrp="1"/>
          </p:cNvSpPr>
          <p:nvPr>
            <p:ph type="body" sz="quarter" idx="10"/>
          </p:nvPr>
        </p:nvSpPr>
        <p:spPr/>
        <p:txBody>
          <a:bodyPr/>
          <a:lstStyle/>
          <a:p>
            <a:r>
              <a:rPr lang="en-CA" dirty="0"/>
              <a:t>“But as for you, continue in what you have learned and have firmly believed, knowing from whom you learned it and how from childhood you have been acquainted with the sacred writings, which are able to make you wise for salvation through faith in Christ Jesus. </a:t>
            </a:r>
            <a:r>
              <a:rPr lang="en-CA" b="1" dirty="0"/>
              <a:t>All Scripture </a:t>
            </a:r>
            <a:r>
              <a:rPr lang="en-CA" dirty="0"/>
              <a:t>is </a:t>
            </a:r>
            <a:r>
              <a:rPr lang="en-CA" b="1" dirty="0"/>
              <a:t>breathed out by God </a:t>
            </a:r>
            <a:r>
              <a:rPr lang="en-CA" dirty="0"/>
              <a:t>and </a:t>
            </a:r>
            <a:r>
              <a:rPr lang="en-CA" b="1" dirty="0"/>
              <a:t>profitable</a:t>
            </a:r>
            <a:r>
              <a:rPr lang="en-CA" dirty="0"/>
              <a:t> for teaching, for reproof, for correction, and for training in righteousness, that the man of God may be </a:t>
            </a:r>
            <a:r>
              <a:rPr lang="en-CA" b="1" dirty="0"/>
              <a:t>complete</a:t>
            </a:r>
            <a:r>
              <a:rPr lang="en-CA" dirty="0"/>
              <a:t>, equipped for every good work.”</a:t>
            </a:r>
          </a:p>
          <a:p>
            <a:endParaRPr lang="en-CA" dirty="0"/>
          </a:p>
        </p:txBody>
      </p:sp>
      <p:sp>
        <p:nvSpPr>
          <p:cNvPr id="4" name="Title 3">
            <a:extLst>
              <a:ext uri="{FF2B5EF4-FFF2-40B4-BE49-F238E27FC236}">
                <a16:creationId xmlns:a16="http://schemas.microsoft.com/office/drawing/2014/main" id="{09FEF49C-37E3-4A8F-92A4-893A83A498BD}"/>
              </a:ext>
            </a:extLst>
          </p:cNvPr>
          <p:cNvSpPr>
            <a:spLocks noGrp="1"/>
          </p:cNvSpPr>
          <p:nvPr>
            <p:ph type="title"/>
          </p:nvPr>
        </p:nvSpPr>
        <p:spPr/>
        <p:txBody>
          <a:bodyPr/>
          <a:lstStyle/>
          <a:p>
            <a:r>
              <a:rPr lang="en-US" dirty="0"/>
              <a:t>2 Timothy 3:14-17</a:t>
            </a:r>
            <a:endParaRPr lang="en-CA" dirty="0"/>
          </a:p>
        </p:txBody>
      </p:sp>
    </p:spTree>
    <p:extLst>
      <p:ext uri="{BB962C8B-B14F-4D97-AF65-F5344CB8AC3E}">
        <p14:creationId xmlns:p14="http://schemas.microsoft.com/office/powerpoint/2010/main" val="83565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54BDDBA-A199-4CA6-8D24-DA1955C71FD9}"/>
              </a:ext>
            </a:extLst>
          </p:cNvPr>
          <p:cNvSpPr>
            <a:spLocks noGrp="1"/>
          </p:cNvSpPr>
          <p:nvPr>
            <p:ph type="title"/>
          </p:nvPr>
        </p:nvSpPr>
        <p:spPr/>
        <p:txBody>
          <a:bodyPr/>
          <a:lstStyle/>
          <a:p>
            <a:r>
              <a:rPr lang="en-US" dirty="0"/>
              <a:t>NOTE: v.15</a:t>
            </a:r>
            <a:endParaRPr lang="en-CA" dirty="0"/>
          </a:p>
        </p:txBody>
      </p:sp>
      <p:sp>
        <p:nvSpPr>
          <p:cNvPr id="3" name="Text Placeholder 2">
            <a:extLst>
              <a:ext uri="{FF2B5EF4-FFF2-40B4-BE49-F238E27FC236}">
                <a16:creationId xmlns:a16="http://schemas.microsoft.com/office/drawing/2014/main" id="{B1496C21-57C2-4590-843D-7E82A8A491FE}"/>
              </a:ext>
            </a:extLst>
          </p:cNvPr>
          <p:cNvSpPr>
            <a:spLocks noGrp="1"/>
          </p:cNvSpPr>
          <p:nvPr>
            <p:ph type="body" sz="quarter" idx="10"/>
          </p:nvPr>
        </p:nvSpPr>
        <p:spPr/>
        <p:txBody>
          <a:bodyPr/>
          <a:lstStyle/>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If there ever was a time where Paul might have referred Timothy to some other kind of extra-biblical source to equip him, it would be here!</a:t>
            </a:r>
            <a:br>
              <a:rPr lang="en-CA" dirty="0">
                <a:effectLst>
                  <a:outerShdw blurRad="38100" dist="38100" dir="2700000" algn="tl">
                    <a:srgbClr val="000000">
                      <a:alpha val="43137"/>
                    </a:srgbClr>
                  </a:outerShdw>
                </a:effectLst>
              </a:rPr>
            </a:br>
            <a:r>
              <a:rPr lang="en-CA" b="0" dirty="0">
                <a:effectLst>
                  <a:outerShdw blurRad="38100" dist="38100" dir="2700000" algn="tl">
                    <a:srgbClr val="000000">
                      <a:alpha val="43137"/>
                    </a:srgbClr>
                  </a:outerShdw>
                </a:effectLst>
              </a:rPr>
              <a:t>The phrase “sacred writings” refers to the Old Testament writings with which Paul says Timothy has been already well acquainted. </a:t>
            </a:r>
          </a:p>
          <a:p>
            <a:pPr marL="457200" indent="-457200">
              <a:buFont typeface="Arial" panose="020B0604020202020204" pitchFamily="34" charset="0"/>
              <a:buChar char="•"/>
            </a:pPr>
            <a:r>
              <a:rPr lang="en-CA" i="1" dirty="0">
                <a:solidFill>
                  <a:schemeClr val="accent1">
                    <a:lumMod val="75000"/>
                  </a:schemeClr>
                </a:solidFill>
                <a:effectLst>
                  <a:outerShdw blurRad="38100" dist="38100" dir="2700000" algn="tl">
                    <a:srgbClr val="000000">
                      <a:alpha val="43137"/>
                    </a:srgbClr>
                  </a:outerShdw>
                </a:effectLst>
              </a:rPr>
              <a:t>Paul doesn’t point Timothy to something </a:t>
            </a:r>
            <a:r>
              <a:rPr lang="en-CA" i="1" u="sng" dirty="0">
                <a:solidFill>
                  <a:schemeClr val="accent1">
                    <a:lumMod val="75000"/>
                  </a:schemeClr>
                </a:solidFill>
                <a:effectLst>
                  <a:outerShdw blurRad="38100" dist="38100" dir="2700000" algn="tl">
                    <a:srgbClr val="000000">
                      <a:alpha val="43137"/>
                    </a:srgbClr>
                  </a:outerShdw>
                </a:effectLst>
              </a:rPr>
              <a:t>new</a:t>
            </a:r>
            <a:r>
              <a:rPr lang="en-CA" i="1" dirty="0">
                <a:solidFill>
                  <a:schemeClr val="accent1">
                    <a:lumMod val="75000"/>
                  </a:schemeClr>
                </a:solidFill>
                <a:effectLst>
                  <a:outerShdw blurRad="38100" dist="38100" dir="2700000" algn="tl">
                    <a:srgbClr val="000000">
                      <a:alpha val="43137"/>
                    </a:srgbClr>
                  </a:outerShdw>
                </a:effectLst>
              </a:rPr>
              <a:t>, but rather something </a:t>
            </a:r>
            <a:r>
              <a:rPr lang="en-CA" i="1" u="sng" dirty="0">
                <a:solidFill>
                  <a:schemeClr val="accent1">
                    <a:lumMod val="75000"/>
                  </a:schemeClr>
                </a:solidFill>
                <a:effectLst>
                  <a:outerShdw blurRad="38100" dist="38100" dir="2700000" algn="tl">
                    <a:srgbClr val="000000">
                      <a:alpha val="43137"/>
                    </a:srgbClr>
                  </a:outerShdw>
                </a:effectLst>
              </a:rPr>
              <a:t>old</a:t>
            </a:r>
            <a:r>
              <a:rPr lang="en-CA" i="1" dirty="0">
                <a:solidFill>
                  <a:schemeClr val="accent1">
                    <a:lumMod val="75000"/>
                  </a:schemeClr>
                </a:solidFill>
                <a:effectLst>
                  <a:outerShdw blurRad="38100" dist="38100" dir="2700000" algn="tl">
                    <a:srgbClr val="000000">
                      <a:alpha val="43137"/>
                    </a:srgbClr>
                  </a:outerShdw>
                </a:effectLst>
              </a:rPr>
              <a:t>, tried, and true - God’s trustworthy written Word. </a:t>
            </a:r>
            <a:br>
              <a:rPr lang="en-CA" i="1" dirty="0">
                <a:solidFill>
                  <a:schemeClr val="accent1">
                    <a:lumMod val="75000"/>
                  </a:schemeClr>
                </a:solidFill>
                <a:effectLst>
                  <a:outerShdw blurRad="38100" dist="38100" dir="2700000" algn="tl">
                    <a:srgbClr val="000000">
                      <a:alpha val="43137"/>
                    </a:srgbClr>
                  </a:outerShdw>
                </a:effectLst>
              </a:rPr>
            </a:br>
            <a:r>
              <a:rPr lang="en-CA" b="0" dirty="0">
                <a:effectLst>
                  <a:outerShdw blurRad="38100" dist="38100" dir="2700000" algn="tl">
                    <a:srgbClr val="000000">
                      <a:alpha val="43137"/>
                    </a:srgbClr>
                  </a:outerShdw>
                </a:effectLst>
              </a:rPr>
              <a:t>Unlike the false teachers who were going after new teachings, Paul reminds Timothy to continue in the firm foundation he had learned from his godly upbringing in the scriptures.</a:t>
            </a:r>
          </a:p>
        </p:txBody>
      </p:sp>
    </p:spTree>
    <p:extLst>
      <p:ext uri="{BB962C8B-B14F-4D97-AF65-F5344CB8AC3E}">
        <p14:creationId xmlns:p14="http://schemas.microsoft.com/office/powerpoint/2010/main" val="3403970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5B678-D87C-43A7-8CAC-BFF4DDFB0C23}"/>
              </a:ext>
            </a:extLst>
          </p:cNvPr>
          <p:cNvSpPr>
            <a:spLocks noGrp="1"/>
          </p:cNvSpPr>
          <p:nvPr>
            <p:ph type="title"/>
          </p:nvPr>
        </p:nvSpPr>
        <p:spPr>
          <a:xfrm>
            <a:off x="795669" y="725304"/>
            <a:ext cx="5225903" cy="1000739"/>
          </a:xfrm>
        </p:spPr>
        <p:txBody>
          <a:bodyPr/>
          <a:lstStyle/>
          <a:p>
            <a:r>
              <a:rPr lang="en-US" sz="7200" dirty="0"/>
              <a:t>CLASS SESSIONS</a:t>
            </a:r>
            <a:endParaRPr lang="en-CA" sz="7200" dirty="0"/>
          </a:p>
        </p:txBody>
      </p:sp>
      <p:sp>
        <p:nvSpPr>
          <p:cNvPr id="3" name="Text Placeholder 2">
            <a:extLst>
              <a:ext uri="{FF2B5EF4-FFF2-40B4-BE49-F238E27FC236}">
                <a16:creationId xmlns:a16="http://schemas.microsoft.com/office/drawing/2014/main" id="{7A8D1798-3594-41DA-B413-3D2E912E5B87}"/>
              </a:ext>
            </a:extLst>
          </p:cNvPr>
          <p:cNvSpPr>
            <a:spLocks noGrp="1"/>
          </p:cNvSpPr>
          <p:nvPr>
            <p:ph type="body" sz="quarter" idx="10"/>
          </p:nvPr>
        </p:nvSpPr>
        <p:spPr/>
        <p:txBody>
          <a:bodyPr/>
          <a:lstStyle/>
          <a:p>
            <a:r>
              <a:rPr lang="en-US" dirty="0"/>
              <a:t>Intro &amp; Canon</a:t>
            </a:r>
          </a:p>
          <a:p>
            <a:r>
              <a:rPr lang="en-US" dirty="0">
                <a:solidFill>
                  <a:schemeClr val="accent1">
                    <a:lumMod val="75000"/>
                  </a:schemeClr>
                </a:solidFill>
              </a:rPr>
              <a:t>Inspiration &amp; Authority</a:t>
            </a:r>
          </a:p>
          <a:p>
            <a:r>
              <a:rPr lang="en-US" dirty="0"/>
              <a:t>Necessity &amp; Sufficiency</a:t>
            </a:r>
          </a:p>
          <a:p>
            <a:r>
              <a:rPr lang="en-US" dirty="0"/>
              <a:t>Clarity &amp; Interpretation</a:t>
            </a:r>
          </a:p>
          <a:p>
            <a:r>
              <a:rPr lang="en-CA" dirty="0"/>
              <a:t>Inerrancy &amp; Apologetic Challenges</a:t>
            </a:r>
          </a:p>
        </p:txBody>
      </p:sp>
      <p:sp>
        <p:nvSpPr>
          <p:cNvPr id="4" name="Text Placeholder 3">
            <a:extLst>
              <a:ext uri="{FF2B5EF4-FFF2-40B4-BE49-F238E27FC236}">
                <a16:creationId xmlns:a16="http://schemas.microsoft.com/office/drawing/2014/main" id="{2E6AB565-36C9-4B05-9B71-A0102DDD0F57}"/>
              </a:ext>
            </a:extLst>
          </p:cNvPr>
          <p:cNvSpPr>
            <a:spLocks noGrp="1"/>
          </p:cNvSpPr>
          <p:nvPr>
            <p:ph type="body" sz="quarter" idx="11"/>
          </p:nvPr>
        </p:nvSpPr>
        <p:spPr>
          <a:xfrm>
            <a:off x="795338" y="2979683"/>
            <a:ext cx="4641850" cy="1552630"/>
          </a:xfrm>
        </p:spPr>
        <p:txBody>
          <a:bodyPr/>
          <a:lstStyle/>
          <a:p>
            <a:r>
              <a:rPr lang="en-US" dirty="0"/>
              <a:t>OUTLINE OF TOPICS</a:t>
            </a:r>
            <a:endParaRPr lang="en-CA" dirty="0"/>
          </a:p>
        </p:txBody>
      </p:sp>
    </p:spTree>
    <p:extLst>
      <p:ext uri="{BB962C8B-B14F-4D97-AF65-F5344CB8AC3E}">
        <p14:creationId xmlns:p14="http://schemas.microsoft.com/office/powerpoint/2010/main" val="41612104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F6E022-437F-4F64-98C2-4F008A9AEE3C}"/>
              </a:ext>
            </a:extLst>
          </p:cNvPr>
          <p:cNvSpPr>
            <a:spLocks noGrp="1"/>
          </p:cNvSpPr>
          <p:nvPr>
            <p:ph type="title"/>
          </p:nvPr>
        </p:nvSpPr>
        <p:spPr/>
        <p:txBody>
          <a:bodyPr/>
          <a:lstStyle/>
          <a:p>
            <a:r>
              <a:rPr lang="en-US" dirty="0"/>
              <a:t>I. ALL SCRIPTURE</a:t>
            </a:r>
            <a:endParaRPr lang="en-CA" dirty="0"/>
          </a:p>
        </p:txBody>
      </p:sp>
      <p:sp>
        <p:nvSpPr>
          <p:cNvPr id="4" name="Text Placeholder 3">
            <a:extLst>
              <a:ext uri="{FF2B5EF4-FFF2-40B4-BE49-F238E27FC236}">
                <a16:creationId xmlns:a16="http://schemas.microsoft.com/office/drawing/2014/main" id="{4B8AFB33-1B7C-43C7-8DF0-40FBE3F3401F}"/>
              </a:ext>
            </a:extLst>
          </p:cNvPr>
          <p:cNvSpPr>
            <a:spLocks noGrp="1"/>
          </p:cNvSpPr>
          <p:nvPr>
            <p:ph type="body" sz="quarter" idx="10"/>
          </p:nvPr>
        </p:nvSpPr>
        <p:spPr/>
        <p:txBody>
          <a:bodyPr/>
          <a:lstStyle/>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In the context, Paul is referring to the Old Testament scriptures. </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However, as we saw from 2 Peter 3:15–16 and 1 Timothy 5:17-18, the New Testament writers considered their own writings as Scripture and early church recognized this.</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So, when Paul says that “all scripture” is inspired by God, though he was referring to the OT, this same characteristic is true of the New Testament writings because they are also Scripture.</a:t>
            </a:r>
          </a:p>
          <a:p>
            <a:br>
              <a:rPr lang="en-CA" dirty="0">
                <a:effectLst>
                  <a:outerShdw blurRad="38100" dist="38100" dir="2700000" algn="tl">
                    <a:srgbClr val="000000">
                      <a:alpha val="43137"/>
                    </a:srgbClr>
                  </a:outerShdw>
                </a:effectLst>
              </a:rPr>
            </a:br>
            <a:endParaRPr lang="en-CA"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18710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F6E022-437F-4F64-98C2-4F008A9AEE3C}"/>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II. GOD-BREATHED </a:t>
            </a:r>
            <a:r>
              <a:rPr lang="en-CA" sz="4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θεό</a:t>
            </a:r>
            <a:r>
              <a:rPr lang="en-CA"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πνευστος</a:t>
            </a:r>
            <a:endParaRPr lang="en-CA"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4B8AFB33-1B7C-43C7-8DF0-40FBE3F3401F}"/>
              </a:ext>
            </a:extLst>
          </p:cNvPr>
          <p:cNvSpPr>
            <a:spLocks noGrp="1"/>
          </p:cNvSpPr>
          <p:nvPr>
            <p:ph type="body" sz="quarter" idx="10"/>
          </p:nvPr>
        </p:nvSpPr>
        <p:spPr/>
        <p:txBody>
          <a:bodyPr/>
          <a:lstStyle/>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Paul says that all scripture is “</a:t>
            </a:r>
            <a:r>
              <a:rPr lang="en-CA" dirty="0" err="1">
                <a:effectLst>
                  <a:outerShdw blurRad="38100" dist="38100" dir="2700000" algn="tl">
                    <a:srgbClr val="000000">
                      <a:alpha val="43137"/>
                    </a:srgbClr>
                  </a:outerShdw>
                </a:effectLst>
              </a:rPr>
              <a:t>theopneustos</a:t>
            </a:r>
            <a:r>
              <a:rPr lang="en-CA" dirty="0">
                <a:effectLst>
                  <a:outerShdw blurRad="38100" dist="38100" dir="2700000" algn="tl">
                    <a:srgbClr val="000000">
                      <a:alpha val="43137"/>
                    </a:srgbClr>
                  </a:outerShdw>
                </a:effectLst>
              </a:rPr>
              <a:t>”: Some translations render the Greek word as “inspired by God” (NASB) or “God-breathed” (NIV) or “breathed out by God” (ESV).</a:t>
            </a:r>
          </a:p>
          <a:p>
            <a:pPr marL="457200" indent="-457200">
              <a:buFont typeface="Arial" panose="020B0604020202020204" pitchFamily="34" charset="0"/>
              <a:buChar char="•"/>
            </a:pPr>
            <a:endParaRPr lang="en-CA" dirty="0">
              <a:effectLst>
                <a:outerShdw blurRad="38100" dist="38100" dir="2700000" algn="tl">
                  <a:srgbClr val="000000">
                    <a:alpha val="43137"/>
                  </a:srgbClr>
                </a:outerShdw>
              </a:effectLst>
            </a:endParaRPr>
          </a:p>
          <a:p>
            <a:r>
              <a:rPr lang="en-CA" dirty="0">
                <a:effectLst>
                  <a:outerShdw blurRad="38100" dist="38100" dir="2700000" algn="tl">
                    <a:srgbClr val="000000">
                      <a:alpha val="43137"/>
                    </a:srgbClr>
                  </a:outerShdw>
                </a:effectLst>
              </a:rPr>
              <a:t>What does this term mean?</a:t>
            </a:r>
          </a:p>
        </p:txBody>
      </p:sp>
    </p:spTree>
    <p:extLst>
      <p:ext uri="{BB962C8B-B14F-4D97-AF65-F5344CB8AC3E}">
        <p14:creationId xmlns:p14="http://schemas.microsoft.com/office/powerpoint/2010/main" val="3762168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9534DA-BD23-4599-AA10-F129B86795A6}"/>
              </a:ext>
            </a:extLst>
          </p:cNvPr>
          <p:cNvSpPr>
            <a:spLocks noGrp="1"/>
          </p:cNvSpPr>
          <p:nvPr>
            <p:ph type="body" sz="quarter" idx="10"/>
          </p:nvPr>
        </p:nvSpPr>
        <p:spPr>
          <a:xfrm>
            <a:off x="1045535" y="1356139"/>
            <a:ext cx="10100930" cy="4896359"/>
          </a:xfrm>
        </p:spPr>
        <p:txBody>
          <a:bodyPr/>
          <a:lstStyle/>
          <a:p>
            <a:r>
              <a:rPr lang="en-CA" dirty="0">
                <a:effectLst>
                  <a:outerShdw blurRad="38100" dist="38100" dir="2700000" algn="tl">
                    <a:srgbClr val="000000">
                      <a:alpha val="43137"/>
                    </a:srgbClr>
                  </a:outerShdw>
                </a:effectLst>
              </a:rPr>
              <a:t>“The Greek term has … nothing to say of inspiring or of inspiration: it speaks only of a ‘</a:t>
            </a:r>
            <a:r>
              <a:rPr lang="en-CA" dirty="0" err="1">
                <a:effectLst>
                  <a:outerShdw blurRad="38100" dist="38100" dir="2700000" algn="tl">
                    <a:srgbClr val="000000">
                      <a:alpha val="43137"/>
                    </a:srgbClr>
                  </a:outerShdw>
                </a:effectLst>
              </a:rPr>
              <a:t>spiring</a:t>
            </a:r>
            <a:r>
              <a:rPr lang="en-CA" dirty="0">
                <a:effectLst>
                  <a:outerShdw blurRad="38100" dist="38100" dir="2700000" algn="tl">
                    <a:srgbClr val="000000">
                      <a:alpha val="43137"/>
                    </a:srgbClr>
                  </a:outerShdw>
                </a:effectLst>
              </a:rPr>
              <a:t>’ or ‘</a:t>
            </a:r>
            <a:r>
              <a:rPr lang="en-CA" dirty="0" err="1">
                <a:effectLst>
                  <a:outerShdw blurRad="38100" dist="38100" dir="2700000" algn="tl">
                    <a:srgbClr val="000000">
                      <a:alpha val="43137"/>
                    </a:srgbClr>
                  </a:outerShdw>
                </a:effectLst>
              </a:rPr>
              <a:t>spiration</a:t>
            </a:r>
            <a:r>
              <a:rPr lang="en-CA" dirty="0">
                <a:effectLst>
                  <a:outerShdw blurRad="38100" dist="38100" dir="2700000" algn="tl">
                    <a:srgbClr val="000000">
                      <a:alpha val="43137"/>
                    </a:srgbClr>
                  </a:outerShdw>
                </a:effectLst>
              </a:rPr>
              <a:t>.’ What it says of Scripture is, </a:t>
            </a:r>
            <a:r>
              <a:rPr lang="en-CA" i="1" dirty="0">
                <a:effectLst>
                  <a:outerShdw blurRad="38100" dist="38100" dir="2700000" algn="tl">
                    <a:srgbClr val="000000">
                      <a:alpha val="43137"/>
                    </a:srgbClr>
                  </a:outerShdw>
                </a:effectLst>
                <a:latin typeface="+mj-lt"/>
              </a:rPr>
              <a:t>not that it is ‘breathed into by God</a:t>
            </a:r>
            <a:r>
              <a:rPr lang="en-CA" dirty="0">
                <a:effectLst>
                  <a:outerShdw blurRad="38100" dist="38100" dir="2700000" algn="tl">
                    <a:srgbClr val="000000">
                      <a:alpha val="43137"/>
                    </a:srgbClr>
                  </a:outerShdw>
                </a:effectLst>
              </a:rPr>
              <a:t>’ or is the product of the divine ‘inbreathing’ into its human authors, but that </a:t>
            </a:r>
            <a:r>
              <a:rPr lang="en-CA" b="1" dirty="0">
                <a:effectLst>
                  <a:outerShdw blurRad="38100" dist="38100" dir="2700000" algn="tl">
                    <a:srgbClr val="000000">
                      <a:alpha val="43137"/>
                    </a:srgbClr>
                  </a:outerShdw>
                </a:effectLst>
              </a:rPr>
              <a:t>it is breathed out by God</a:t>
            </a:r>
            <a:r>
              <a:rPr lang="en-CA" dirty="0">
                <a:effectLst>
                  <a:outerShdw blurRad="38100" dist="38100" dir="2700000" algn="tl">
                    <a:srgbClr val="000000">
                      <a:alpha val="43137"/>
                    </a:srgbClr>
                  </a:outerShdw>
                </a:effectLst>
              </a:rPr>
              <a:t>, ‘God-breathed,’ the product of the creative breath of God.”</a:t>
            </a:r>
            <a:br>
              <a:rPr lang="en-CA" dirty="0">
                <a:effectLst>
                  <a:outerShdw blurRad="38100" dist="38100" dir="2700000" algn="tl">
                    <a:srgbClr val="000000">
                      <a:alpha val="43137"/>
                    </a:srgbClr>
                  </a:outerShdw>
                </a:effectLst>
              </a:rPr>
            </a:br>
            <a:r>
              <a:rPr lang="en-CA" sz="2400" dirty="0">
                <a:effectLst>
                  <a:outerShdw blurRad="38100" dist="38100" dir="2700000" algn="tl">
                    <a:srgbClr val="000000">
                      <a:alpha val="43137"/>
                    </a:srgbClr>
                  </a:outerShdw>
                </a:effectLst>
              </a:rPr>
              <a:t>(B. B. Warfield, Inspiration and Authority of the Bible, p.133)</a:t>
            </a:r>
          </a:p>
          <a:p>
            <a:br>
              <a:rPr lang="en-CA" dirty="0">
                <a:effectLst>
                  <a:outerShdw blurRad="38100" dist="38100" dir="2700000" algn="tl">
                    <a:srgbClr val="000000">
                      <a:alpha val="43137"/>
                    </a:srgbClr>
                  </a:outerShdw>
                </a:effectLst>
              </a:rPr>
            </a:br>
            <a:endParaRPr lang="en-CA" dirty="0">
              <a:effectLst>
                <a:outerShdw blurRad="38100" dist="38100" dir="2700000" algn="tl">
                  <a:srgbClr val="000000">
                    <a:alpha val="43137"/>
                  </a:srgbClr>
                </a:outerShdw>
              </a:effectLst>
            </a:endParaRPr>
          </a:p>
        </p:txBody>
      </p:sp>
      <p:pic>
        <p:nvPicPr>
          <p:cNvPr id="8" name="Picture Placeholder 7" descr="A picture containing text, book&#10;&#10;Description automatically generated">
            <a:extLst>
              <a:ext uri="{FF2B5EF4-FFF2-40B4-BE49-F238E27FC236}">
                <a16:creationId xmlns:a16="http://schemas.microsoft.com/office/drawing/2014/main" id="{6DE00935-FB0A-419F-8ADE-98A10C695F71}"/>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5788" b="24242"/>
          <a:stretch/>
        </p:blipFill>
        <p:spPr>
          <a:xfrm>
            <a:off x="130595" y="191387"/>
            <a:ext cx="1487216" cy="1297168"/>
          </a:xfrm>
        </p:spPr>
      </p:pic>
      <p:sp>
        <p:nvSpPr>
          <p:cNvPr id="6" name="Text Placeholder 5">
            <a:extLst>
              <a:ext uri="{FF2B5EF4-FFF2-40B4-BE49-F238E27FC236}">
                <a16:creationId xmlns:a16="http://schemas.microsoft.com/office/drawing/2014/main" id="{F2C1328E-3800-4686-86F7-78E988559031}"/>
              </a:ext>
            </a:extLst>
          </p:cNvPr>
          <p:cNvSpPr>
            <a:spLocks noGrp="1"/>
          </p:cNvSpPr>
          <p:nvPr>
            <p:ph type="body" sz="quarter" idx="13"/>
          </p:nvPr>
        </p:nvSpPr>
        <p:spPr/>
        <p:txBody>
          <a:bodyPr/>
          <a:lstStyle/>
          <a:p>
            <a:r>
              <a:rPr lang="en-US" dirty="0"/>
              <a:t>B.B. Warfield (1851 – 1921)</a:t>
            </a:r>
            <a:endParaRPr lang="en-CA" dirty="0"/>
          </a:p>
        </p:txBody>
      </p:sp>
    </p:spTree>
    <p:extLst>
      <p:ext uri="{BB962C8B-B14F-4D97-AF65-F5344CB8AC3E}">
        <p14:creationId xmlns:p14="http://schemas.microsoft.com/office/powerpoint/2010/main" val="3980267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F6E022-437F-4F64-98C2-4F008A9AEE3C}"/>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II. GOD-BREATHED </a:t>
            </a:r>
            <a:r>
              <a:rPr lang="en-CA" sz="4800"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θεό</a:t>
            </a:r>
            <a:r>
              <a:rPr lang="en-CA" sz="4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πνευστος</a:t>
            </a:r>
            <a:endParaRPr lang="en-CA"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4B8AFB33-1B7C-43C7-8DF0-40FBE3F3401F}"/>
              </a:ext>
            </a:extLst>
          </p:cNvPr>
          <p:cNvSpPr>
            <a:spLocks noGrp="1"/>
          </p:cNvSpPr>
          <p:nvPr>
            <p:ph type="body" sz="quarter" idx="10"/>
          </p:nvPr>
        </p:nvSpPr>
        <p:spPr>
          <a:xfrm>
            <a:off x="953645" y="1585842"/>
            <a:ext cx="7293625" cy="4605407"/>
          </a:xfrm>
        </p:spPr>
        <p:txBody>
          <a:bodyPr/>
          <a:lstStyle/>
          <a:p>
            <a:r>
              <a:rPr lang="en-CA" dirty="0">
                <a:effectLst/>
                <a:latin typeface="+mn-lt"/>
              </a:rPr>
              <a:t>What this verse is saying with this word is not that God breathed “into” the scriptures, but rather that they are breathed out by God. </a:t>
            </a:r>
          </a:p>
          <a:p>
            <a:r>
              <a:rPr lang="en-CA" b="1" dirty="0">
                <a:effectLst>
                  <a:outerShdw blurRad="38100" dist="38100" dir="2700000" algn="tl">
                    <a:srgbClr val="000000">
                      <a:alpha val="43137"/>
                    </a:srgbClr>
                  </a:outerShdw>
                </a:effectLst>
                <a:latin typeface="+mn-lt"/>
              </a:rPr>
              <a:t>This term is saying that the Scriptures are not primarily human in their origin, but rather they are </a:t>
            </a:r>
            <a:r>
              <a:rPr lang="en-CA" b="1" u="sng" dirty="0">
                <a:solidFill>
                  <a:schemeClr val="accent1">
                    <a:lumMod val="75000"/>
                  </a:schemeClr>
                </a:solidFill>
                <a:effectLst>
                  <a:outerShdw blurRad="38100" dist="38100" dir="2700000" algn="tl">
                    <a:srgbClr val="000000">
                      <a:alpha val="43137"/>
                    </a:srgbClr>
                  </a:outerShdw>
                </a:effectLst>
                <a:latin typeface="+mn-lt"/>
              </a:rPr>
              <a:t>Divine</a:t>
            </a:r>
            <a:r>
              <a:rPr lang="en-CA" b="1" dirty="0">
                <a:effectLst>
                  <a:outerShdw blurRad="38100" dist="38100" dir="2700000" algn="tl">
                    <a:srgbClr val="000000">
                      <a:alpha val="43137"/>
                    </a:srgbClr>
                  </a:outerShdw>
                </a:effectLst>
                <a:latin typeface="+mn-lt"/>
              </a:rPr>
              <a:t> in origin.</a:t>
            </a:r>
            <a:endParaRPr lang="en-CA" dirty="0">
              <a:effectLst>
                <a:outerShdw blurRad="38100" dist="38100" dir="2700000" algn="tl">
                  <a:srgbClr val="000000">
                    <a:alpha val="43137"/>
                  </a:srgbClr>
                </a:outerShdw>
              </a:effectLst>
              <a:latin typeface="+mn-lt"/>
            </a:endParaRPr>
          </a:p>
          <a:p>
            <a:br>
              <a:rPr lang="en-CA" dirty="0">
                <a:effectLst>
                  <a:outerShdw blurRad="38100" dist="38100" dir="2700000" algn="tl" rotWithShape="0">
                    <a:srgbClr val="000000">
                      <a:alpha val="43137"/>
                    </a:srgbClr>
                  </a:outerShdw>
                </a:effectLst>
                <a:latin typeface="+mn-lt"/>
              </a:rPr>
            </a:br>
            <a:endParaRPr lang="en-CA" dirty="0">
              <a:effectLst>
                <a:outerShdw blurRad="38100" dist="38100" dir="2700000" algn="tl" rotWithShape="0">
                  <a:srgbClr val="000000">
                    <a:alpha val="43137"/>
                  </a:srgbClr>
                </a:outerShdw>
              </a:effectLst>
              <a:latin typeface="+mn-lt"/>
            </a:endParaRPr>
          </a:p>
        </p:txBody>
      </p:sp>
      <p:pic>
        <p:nvPicPr>
          <p:cNvPr id="2050" name="Picture 2" descr="Image result for hand to mouth breathe">
            <a:extLst>
              <a:ext uri="{FF2B5EF4-FFF2-40B4-BE49-F238E27FC236}">
                <a16:creationId xmlns:a16="http://schemas.microsoft.com/office/drawing/2014/main" id="{74E70CFD-0D53-4CAE-9BA9-C883A9E0C20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908"/>
          <a:stretch/>
        </p:blipFill>
        <p:spPr bwMode="auto">
          <a:xfrm>
            <a:off x="8247270" y="1549537"/>
            <a:ext cx="3168111" cy="2427357"/>
          </a:xfrm>
          <a:prstGeom prst="rect">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43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F6E022-437F-4F64-98C2-4F008A9AEE3C}"/>
              </a:ext>
            </a:extLst>
          </p:cNvPr>
          <p:cNvSpPr>
            <a:spLocks noGrp="1"/>
          </p:cNvSpPr>
          <p:nvPr>
            <p:ph type="title"/>
          </p:nvPr>
        </p:nvSpPr>
        <p:spPr>
          <a:xfrm>
            <a:off x="518029" y="454025"/>
            <a:ext cx="10865588" cy="884217"/>
          </a:xfrm>
        </p:spPr>
        <p:txBody>
          <a:bodyPr/>
          <a:lstStyle/>
          <a:p>
            <a:r>
              <a:rPr lang="en-US" sz="4400" dirty="0">
                <a:effectLst>
                  <a:outerShdw blurRad="38100" dist="38100" dir="2700000" algn="tl">
                    <a:srgbClr val="000000">
                      <a:alpha val="43137"/>
                    </a:srgbClr>
                  </a:outerShdw>
                </a:effectLst>
              </a:rPr>
              <a:t>III. PROFITABLE TO MAKE US </a:t>
            </a:r>
            <a:r>
              <a:rPr lang="en-US" sz="4400" u="sng" dirty="0">
                <a:effectLst>
                  <a:outerShdw blurRad="38100" dist="38100" dir="2700000" algn="tl">
                    <a:srgbClr val="000000">
                      <a:alpha val="43137"/>
                    </a:srgbClr>
                  </a:outerShdw>
                </a:effectLst>
              </a:rPr>
              <a:t>COMPLETE</a:t>
            </a:r>
            <a:endParaRPr lang="en-CA" sz="4400"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4B8AFB33-1B7C-43C7-8DF0-40FBE3F3401F}"/>
              </a:ext>
            </a:extLst>
          </p:cNvPr>
          <p:cNvSpPr>
            <a:spLocks noGrp="1"/>
          </p:cNvSpPr>
          <p:nvPr>
            <p:ph type="body" sz="quarter" idx="10"/>
          </p:nvPr>
        </p:nvSpPr>
        <p:spPr>
          <a:xfrm>
            <a:off x="953645" y="1387061"/>
            <a:ext cx="10111230" cy="4925391"/>
          </a:xfrm>
        </p:spPr>
        <p:txBody>
          <a:bodyPr/>
          <a:lstStyle/>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What does it mean that scripture is profitable?</a:t>
            </a:r>
          </a:p>
        </p:txBody>
      </p:sp>
    </p:spTree>
    <p:extLst>
      <p:ext uri="{BB962C8B-B14F-4D97-AF65-F5344CB8AC3E}">
        <p14:creationId xmlns:p14="http://schemas.microsoft.com/office/powerpoint/2010/main" val="8903314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ED4C00-4B78-43A6-9335-BFA433D92BC3}"/>
              </a:ext>
            </a:extLst>
          </p:cNvPr>
          <p:cNvSpPr>
            <a:spLocks noGrp="1"/>
          </p:cNvSpPr>
          <p:nvPr>
            <p:ph type="body" sz="quarter" idx="10"/>
          </p:nvPr>
        </p:nvSpPr>
        <p:spPr/>
        <p:txBody>
          <a:bodyPr/>
          <a:lstStyle/>
          <a:p>
            <a:r>
              <a:rPr lang="en-CA" dirty="0">
                <a:effectLst/>
              </a:rPr>
              <a:t>“The testimony of this passage is sometimes muted because people emphasize that </a:t>
            </a:r>
            <a:r>
              <a:rPr lang="en-CA" i="1" dirty="0">
                <a:solidFill>
                  <a:schemeClr val="accent1">
                    <a:lumMod val="75000"/>
                  </a:schemeClr>
                </a:solidFill>
                <a:effectLst/>
                <a:latin typeface="+mj-lt"/>
              </a:rPr>
              <a:t>something may be profitable without being sufficient for the task</a:t>
            </a:r>
            <a:r>
              <a:rPr lang="en-CA" dirty="0">
                <a:effectLst/>
              </a:rPr>
              <a:t>, as if Paul’s point here is that Scripture, like so many other things, is “an assistant” to one who teaches, sort of like crayons and a flannel board might be “useful” in teaching Sunday school for six-year-olds. </a:t>
            </a:r>
            <a:r>
              <a:rPr lang="en-CA" b="1" dirty="0">
                <a:effectLst/>
              </a:rPr>
              <a:t>This is not the apostle’s intention</a:t>
            </a:r>
            <a:r>
              <a:rPr lang="en-CA" dirty="0">
                <a:effectLst/>
              </a:rPr>
              <a:t>; Timothy didn’t need teaching aids, but encouragement about what God has provided for him to fulfill the ministry he was given in light of Paul’s soon departure.”</a:t>
            </a:r>
            <a:endParaRPr lang="en-CA" dirty="0"/>
          </a:p>
        </p:txBody>
      </p:sp>
      <p:pic>
        <p:nvPicPr>
          <p:cNvPr id="11" name="Picture Placeholder 10" descr="A close up of a logo&#10;&#10;Description automatically generated">
            <a:extLst>
              <a:ext uri="{FF2B5EF4-FFF2-40B4-BE49-F238E27FC236}">
                <a16:creationId xmlns:a16="http://schemas.microsoft.com/office/drawing/2014/main" id="{C85020AF-1695-479F-AF86-8030FB70A13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6789" b="35895"/>
          <a:stretch/>
        </p:blipFill>
        <p:spPr>
          <a:xfrm>
            <a:off x="446567" y="5656199"/>
            <a:ext cx="1238693" cy="1080403"/>
          </a:xfrm>
        </p:spPr>
      </p:pic>
      <p:sp>
        <p:nvSpPr>
          <p:cNvPr id="6" name="Text Placeholder 5">
            <a:extLst>
              <a:ext uri="{FF2B5EF4-FFF2-40B4-BE49-F238E27FC236}">
                <a16:creationId xmlns:a16="http://schemas.microsoft.com/office/drawing/2014/main" id="{B0689ED9-C111-4F99-AFFA-6C58260D1776}"/>
              </a:ext>
            </a:extLst>
          </p:cNvPr>
          <p:cNvSpPr>
            <a:spLocks noGrp="1"/>
          </p:cNvSpPr>
          <p:nvPr>
            <p:ph type="body" sz="quarter" idx="12"/>
          </p:nvPr>
        </p:nvSpPr>
        <p:spPr/>
        <p:txBody>
          <a:bodyPr/>
          <a:lstStyle/>
          <a:p>
            <a:r>
              <a:rPr lang="en-US" dirty="0"/>
              <a:t>James R. White</a:t>
            </a:r>
            <a:endParaRPr lang="en-CA" dirty="0"/>
          </a:p>
        </p:txBody>
      </p:sp>
      <p:sp>
        <p:nvSpPr>
          <p:cNvPr id="7" name="Text Placeholder 6">
            <a:extLst>
              <a:ext uri="{FF2B5EF4-FFF2-40B4-BE49-F238E27FC236}">
                <a16:creationId xmlns:a16="http://schemas.microsoft.com/office/drawing/2014/main" id="{999262A3-B73A-46BB-8ABF-4750D7F0ADA1}"/>
              </a:ext>
            </a:extLst>
          </p:cNvPr>
          <p:cNvSpPr>
            <a:spLocks noGrp="1"/>
          </p:cNvSpPr>
          <p:nvPr>
            <p:ph type="body" sz="quarter" idx="13"/>
          </p:nvPr>
        </p:nvSpPr>
        <p:spPr/>
        <p:txBody>
          <a:bodyPr/>
          <a:lstStyle/>
          <a:p>
            <a:r>
              <a:rPr lang="en-US" dirty="0"/>
              <a:t>SCRIPTURE ALONE, p.51</a:t>
            </a:r>
            <a:endParaRPr lang="en-CA" dirty="0"/>
          </a:p>
        </p:txBody>
      </p:sp>
    </p:spTree>
    <p:extLst>
      <p:ext uri="{BB962C8B-B14F-4D97-AF65-F5344CB8AC3E}">
        <p14:creationId xmlns:p14="http://schemas.microsoft.com/office/powerpoint/2010/main" val="14370705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F6E022-437F-4F64-98C2-4F008A9AEE3C}"/>
              </a:ext>
            </a:extLst>
          </p:cNvPr>
          <p:cNvSpPr>
            <a:spLocks noGrp="1"/>
          </p:cNvSpPr>
          <p:nvPr>
            <p:ph type="title"/>
          </p:nvPr>
        </p:nvSpPr>
        <p:spPr>
          <a:xfrm>
            <a:off x="518029" y="454025"/>
            <a:ext cx="10865588" cy="884217"/>
          </a:xfrm>
        </p:spPr>
        <p:txBody>
          <a:bodyPr/>
          <a:lstStyle/>
          <a:p>
            <a:r>
              <a:rPr lang="en-US" sz="4400" dirty="0">
                <a:effectLst>
                  <a:outerShdw blurRad="38100" dist="38100" dir="2700000" algn="tl">
                    <a:srgbClr val="000000">
                      <a:alpha val="43137"/>
                    </a:srgbClr>
                  </a:outerShdw>
                </a:effectLst>
              </a:rPr>
              <a:t>III. PROFITABLE TO MAKE US </a:t>
            </a:r>
            <a:r>
              <a:rPr lang="en-US" sz="4400" u="sng" dirty="0">
                <a:effectLst>
                  <a:outerShdw blurRad="38100" dist="38100" dir="2700000" algn="tl">
                    <a:srgbClr val="000000">
                      <a:alpha val="43137"/>
                    </a:srgbClr>
                  </a:outerShdw>
                </a:effectLst>
              </a:rPr>
              <a:t>COMPLETE</a:t>
            </a:r>
            <a:endParaRPr lang="en-CA" sz="4400"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4B8AFB33-1B7C-43C7-8DF0-40FBE3F3401F}"/>
              </a:ext>
            </a:extLst>
          </p:cNvPr>
          <p:cNvSpPr>
            <a:spLocks noGrp="1"/>
          </p:cNvSpPr>
          <p:nvPr>
            <p:ph type="body" sz="quarter" idx="10"/>
          </p:nvPr>
        </p:nvSpPr>
        <p:spPr>
          <a:xfrm>
            <a:off x="953645" y="1387061"/>
            <a:ext cx="10111230" cy="4925391"/>
          </a:xfrm>
        </p:spPr>
        <p:txBody>
          <a:bodyPr/>
          <a:lstStyle/>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The four phrases Paul uses - “teaching,” “reproof,” “correction” and “training in righteousness” - encompasses the whole of Christian discipleship and life.</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Then to emphasize the point, the last phrase “equipped for every good work” makes it clear - there is no good work which scripture does not equip us for.</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The Greek word </a:t>
            </a:r>
            <a:r>
              <a:rPr lang="en-CA"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ἄρτιος</a:t>
            </a:r>
            <a:r>
              <a:rPr lang="en-CA" dirty="0">
                <a:effectLst>
                  <a:outerShdw blurRad="38100" dist="38100" dir="2700000" algn="tl">
                    <a:srgbClr val="000000">
                      <a:alpha val="43137"/>
                    </a:srgbClr>
                  </a:outerShdw>
                </a:effectLst>
              </a:rPr>
              <a:t> (</a:t>
            </a:r>
            <a:r>
              <a:rPr lang="en-CA" dirty="0" err="1">
                <a:effectLst>
                  <a:outerShdw blurRad="38100" dist="38100" dir="2700000" algn="tl">
                    <a:srgbClr val="000000">
                      <a:alpha val="43137"/>
                    </a:srgbClr>
                  </a:outerShdw>
                </a:effectLst>
              </a:rPr>
              <a:t>artios</a:t>
            </a:r>
            <a:r>
              <a:rPr lang="en-CA" dirty="0">
                <a:effectLst>
                  <a:outerShdw blurRad="38100" dist="38100" dir="2700000" algn="tl">
                    <a:srgbClr val="000000">
                      <a:alpha val="43137"/>
                    </a:srgbClr>
                  </a:outerShdw>
                </a:effectLst>
              </a:rPr>
              <a:t>) used means “fully qualified, proficient, fully ready, complete or capable.” This is what scripture is able to make us because it is God’s Word.</a:t>
            </a:r>
          </a:p>
        </p:txBody>
      </p:sp>
    </p:spTree>
    <p:extLst>
      <p:ext uri="{BB962C8B-B14F-4D97-AF65-F5344CB8AC3E}">
        <p14:creationId xmlns:p14="http://schemas.microsoft.com/office/powerpoint/2010/main" val="3223040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90EE2-5642-4908-9EC1-B89A439BEFAA}"/>
              </a:ext>
            </a:extLst>
          </p:cNvPr>
          <p:cNvSpPr>
            <a:spLocks noGrp="1"/>
          </p:cNvSpPr>
          <p:nvPr>
            <p:ph type="title"/>
          </p:nvPr>
        </p:nvSpPr>
        <p:spPr/>
        <p:txBody>
          <a:bodyPr/>
          <a:lstStyle/>
          <a:p>
            <a:r>
              <a:rPr lang="en-US" sz="4000" dirty="0"/>
              <a:t>Why is it profitable to make us complete?</a:t>
            </a:r>
            <a:endParaRPr lang="en-CA" sz="4000" dirty="0"/>
          </a:p>
        </p:txBody>
      </p:sp>
      <p:sp>
        <p:nvSpPr>
          <p:cNvPr id="3" name="Text Placeholder 2">
            <a:extLst>
              <a:ext uri="{FF2B5EF4-FFF2-40B4-BE49-F238E27FC236}">
                <a16:creationId xmlns:a16="http://schemas.microsoft.com/office/drawing/2014/main" id="{AA9BB13C-D598-40CC-AA79-6D1D78374438}"/>
              </a:ext>
            </a:extLst>
          </p:cNvPr>
          <p:cNvSpPr>
            <a:spLocks noGrp="1"/>
          </p:cNvSpPr>
          <p:nvPr>
            <p:ph type="body" sz="quarter" idx="10"/>
          </p:nvPr>
        </p:nvSpPr>
        <p:spPr/>
        <p:txBody>
          <a:bodyPr/>
          <a:lstStyle/>
          <a:p>
            <a:r>
              <a:rPr lang="en-CA" dirty="0">
                <a:effectLst>
                  <a:outerShdw blurRad="38100" dist="38100" dir="2700000" algn="tl">
                    <a:srgbClr val="000000">
                      <a:alpha val="43137"/>
                    </a:srgbClr>
                  </a:outerShdw>
                </a:effectLst>
              </a:rPr>
              <a:t>Because Scripture is God-breathed – God’s own words – His same powerful word that created the Universe (Gen 1) is able to completely accomplish what God sets it out to do.</a:t>
            </a:r>
          </a:p>
          <a:p>
            <a:r>
              <a:rPr lang="en-CA" b="1" dirty="0">
                <a:effectLst>
                  <a:outerShdw blurRad="38100" dist="38100" dir="2700000" algn="tl">
                    <a:srgbClr val="000000">
                      <a:alpha val="43137"/>
                    </a:srgbClr>
                  </a:outerShdw>
                </a:effectLst>
              </a:rPr>
              <a:t>Isaiah 55:11</a:t>
            </a:r>
            <a:r>
              <a:rPr lang="en-CA" dirty="0">
                <a:effectLst>
                  <a:outerShdw blurRad="38100" dist="38100" dir="2700000" algn="tl">
                    <a:srgbClr val="000000">
                      <a:alpha val="43137"/>
                    </a:srgbClr>
                  </a:outerShdw>
                </a:effectLst>
              </a:rPr>
              <a:t>, “so shall my word be that goes out from my mouth; it shall not return to me empty, but it shall accomplish that which I purpose, and shall succeed in the thing for which I sent it.”</a:t>
            </a:r>
          </a:p>
          <a:p>
            <a:r>
              <a:rPr lang="en-CA" b="1" dirty="0">
                <a:effectLst>
                  <a:outerShdw blurRad="38100" dist="38100" dir="2700000" algn="tl">
                    <a:srgbClr val="000000">
                      <a:alpha val="43137"/>
                    </a:srgbClr>
                  </a:outerShdw>
                </a:effectLst>
              </a:rPr>
              <a:t>Philippians 1:6 </a:t>
            </a:r>
            <a:r>
              <a:rPr lang="en-CA" dirty="0">
                <a:effectLst>
                  <a:outerShdw blurRad="38100" dist="38100" dir="2700000" algn="tl">
                    <a:srgbClr val="000000">
                      <a:alpha val="43137"/>
                    </a:srgbClr>
                  </a:outerShdw>
                </a:effectLst>
              </a:rPr>
              <a:t>– “He who began a good work in you will bring it to completion…”</a:t>
            </a:r>
          </a:p>
          <a:p>
            <a:endParaRPr lang="en-CA" dirty="0">
              <a:effectLst>
                <a:outerShdw blurRad="38100" dist="38100" dir="2700000" algn="tl" rotWithShape="0">
                  <a:srgbClr val="000000">
                    <a:alpha val="43137"/>
                  </a:srgbClr>
                </a:outerShdw>
              </a:effectLst>
            </a:endParaRPr>
          </a:p>
        </p:txBody>
      </p:sp>
    </p:spTree>
    <p:extLst>
      <p:ext uri="{BB962C8B-B14F-4D97-AF65-F5344CB8AC3E}">
        <p14:creationId xmlns:p14="http://schemas.microsoft.com/office/powerpoint/2010/main" val="32471854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ADB4149-DBBC-4F22-BD73-805E242E930C}"/>
              </a:ext>
            </a:extLst>
          </p:cNvPr>
          <p:cNvSpPr>
            <a:spLocks noGrp="1"/>
          </p:cNvSpPr>
          <p:nvPr>
            <p:ph type="body" sz="quarter" idx="10"/>
          </p:nvPr>
        </p:nvSpPr>
        <p:spPr/>
        <p:txBody>
          <a:bodyPr/>
          <a:lstStyle/>
          <a:p>
            <a:pPr marL="0" indent="0">
              <a:buNone/>
            </a:pPr>
            <a:r>
              <a:rPr lang="en-CA" sz="3200" dirty="0">
                <a:latin typeface="+mj-lt"/>
              </a:rPr>
              <a:t>CONTEXT</a:t>
            </a:r>
          </a:p>
          <a:p>
            <a:r>
              <a:rPr lang="en-CA" dirty="0"/>
              <a:t>Again, there is the threat of false teachers in the church </a:t>
            </a:r>
            <a:r>
              <a:rPr lang="en-CA" dirty="0">
                <a:solidFill>
                  <a:schemeClr val="accent1">
                    <a:lumMod val="75000"/>
                  </a:schemeClr>
                </a:solidFill>
              </a:rPr>
              <a:t>(2:1-3).</a:t>
            </a:r>
          </a:p>
          <a:p>
            <a:r>
              <a:rPr lang="en-CA" dirty="0"/>
              <a:t> He reassures the believers that they did not follow cleverly devised myths </a:t>
            </a:r>
            <a:r>
              <a:rPr lang="en-CA" dirty="0">
                <a:solidFill>
                  <a:schemeClr val="accent1">
                    <a:lumMod val="75000"/>
                  </a:schemeClr>
                </a:solidFill>
              </a:rPr>
              <a:t>(v.16), </a:t>
            </a:r>
            <a:r>
              <a:rPr lang="en-CA" dirty="0"/>
              <a:t>but rather he and the other apostles were eyewitnesses themselves of God’s amazing revelation in Jesus Christ.</a:t>
            </a:r>
          </a:p>
          <a:p>
            <a:pPr marL="0" indent="0">
              <a:buNone/>
            </a:pPr>
            <a:endParaRPr lang="en-CA" dirty="0"/>
          </a:p>
          <a:p>
            <a:pPr marL="0" indent="0">
              <a:buNone/>
            </a:pPr>
            <a:r>
              <a:rPr lang="en-CA" i="1" dirty="0">
                <a:solidFill>
                  <a:schemeClr val="accent1">
                    <a:lumMod val="75000"/>
                  </a:schemeClr>
                </a:solidFill>
              </a:rPr>
              <a:t>What does Peter go on to direct them to? - “the prophetic word more fully confirmed.”</a:t>
            </a:r>
          </a:p>
        </p:txBody>
      </p:sp>
      <p:sp>
        <p:nvSpPr>
          <p:cNvPr id="4" name="Title 3">
            <a:extLst>
              <a:ext uri="{FF2B5EF4-FFF2-40B4-BE49-F238E27FC236}">
                <a16:creationId xmlns:a16="http://schemas.microsoft.com/office/drawing/2014/main" id="{D792903D-7D6B-40BC-9E34-C845994ABA67}"/>
              </a:ext>
            </a:extLst>
          </p:cNvPr>
          <p:cNvSpPr>
            <a:spLocks noGrp="1"/>
          </p:cNvSpPr>
          <p:nvPr>
            <p:ph type="title"/>
          </p:nvPr>
        </p:nvSpPr>
        <p:spPr/>
        <p:txBody>
          <a:bodyPr/>
          <a:lstStyle/>
          <a:p>
            <a:r>
              <a:rPr lang="en-US" dirty="0"/>
              <a:t>B. PETER: 2 Peter 1:20-21</a:t>
            </a:r>
            <a:endParaRPr lang="en-CA" dirty="0"/>
          </a:p>
        </p:txBody>
      </p:sp>
    </p:spTree>
    <p:extLst>
      <p:ext uri="{BB962C8B-B14F-4D97-AF65-F5344CB8AC3E}">
        <p14:creationId xmlns:p14="http://schemas.microsoft.com/office/powerpoint/2010/main" val="1217848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52B33F-3F0B-4D27-B8B3-836530472E08}"/>
              </a:ext>
            </a:extLst>
          </p:cNvPr>
          <p:cNvSpPr>
            <a:spLocks noGrp="1"/>
          </p:cNvSpPr>
          <p:nvPr>
            <p:ph type="title"/>
          </p:nvPr>
        </p:nvSpPr>
        <p:spPr>
          <a:xfrm>
            <a:off x="518029" y="454025"/>
            <a:ext cx="10939325" cy="884217"/>
          </a:xfrm>
        </p:spPr>
        <p:txBody>
          <a:bodyPr/>
          <a:lstStyle/>
          <a:p>
            <a:r>
              <a:rPr lang="en-US" sz="4800" dirty="0"/>
              <a:t>I. A ‘MORE </a:t>
            </a:r>
            <a:r>
              <a:rPr lang="en-US" sz="4800" u="sng" dirty="0"/>
              <a:t>SURE</a:t>
            </a:r>
            <a:r>
              <a:rPr lang="en-US" sz="4800" dirty="0"/>
              <a:t>’ PROPHETIC WORD</a:t>
            </a:r>
            <a:endParaRPr lang="en-CA" sz="4800" dirty="0"/>
          </a:p>
        </p:txBody>
      </p:sp>
      <p:sp>
        <p:nvSpPr>
          <p:cNvPr id="5" name="Text Placeholder 4">
            <a:extLst>
              <a:ext uri="{FF2B5EF4-FFF2-40B4-BE49-F238E27FC236}">
                <a16:creationId xmlns:a16="http://schemas.microsoft.com/office/drawing/2014/main" id="{094EA0D1-D605-4738-BE6A-0D27F6571BD6}"/>
              </a:ext>
            </a:extLst>
          </p:cNvPr>
          <p:cNvSpPr>
            <a:spLocks noGrp="1"/>
          </p:cNvSpPr>
          <p:nvPr>
            <p:ph type="body" sz="quarter" idx="10"/>
          </p:nvPr>
        </p:nvSpPr>
        <p:spPr>
          <a:xfrm>
            <a:off x="540254" y="1338242"/>
            <a:ext cx="10749069" cy="4853008"/>
          </a:xfrm>
        </p:spPr>
        <p:txBody>
          <a:bodyPr/>
          <a:lstStyle/>
          <a:p>
            <a:pPr marL="457200" indent="-457200">
              <a:buFont typeface="Arial" panose="020B0604020202020204" pitchFamily="34" charset="0"/>
              <a:buChar char="•"/>
            </a:pPr>
            <a:r>
              <a:rPr lang="en-CA" dirty="0"/>
              <a:t>The adjective used here of this ‘prophetic word’ is </a:t>
            </a:r>
            <a:r>
              <a:rPr lang="en-CA" b="1" dirty="0">
                <a:latin typeface="Times New Roman" panose="02020603050405020304" pitchFamily="18" charset="0"/>
                <a:cs typeface="Times New Roman" panose="02020603050405020304" pitchFamily="18" charset="0"/>
              </a:rPr>
              <a:t>βέβα</a:t>
            </a:r>
            <a:r>
              <a:rPr lang="en-CA" b="1" dirty="0" err="1">
                <a:latin typeface="Times New Roman" panose="02020603050405020304" pitchFamily="18" charset="0"/>
                <a:cs typeface="Times New Roman" panose="02020603050405020304" pitchFamily="18" charset="0"/>
              </a:rPr>
              <a:t>ιος</a:t>
            </a:r>
            <a:r>
              <a:rPr lang="en-CA" dirty="0"/>
              <a:t> (</a:t>
            </a:r>
            <a:r>
              <a:rPr lang="en-CA" dirty="0" err="1"/>
              <a:t>bebaios</a:t>
            </a:r>
            <a:r>
              <a:rPr lang="en-CA" dirty="0"/>
              <a:t>) is used “of something that can be relied on not to cause disappointment, reliable.” (BDAG) This is why the ESV translated it as ‘more fully confirmed’.</a:t>
            </a:r>
          </a:p>
          <a:p>
            <a:pPr marL="457200" indent="-457200">
              <a:buFont typeface="Arial" panose="020B0604020202020204" pitchFamily="34" charset="0"/>
              <a:buChar char="•"/>
            </a:pPr>
            <a:r>
              <a:rPr lang="en-CA" dirty="0"/>
              <a:t>Peter is saying that this prophetic word which he is directing his readers towards is something reliable and having continuing validity so that you can be confident in your trust of it.</a:t>
            </a:r>
          </a:p>
          <a:p>
            <a:r>
              <a:rPr lang="en-CA" i="1" dirty="0">
                <a:solidFill>
                  <a:schemeClr val="accent1">
                    <a:lumMod val="75000"/>
                  </a:schemeClr>
                </a:solidFill>
              </a:rPr>
              <a:t>What is this more fully confirmed prophetic word? Is it some charismatic prophet? Is it traditions of the church or Jewish leaders?</a:t>
            </a:r>
          </a:p>
        </p:txBody>
      </p:sp>
    </p:spTree>
    <p:extLst>
      <p:ext uri="{BB962C8B-B14F-4D97-AF65-F5344CB8AC3E}">
        <p14:creationId xmlns:p14="http://schemas.microsoft.com/office/powerpoint/2010/main" val="2726439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75D75F-78F2-4EFB-8CA9-2FB414E227BF}"/>
              </a:ext>
            </a:extLst>
          </p:cNvPr>
          <p:cNvSpPr>
            <a:spLocks noGrp="1"/>
          </p:cNvSpPr>
          <p:nvPr>
            <p:ph type="title"/>
          </p:nvPr>
        </p:nvSpPr>
        <p:spPr/>
        <p:txBody>
          <a:bodyPr/>
          <a:lstStyle/>
          <a:p>
            <a:r>
              <a:rPr lang="en-US" dirty="0"/>
              <a:t>Jeremiah 23:23-40</a:t>
            </a:r>
            <a:endParaRPr lang="en-CA" dirty="0"/>
          </a:p>
        </p:txBody>
      </p:sp>
    </p:spTree>
    <p:extLst>
      <p:ext uri="{BB962C8B-B14F-4D97-AF65-F5344CB8AC3E}">
        <p14:creationId xmlns:p14="http://schemas.microsoft.com/office/powerpoint/2010/main" val="1706740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1BA7A8DA-67B6-4C28-BD1A-4B435C0C9574}"/>
              </a:ext>
            </a:extLst>
          </p:cNvPr>
          <p:cNvSpPr>
            <a:spLocks noGrp="1"/>
          </p:cNvSpPr>
          <p:nvPr>
            <p:ph type="body" sz="quarter" idx="10"/>
          </p:nvPr>
        </p:nvSpPr>
        <p:spPr/>
        <p:txBody>
          <a:bodyPr/>
          <a:lstStyle/>
          <a:p>
            <a:r>
              <a:rPr lang="en-CA" sz="3600" dirty="0"/>
              <a:t>“...</a:t>
            </a:r>
            <a:r>
              <a:rPr lang="en-CA" sz="3600" i="1" dirty="0">
                <a:latin typeface="+mj-lt"/>
              </a:rPr>
              <a:t>knowing this first of all</a:t>
            </a:r>
            <a:r>
              <a:rPr lang="en-CA" sz="3600" dirty="0"/>
              <a:t>, that no prophecy of </a:t>
            </a:r>
            <a:r>
              <a:rPr lang="en-CA" sz="3600" b="1" dirty="0">
                <a:solidFill>
                  <a:schemeClr val="accent1">
                    <a:lumMod val="75000"/>
                  </a:schemeClr>
                </a:solidFill>
                <a:latin typeface="+mj-lt"/>
              </a:rPr>
              <a:t>SCRIPTURE</a:t>
            </a:r>
            <a:r>
              <a:rPr lang="en-CA" sz="3600" b="1" dirty="0"/>
              <a:t> </a:t>
            </a:r>
            <a:r>
              <a:rPr lang="en-CA" sz="3600" dirty="0"/>
              <a:t>comes from someone’s own interpretation. For </a:t>
            </a:r>
            <a:r>
              <a:rPr lang="en-CA" sz="3600" b="1" dirty="0">
                <a:solidFill>
                  <a:schemeClr val="accent1">
                    <a:lumMod val="75000"/>
                  </a:schemeClr>
                </a:solidFill>
              </a:rPr>
              <a:t>no prophecy was ever produced by the will of man</a:t>
            </a:r>
            <a:r>
              <a:rPr lang="en-CA" sz="3600" dirty="0"/>
              <a:t>, but </a:t>
            </a:r>
            <a:r>
              <a:rPr lang="en-CA" sz="3600" b="1" dirty="0">
                <a:solidFill>
                  <a:schemeClr val="accent1">
                    <a:lumMod val="75000"/>
                  </a:schemeClr>
                </a:solidFill>
              </a:rPr>
              <a:t>men spoke from God as they were carried along by the Holy Spirit</a:t>
            </a:r>
            <a:r>
              <a:rPr lang="en-CA" sz="3600" dirty="0"/>
              <a:t>.”</a:t>
            </a:r>
          </a:p>
        </p:txBody>
      </p:sp>
      <p:sp>
        <p:nvSpPr>
          <p:cNvPr id="4" name="Title 3">
            <a:extLst>
              <a:ext uri="{FF2B5EF4-FFF2-40B4-BE49-F238E27FC236}">
                <a16:creationId xmlns:a16="http://schemas.microsoft.com/office/drawing/2014/main" id="{B56E92F0-41F1-4177-8BF9-B410E6452CA1}"/>
              </a:ext>
            </a:extLst>
          </p:cNvPr>
          <p:cNvSpPr>
            <a:spLocks noGrp="1"/>
          </p:cNvSpPr>
          <p:nvPr>
            <p:ph type="title"/>
          </p:nvPr>
        </p:nvSpPr>
        <p:spPr/>
        <p:txBody>
          <a:bodyPr/>
          <a:lstStyle/>
          <a:p>
            <a:r>
              <a:rPr lang="en-US" dirty="0"/>
              <a:t>2 Peter 1:20-21</a:t>
            </a:r>
            <a:endParaRPr lang="en-CA" dirty="0"/>
          </a:p>
        </p:txBody>
      </p:sp>
    </p:spTree>
    <p:extLst>
      <p:ext uri="{BB962C8B-B14F-4D97-AF65-F5344CB8AC3E}">
        <p14:creationId xmlns:p14="http://schemas.microsoft.com/office/powerpoint/2010/main" val="29773655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4B5935-6CB9-4332-8E21-7468A2BAA9DE}"/>
              </a:ext>
            </a:extLst>
          </p:cNvPr>
          <p:cNvSpPr>
            <a:spLocks noGrp="1"/>
          </p:cNvSpPr>
          <p:nvPr>
            <p:ph type="title"/>
          </p:nvPr>
        </p:nvSpPr>
        <p:spPr/>
        <p:txBody>
          <a:bodyPr/>
          <a:lstStyle/>
          <a:p>
            <a:r>
              <a:rPr lang="en-US" sz="5400" dirty="0"/>
              <a:t>II. THE </a:t>
            </a:r>
            <a:r>
              <a:rPr lang="en-US" sz="5400" u="sng" dirty="0"/>
              <a:t>ORIGIN</a:t>
            </a:r>
            <a:r>
              <a:rPr lang="en-US" sz="5400" dirty="0"/>
              <a:t> OF SCRIPTURE</a:t>
            </a:r>
            <a:endParaRPr lang="en-CA" sz="5400" dirty="0"/>
          </a:p>
        </p:txBody>
      </p:sp>
      <p:sp>
        <p:nvSpPr>
          <p:cNvPr id="5" name="Text Placeholder 4">
            <a:extLst>
              <a:ext uri="{FF2B5EF4-FFF2-40B4-BE49-F238E27FC236}">
                <a16:creationId xmlns:a16="http://schemas.microsoft.com/office/drawing/2014/main" id="{CAE54FBA-E620-43B7-829D-BDCDA5CC765A}"/>
              </a:ext>
            </a:extLst>
          </p:cNvPr>
          <p:cNvSpPr>
            <a:spLocks noGrp="1"/>
          </p:cNvSpPr>
          <p:nvPr>
            <p:ph type="body" sz="quarter" idx="10"/>
          </p:nvPr>
        </p:nvSpPr>
        <p:spPr/>
        <p:txBody>
          <a:bodyPr/>
          <a:lstStyle/>
          <a:p>
            <a:pPr marL="457200" indent="-457200">
              <a:buFont typeface="Arial" panose="020B0604020202020204" pitchFamily="34" charset="0"/>
              <a:buChar char="•"/>
            </a:pPr>
            <a:r>
              <a:rPr lang="en-CA" dirty="0"/>
              <a:t>Many misinterpret these verses as focusing on the individual’s interpretation of these divine prophecies. However, the focus is on the origin and nature of the prophecies themselves.</a:t>
            </a:r>
          </a:p>
          <a:p>
            <a:pPr marL="457200" indent="-457200">
              <a:buFont typeface="Arial" panose="020B0604020202020204" pitchFamily="34" charset="0"/>
              <a:buChar char="•"/>
            </a:pPr>
            <a:r>
              <a:rPr lang="en-CA" dirty="0"/>
              <a:t>The apostle Peter could have legitimately pointed to signs and wonders, instead redirect his readers to scripture because they are “more sure” and reliable. The reason for this type of certainty is because of the origin of the scriptures.</a:t>
            </a:r>
          </a:p>
          <a:p>
            <a:pPr marL="457200" indent="-457200">
              <a:buFont typeface="Arial" panose="020B0604020202020204" pitchFamily="34" charset="0"/>
              <a:buChar char="•"/>
            </a:pPr>
            <a:endParaRPr lang="en-CA" dirty="0"/>
          </a:p>
        </p:txBody>
      </p:sp>
    </p:spTree>
    <p:extLst>
      <p:ext uri="{BB962C8B-B14F-4D97-AF65-F5344CB8AC3E}">
        <p14:creationId xmlns:p14="http://schemas.microsoft.com/office/powerpoint/2010/main" val="2223690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BC1EC44-B04F-412B-8E20-BB88454FC3C2}"/>
              </a:ext>
            </a:extLst>
          </p:cNvPr>
          <p:cNvSpPr>
            <a:spLocks noGrp="1"/>
          </p:cNvSpPr>
          <p:nvPr>
            <p:ph type="body" sz="quarter" idx="10"/>
          </p:nvPr>
        </p:nvSpPr>
        <p:spPr/>
        <p:txBody>
          <a:bodyPr/>
          <a:lstStyle/>
          <a:p>
            <a:r>
              <a:rPr lang="en-CA" dirty="0"/>
              <a:t>This word used for “interpretation” means “releasing, solving, explaining, interpreting. The word almost comes to mean inspiration.… The gen[</a:t>
            </a:r>
            <a:r>
              <a:rPr lang="en-CA" dirty="0" err="1"/>
              <a:t>itive</a:t>
            </a:r>
            <a:r>
              <a:rPr lang="en-CA" dirty="0"/>
              <a:t>] … here indicates source. Peter is talking about the divine origin of Scripture, not about its proper interpretation.”</a:t>
            </a:r>
            <a:br>
              <a:rPr lang="en-CA" dirty="0"/>
            </a:br>
            <a:r>
              <a:rPr lang="en-CA" dirty="0"/>
              <a:t>(p.584)</a:t>
            </a:r>
          </a:p>
        </p:txBody>
      </p:sp>
      <p:pic>
        <p:nvPicPr>
          <p:cNvPr id="9" name="Picture Placeholder 8" descr="A close up of a logo&#10;&#10;Description automatically generated">
            <a:extLst>
              <a:ext uri="{FF2B5EF4-FFF2-40B4-BE49-F238E27FC236}">
                <a16:creationId xmlns:a16="http://schemas.microsoft.com/office/drawing/2014/main" id="{C7A1482F-B515-460F-B929-797CE350BF49}"/>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6144" b="28328"/>
          <a:stretch/>
        </p:blipFill>
        <p:spPr>
          <a:xfrm>
            <a:off x="446567" y="5656199"/>
            <a:ext cx="1238693" cy="1080403"/>
          </a:xfrm>
        </p:spPr>
      </p:pic>
      <p:sp>
        <p:nvSpPr>
          <p:cNvPr id="6" name="Text Placeholder 5">
            <a:extLst>
              <a:ext uri="{FF2B5EF4-FFF2-40B4-BE49-F238E27FC236}">
                <a16:creationId xmlns:a16="http://schemas.microsoft.com/office/drawing/2014/main" id="{2AE8C115-9B4F-4983-8107-1029BAA1E914}"/>
              </a:ext>
            </a:extLst>
          </p:cNvPr>
          <p:cNvSpPr>
            <a:spLocks noGrp="1"/>
          </p:cNvSpPr>
          <p:nvPr>
            <p:ph type="body" sz="quarter" idx="12"/>
          </p:nvPr>
        </p:nvSpPr>
        <p:spPr/>
        <p:txBody>
          <a:bodyPr/>
          <a:lstStyle/>
          <a:p>
            <a:r>
              <a:rPr lang="en-US" dirty="0"/>
              <a:t> Cleon L. Rogers</a:t>
            </a:r>
            <a:endParaRPr lang="en-CA" dirty="0"/>
          </a:p>
        </p:txBody>
      </p:sp>
      <p:sp>
        <p:nvSpPr>
          <p:cNvPr id="7" name="Text Placeholder 6">
            <a:extLst>
              <a:ext uri="{FF2B5EF4-FFF2-40B4-BE49-F238E27FC236}">
                <a16:creationId xmlns:a16="http://schemas.microsoft.com/office/drawing/2014/main" id="{0120C169-A8CE-4972-9835-B1D52D07CDFA}"/>
              </a:ext>
            </a:extLst>
          </p:cNvPr>
          <p:cNvSpPr>
            <a:spLocks noGrp="1"/>
          </p:cNvSpPr>
          <p:nvPr>
            <p:ph type="body" sz="quarter" idx="13"/>
          </p:nvPr>
        </p:nvSpPr>
        <p:spPr>
          <a:xfrm>
            <a:off x="1729453" y="5818479"/>
            <a:ext cx="7706095" cy="403704"/>
          </a:xfrm>
        </p:spPr>
        <p:txBody>
          <a:bodyPr/>
          <a:lstStyle/>
          <a:p>
            <a:r>
              <a:rPr lang="en-US" dirty="0"/>
              <a:t>The New Linguistic Key to the Greek NT</a:t>
            </a:r>
            <a:endParaRPr lang="en-CA" dirty="0"/>
          </a:p>
        </p:txBody>
      </p:sp>
    </p:spTree>
    <p:extLst>
      <p:ext uri="{BB962C8B-B14F-4D97-AF65-F5344CB8AC3E}">
        <p14:creationId xmlns:p14="http://schemas.microsoft.com/office/powerpoint/2010/main" val="36144047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4B5935-6CB9-4332-8E21-7468A2BAA9DE}"/>
              </a:ext>
            </a:extLst>
          </p:cNvPr>
          <p:cNvSpPr>
            <a:spLocks noGrp="1"/>
          </p:cNvSpPr>
          <p:nvPr>
            <p:ph type="title"/>
          </p:nvPr>
        </p:nvSpPr>
        <p:spPr/>
        <p:txBody>
          <a:bodyPr/>
          <a:lstStyle/>
          <a:p>
            <a:r>
              <a:rPr lang="en-US" sz="5400" dirty="0"/>
              <a:t>II. THE </a:t>
            </a:r>
            <a:r>
              <a:rPr lang="en-US" sz="5400" u="sng" dirty="0"/>
              <a:t>ORIGIN</a:t>
            </a:r>
            <a:r>
              <a:rPr lang="en-US" sz="5400" dirty="0"/>
              <a:t> OF SCRIPTURE</a:t>
            </a:r>
            <a:endParaRPr lang="en-CA" sz="5400" dirty="0"/>
          </a:p>
        </p:txBody>
      </p:sp>
      <p:sp>
        <p:nvSpPr>
          <p:cNvPr id="5" name="Text Placeholder 4">
            <a:extLst>
              <a:ext uri="{FF2B5EF4-FFF2-40B4-BE49-F238E27FC236}">
                <a16:creationId xmlns:a16="http://schemas.microsoft.com/office/drawing/2014/main" id="{CAE54FBA-E620-43B7-829D-BDCDA5CC765A}"/>
              </a:ext>
            </a:extLst>
          </p:cNvPr>
          <p:cNvSpPr>
            <a:spLocks noGrp="1"/>
          </p:cNvSpPr>
          <p:nvPr>
            <p:ph type="body" sz="quarter" idx="10"/>
          </p:nvPr>
        </p:nvSpPr>
        <p:spPr/>
        <p:txBody>
          <a:bodyPr/>
          <a:lstStyle/>
          <a:p>
            <a:pPr marL="457200" indent="-457200">
              <a:buFont typeface="Arial" panose="020B0604020202020204" pitchFamily="34" charset="0"/>
              <a:buChar char="•"/>
            </a:pPr>
            <a:r>
              <a:rPr lang="en-CA" dirty="0"/>
              <a:t>Peter emphatically denies emphasis on the human origin of the prophetic word by saying, “No prophecy was ever made by an act of human will.” </a:t>
            </a:r>
          </a:p>
          <a:p>
            <a:pPr marL="457200" indent="-457200">
              <a:buFont typeface="Arial" panose="020B0604020202020204" pitchFamily="34" charset="0"/>
              <a:buChar char="•"/>
            </a:pPr>
            <a:r>
              <a:rPr lang="en-CA" dirty="0"/>
              <a:t>The prophets did not just wake up one day and decide to write some prophecy. </a:t>
            </a:r>
          </a:p>
          <a:p>
            <a:pPr marL="457200" indent="-457200">
              <a:buFont typeface="Arial" panose="020B0604020202020204" pitchFamily="34" charset="0"/>
              <a:buChar char="•"/>
            </a:pPr>
            <a:r>
              <a:rPr lang="en-CA" dirty="0"/>
              <a:t>The repeated phrase throughout many of the prophetic books is “the word of the Lord came to me.” </a:t>
            </a:r>
          </a:p>
          <a:p>
            <a:pPr marL="457200" indent="-457200">
              <a:buFont typeface="Arial" panose="020B0604020202020204" pitchFamily="34" charset="0"/>
              <a:buChar char="•"/>
            </a:pPr>
            <a:r>
              <a:rPr lang="en-CA" dirty="0"/>
              <a:t>The origin of the word was not from within them, but from without them - from above - from God himself.</a:t>
            </a:r>
          </a:p>
        </p:txBody>
      </p:sp>
    </p:spTree>
    <p:extLst>
      <p:ext uri="{BB962C8B-B14F-4D97-AF65-F5344CB8AC3E}">
        <p14:creationId xmlns:p14="http://schemas.microsoft.com/office/powerpoint/2010/main" val="1255054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6E566-97F0-4839-8DBE-330A7D8A187D}"/>
              </a:ext>
            </a:extLst>
          </p:cNvPr>
          <p:cNvSpPr>
            <a:spLocks noGrp="1"/>
          </p:cNvSpPr>
          <p:nvPr>
            <p:ph type="title"/>
          </p:nvPr>
        </p:nvSpPr>
        <p:spPr>
          <a:xfrm>
            <a:off x="518029" y="454025"/>
            <a:ext cx="11112962" cy="884217"/>
          </a:xfrm>
        </p:spPr>
        <p:txBody>
          <a:bodyPr/>
          <a:lstStyle/>
          <a:p>
            <a:r>
              <a:rPr lang="en-US" sz="4800" dirty="0"/>
              <a:t>III. CARRIED ALONG BY THE SPIRIT</a:t>
            </a:r>
            <a:endParaRPr lang="en-CA" sz="4800" dirty="0"/>
          </a:p>
        </p:txBody>
      </p:sp>
      <p:sp>
        <p:nvSpPr>
          <p:cNvPr id="3" name="Text Placeholder 2">
            <a:extLst>
              <a:ext uri="{FF2B5EF4-FFF2-40B4-BE49-F238E27FC236}">
                <a16:creationId xmlns:a16="http://schemas.microsoft.com/office/drawing/2014/main" id="{70F8BE8A-7CFF-4E0B-86F1-F93E30596612}"/>
              </a:ext>
            </a:extLst>
          </p:cNvPr>
          <p:cNvSpPr>
            <a:spLocks noGrp="1"/>
          </p:cNvSpPr>
          <p:nvPr>
            <p:ph type="body" sz="quarter" idx="10"/>
          </p:nvPr>
        </p:nvSpPr>
        <p:spPr/>
        <p:txBody>
          <a:bodyPr/>
          <a:lstStyle/>
          <a:p>
            <a:pPr marL="457200" indent="-457200">
              <a:buFont typeface="Arial" panose="020B0604020202020204" pitchFamily="34" charset="0"/>
              <a:buChar char="•"/>
            </a:pPr>
            <a:r>
              <a:rPr lang="en-CA" dirty="0"/>
              <a:t>God carried the prophets and biblical authors along by His Spirit so that what they wrote was exactly what He wanted to say. </a:t>
            </a:r>
          </a:p>
          <a:p>
            <a:pPr marL="457200" indent="-457200">
              <a:buFont typeface="Arial" panose="020B0604020202020204" pitchFamily="34" charset="0"/>
              <a:buChar char="•"/>
            </a:pPr>
            <a:r>
              <a:rPr lang="en-CA" dirty="0"/>
              <a:t>This did not override the human writer’s personalities and style, but rather it God worked through them, in concert with their humanity to produce something that was wholly from God.</a:t>
            </a:r>
          </a:p>
          <a:p>
            <a:pPr marL="457200" indent="-457200">
              <a:buFont typeface="Arial" panose="020B0604020202020204" pitchFamily="34" charset="0"/>
              <a:buChar char="•"/>
            </a:pPr>
            <a:endParaRPr lang="en-CA" dirty="0"/>
          </a:p>
        </p:txBody>
      </p:sp>
    </p:spTree>
    <p:extLst>
      <p:ext uri="{BB962C8B-B14F-4D97-AF65-F5344CB8AC3E}">
        <p14:creationId xmlns:p14="http://schemas.microsoft.com/office/powerpoint/2010/main" val="23629588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6ED4C00-4B78-43A6-9335-BFA433D92BC3}"/>
              </a:ext>
            </a:extLst>
          </p:cNvPr>
          <p:cNvSpPr>
            <a:spLocks noGrp="1"/>
          </p:cNvSpPr>
          <p:nvPr>
            <p:ph type="body" sz="quarter" idx="10"/>
          </p:nvPr>
        </p:nvSpPr>
        <p:spPr/>
        <p:txBody>
          <a:bodyPr/>
          <a:lstStyle/>
          <a:p>
            <a:r>
              <a:rPr lang="en-CA" dirty="0">
                <a:effectLst>
                  <a:outerShdw blurRad="38100" dist="38100" dir="2700000" algn="tl">
                    <a:srgbClr val="000000">
                      <a:alpha val="43137"/>
                    </a:srgbClr>
                  </a:outerShdw>
                </a:effectLst>
              </a:rPr>
              <a:t>“They spoke in their tongue, they spoke from their contexts, they spoke within their cultures, but what they spoke they spoke from God and only as they were carried along (or moved) by the Spirit. Here is the mysterious yet wondrous interface of the human and the divine in Scripture’s origination: While men are speaking, they are doing so under the power and direction of the Holy Spirit, so that the result of this divine miracle is, as Paul put it, God-breathed. </a:t>
            </a:r>
            <a:r>
              <a:rPr lang="en-CA" b="1" dirty="0">
                <a:effectLst>
                  <a:outerShdw blurRad="38100" dist="38100" dir="2700000" algn="tl">
                    <a:srgbClr val="000000">
                      <a:alpha val="43137"/>
                    </a:srgbClr>
                  </a:outerShdw>
                </a:effectLst>
              </a:rPr>
              <a:t>It is not the men themselves who are “inspired” but the Scriptures</a:t>
            </a:r>
            <a:r>
              <a:rPr lang="en-CA" dirty="0">
                <a:effectLst>
                  <a:outerShdw blurRad="38100" dist="38100" dir="2700000" algn="tl">
                    <a:srgbClr val="000000">
                      <a:alpha val="43137"/>
                    </a:srgbClr>
                  </a:outerShdw>
                </a:effectLst>
              </a:rPr>
              <a:t>, the result of this divine initiative in revelation.”</a:t>
            </a:r>
          </a:p>
        </p:txBody>
      </p:sp>
      <p:pic>
        <p:nvPicPr>
          <p:cNvPr id="11" name="Picture Placeholder 10" descr="A close up of a logo&#10;&#10;Description automatically generated">
            <a:extLst>
              <a:ext uri="{FF2B5EF4-FFF2-40B4-BE49-F238E27FC236}">
                <a16:creationId xmlns:a16="http://schemas.microsoft.com/office/drawing/2014/main" id="{C85020AF-1695-479F-AF86-8030FB70A137}"/>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6789" b="35895"/>
          <a:stretch/>
        </p:blipFill>
        <p:spPr>
          <a:xfrm>
            <a:off x="446567" y="5656199"/>
            <a:ext cx="1238693" cy="1080403"/>
          </a:xfrm>
        </p:spPr>
      </p:pic>
      <p:sp>
        <p:nvSpPr>
          <p:cNvPr id="6" name="Text Placeholder 5">
            <a:extLst>
              <a:ext uri="{FF2B5EF4-FFF2-40B4-BE49-F238E27FC236}">
                <a16:creationId xmlns:a16="http://schemas.microsoft.com/office/drawing/2014/main" id="{B0689ED9-C111-4F99-AFFA-6C58260D1776}"/>
              </a:ext>
            </a:extLst>
          </p:cNvPr>
          <p:cNvSpPr>
            <a:spLocks noGrp="1"/>
          </p:cNvSpPr>
          <p:nvPr>
            <p:ph type="body" sz="quarter" idx="12"/>
          </p:nvPr>
        </p:nvSpPr>
        <p:spPr/>
        <p:txBody>
          <a:bodyPr/>
          <a:lstStyle/>
          <a:p>
            <a:r>
              <a:rPr lang="en-US" dirty="0"/>
              <a:t>James R. White</a:t>
            </a:r>
            <a:endParaRPr lang="en-CA" dirty="0"/>
          </a:p>
        </p:txBody>
      </p:sp>
      <p:sp>
        <p:nvSpPr>
          <p:cNvPr id="7" name="Text Placeholder 6">
            <a:extLst>
              <a:ext uri="{FF2B5EF4-FFF2-40B4-BE49-F238E27FC236}">
                <a16:creationId xmlns:a16="http://schemas.microsoft.com/office/drawing/2014/main" id="{999262A3-B73A-46BB-8ABF-4750D7F0ADA1}"/>
              </a:ext>
            </a:extLst>
          </p:cNvPr>
          <p:cNvSpPr>
            <a:spLocks noGrp="1"/>
          </p:cNvSpPr>
          <p:nvPr>
            <p:ph type="body" sz="quarter" idx="13"/>
          </p:nvPr>
        </p:nvSpPr>
        <p:spPr/>
        <p:txBody>
          <a:bodyPr/>
          <a:lstStyle/>
          <a:p>
            <a:r>
              <a:rPr lang="en-US" dirty="0"/>
              <a:t>SCRIPTURE ALONE, p.59</a:t>
            </a:r>
            <a:endParaRPr lang="en-CA" dirty="0"/>
          </a:p>
        </p:txBody>
      </p:sp>
    </p:spTree>
    <p:extLst>
      <p:ext uri="{BB962C8B-B14F-4D97-AF65-F5344CB8AC3E}">
        <p14:creationId xmlns:p14="http://schemas.microsoft.com/office/powerpoint/2010/main" val="28158775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6E566-97F0-4839-8DBE-330A7D8A187D}"/>
              </a:ext>
            </a:extLst>
          </p:cNvPr>
          <p:cNvSpPr>
            <a:spLocks noGrp="1"/>
          </p:cNvSpPr>
          <p:nvPr>
            <p:ph type="title"/>
          </p:nvPr>
        </p:nvSpPr>
        <p:spPr>
          <a:xfrm>
            <a:off x="518029" y="454025"/>
            <a:ext cx="11112962" cy="884217"/>
          </a:xfrm>
        </p:spPr>
        <p:txBody>
          <a:bodyPr/>
          <a:lstStyle/>
          <a:p>
            <a:r>
              <a:rPr lang="en-US" sz="4800" dirty="0"/>
              <a:t>A TRUTH OF PRIMARY IMPORTANCE</a:t>
            </a:r>
            <a:endParaRPr lang="en-CA" sz="4800" dirty="0"/>
          </a:p>
        </p:txBody>
      </p:sp>
      <p:sp>
        <p:nvSpPr>
          <p:cNvPr id="3" name="Text Placeholder 2">
            <a:extLst>
              <a:ext uri="{FF2B5EF4-FFF2-40B4-BE49-F238E27FC236}">
                <a16:creationId xmlns:a16="http://schemas.microsoft.com/office/drawing/2014/main" id="{70F8BE8A-7CFF-4E0B-86F1-F93E30596612}"/>
              </a:ext>
            </a:extLst>
          </p:cNvPr>
          <p:cNvSpPr>
            <a:spLocks noGrp="1"/>
          </p:cNvSpPr>
          <p:nvPr>
            <p:ph type="body" sz="quarter" idx="10"/>
          </p:nvPr>
        </p:nvSpPr>
        <p:spPr/>
        <p:txBody>
          <a:bodyPr/>
          <a:lstStyle/>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This truth is of </a:t>
            </a:r>
            <a:r>
              <a:rPr lang="en-CA" b="1" u="sng" dirty="0">
                <a:solidFill>
                  <a:schemeClr val="accent1">
                    <a:lumMod val="75000"/>
                  </a:schemeClr>
                </a:solidFill>
                <a:effectLst>
                  <a:outerShdw blurRad="38100" dist="38100" dir="2700000" algn="tl">
                    <a:srgbClr val="000000">
                      <a:alpha val="43137"/>
                    </a:srgbClr>
                  </a:outerShdw>
                </a:effectLst>
              </a:rPr>
              <a:t>primary</a:t>
            </a:r>
            <a:r>
              <a:rPr lang="en-CA" dirty="0">
                <a:effectLst>
                  <a:outerShdw blurRad="38100" dist="38100" dir="2700000" algn="tl">
                    <a:srgbClr val="000000">
                      <a:alpha val="43137"/>
                    </a:srgbClr>
                  </a:outerShdw>
                </a:effectLst>
              </a:rPr>
              <a:t> importance. Notice Peter’s words, “but know this first” or literally “knowing this first of all”.</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If Peter’s readers don’t recognize this truth, they will easily fall prey to the false teachers that threaten them. </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This is also true for us today. If we do not realize that it is scripture alone that is the “more fully confirmed” fully reliable word to us from God, then we may also be led astray by charismatic personalities and worldly wisdom.</a:t>
            </a:r>
          </a:p>
        </p:txBody>
      </p:sp>
    </p:spTree>
    <p:extLst>
      <p:ext uri="{BB962C8B-B14F-4D97-AF65-F5344CB8AC3E}">
        <p14:creationId xmlns:p14="http://schemas.microsoft.com/office/powerpoint/2010/main" val="10856452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3BAC136-2AF7-4903-B9BB-B69993F8624C}"/>
              </a:ext>
            </a:extLst>
          </p:cNvPr>
          <p:cNvSpPr>
            <a:spLocks noGrp="1"/>
          </p:cNvSpPr>
          <p:nvPr>
            <p:ph type="body" sz="quarter" idx="10"/>
          </p:nvPr>
        </p:nvSpPr>
        <p:spPr/>
        <p:txBody>
          <a:bodyPr/>
          <a:lstStyle/>
          <a:p>
            <a:pPr marL="0" indent="0">
              <a:buNone/>
            </a:pPr>
            <a:r>
              <a:rPr lang="en-CA" sz="3200" dirty="0">
                <a:latin typeface="+mj-lt"/>
              </a:rPr>
              <a:t>CONTEXT</a:t>
            </a:r>
            <a:endParaRPr lang="en-CA" dirty="0">
              <a:latin typeface="+mj-lt"/>
            </a:endParaRPr>
          </a:p>
          <a:p>
            <a:r>
              <a:rPr lang="en-CA" dirty="0"/>
              <a:t>Here in Matthew 22, the Sadducees (who did not believe in the resurrection) approached Jesus with a question to try to trip him up. </a:t>
            </a:r>
          </a:p>
          <a:p>
            <a:r>
              <a:rPr lang="en-CA" dirty="0"/>
              <a:t>They ask about a hypothetical woman who successively marries seven brothers, and after they all die - who’s wife would she be in heaven?</a:t>
            </a:r>
          </a:p>
        </p:txBody>
      </p:sp>
      <p:sp>
        <p:nvSpPr>
          <p:cNvPr id="4" name="Title 3">
            <a:extLst>
              <a:ext uri="{FF2B5EF4-FFF2-40B4-BE49-F238E27FC236}">
                <a16:creationId xmlns:a16="http://schemas.microsoft.com/office/drawing/2014/main" id="{D814B6BF-B924-4CD4-82EE-EFC1A1CFB795}"/>
              </a:ext>
            </a:extLst>
          </p:cNvPr>
          <p:cNvSpPr>
            <a:spLocks noGrp="1"/>
          </p:cNvSpPr>
          <p:nvPr>
            <p:ph type="title"/>
          </p:nvPr>
        </p:nvSpPr>
        <p:spPr/>
        <p:txBody>
          <a:bodyPr/>
          <a:lstStyle/>
          <a:p>
            <a:r>
              <a:rPr lang="en-US" dirty="0"/>
              <a:t>C. JESUS: Matthew 22:29-32</a:t>
            </a:r>
            <a:endParaRPr lang="en-CA" dirty="0"/>
          </a:p>
        </p:txBody>
      </p:sp>
    </p:spTree>
    <p:extLst>
      <p:ext uri="{BB962C8B-B14F-4D97-AF65-F5344CB8AC3E}">
        <p14:creationId xmlns:p14="http://schemas.microsoft.com/office/powerpoint/2010/main" val="13312429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DAA3057-4FB4-4E84-8C92-755C7114C4AB}"/>
              </a:ext>
            </a:extLst>
          </p:cNvPr>
          <p:cNvSpPr>
            <a:spLocks noGrp="1"/>
          </p:cNvSpPr>
          <p:nvPr>
            <p:ph type="body" sz="quarter" idx="10"/>
          </p:nvPr>
        </p:nvSpPr>
        <p:spPr/>
        <p:txBody>
          <a:bodyPr/>
          <a:lstStyle/>
          <a:p>
            <a:r>
              <a:rPr lang="en-CA" dirty="0"/>
              <a:t>But Jesus answered them, “You are wrong, because you know neither the Scriptures nor the power of God. For in the resurrection they neither marry nor are given in marriage, but are like angels in heaven. And as for the resurrection of the dead, </a:t>
            </a:r>
            <a:r>
              <a:rPr lang="en-CA" b="1" dirty="0">
                <a:solidFill>
                  <a:schemeClr val="accent1">
                    <a:lumMod val="75000"/>
                  </a:schemeClr>
                </a:solidFill>
              </a:rPr>
              <a:t>have you not </a:t>
            </a:r>
            <a:r>
              <a:rPr lang="en-CA" b="1" i="1" dirty="0">
                <a:solidFill>
                  <a:schemeClr val="accent1">
                    <a:lumMod val="75000"/>
                  </a:schemeClr>
                </a:solidFill>
              </a:rPr>
              <a:t>read</a:t>
            </a:r>
            <a:r>
              <a:rPr lang="en-CA" b="1" dirty="0">
                <a:solidFill>
                  <a:schemeClr val="accent1">
                    <a:lumMod val="75000"/>
                  </a:schemeClr>
                </a:solidFill>
              </a:rPr>
              <a:t> what was </a:t>
            </a:r>
            <a:r>
              <a:rPr lang="en-CA" b="1" i="1" dirty="0">
                <a:solidFill>
                  <a:schemeClr val="accent1">
                    <a:lumMod val="75000"/>
                  </a:schemeClr>
                </a:solidFill>
              </a:rPr>
              <a:t>said</a:t>
            </a:r>
            <a:r>
              <a:rPr lang="en-CA" b="1" dirty="0">
                <a:solidFill>
                  <a:schemeClr val="accent1">
                    <a:lumMod val="75000"/>
                  </a:schemeClr>
                </a:solidFill>
              </a:rPr>
              <a:t> to you by God</a:t>
            </a:r>
            <a:r>
              <a:rPr lang="en-CA" dirty="0"/>
              <a:t>: ‘I am the God of Abraham, and the God of Isaac, and the God of Jacob’? He is not God of the dead, but of the living.”</a:t>
            </a:r>
          </a:p>
        </p:txBody>
      </p:sp>
      <p:sp>
        <p:nvSpPr>
          <p:cNvPr id="4" name="Title 3">
            <a:extLst>
              <a:ext uri="{FF2B5EF4-FFF2-40B4-BE49-F238E27FC236}">
                <a16:creationId xmlns:a16="http://schemas.microsoft.com/office/drawing/2014/main" id="{A59B5E58-EF72-44F2-93E9-C3F87039B694}"/>
              </a:ext>
            </a:extLst>
          </p:cNvPr>
          <p:cNvSpPr>
            <a:spLocks noGrp="1"/>
          </p:cNvSpPr>
          <p:nvPr>
            <p:ph type="title"/>
          </p:nvPr>
        </p:nvSpPr>
        <p:spPr/>
        <p:txBody>
          <a:bodyPr/>
          <a:lstStyle/>
          <a:p>
            <a:r>
              <a:rPr lang="en-US" dirty="0"/>
              <a:t>Matthew 22:29-32</a:t>
            </a:r>
            <a:endParaRPr lang="en-CA" dirty="0"/>
          </a:p>
        </p:txBody>
      </p:sp>
    </p:spTree>
    <p:extLst>
      <p:ext uri="{BB962C8B-B14F-4D97-AF65-F5344CB8AC3E}">
        <p14:creationId xmlns:p14="http://schemas.microsoft.com/office/powerpoint/2010/main" val="31687469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BEC304-96D1-4843-9689-E5CD8CED395E}"/>
              </a:ext>
            </a:extLst>
          </p:cNvPr>
          <p:cNvSpPr>
            <a:spLocks noGrp="1"/>
          </p:cNvSpPr>
          <p:nvPr>
            <p:ph type="title"/>
          </p:nvPr>
        </p:nvSpPr>
        <p:spPr/>
        <p:txBody>
          <a:bodyPr/>
          <a:lstStyle/>
          <a:p>
            <a:r>
              <a:rPr lang="en-US" dirty="0"/>
              <a:t>Jesus’s view of Scripture</a:t>
            </a:r>
            <a:endParaRPr lang="en-CA" dirty="0"/>
          </a:p>
        </p:txBody>
      </p:sp>
      <p:sp>
        <p:nvSpPr>
          <p:cNvPr id="5" name="Text Placeholder 4">
            <a:extLst>
              <a:ext uri="{FF2B5EF4-FFF2-40B4-BE49-F238E27FC236}">
                <a16:creationId xmlns:a16="http://schemas.microsoft.com/office/drawing/2014/main" id="{A6B1CFC4-DE06-4DB2-BC0B-4B979873D24A}"/>
              </a:ext>
            </a:extLst>
          </p:cNvPr>
          <p:cNvSpPr>
            <a:spLocks noGrp="1"/>
          </p:cNvSpPr>
          <p:nvPr>
            <p:ph type="body" sz="quarter" idx="10"/>
          </p:nvPr>
        </p:nvSpPr>
        <p:spPr/>
        <p:txBody>
          <a:bodyPr/>
          <a:lstStyle/>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Jesus cites Exodus 3:6, which was written more than a thousand years before, yet Jesus says that they should have heard God speaking to them through it! </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Jesus held them accountable to what they had heard read in the Scripture as if God Himself had spoken to them - because He had! </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And it is the same with us: </a:t>
            </a:r>
            <a:r>
              <a:rPr lang="en-CA" i="1" dirty="0">
                <a:solidFill>
                  <a:schemeClr val="accent1">
                    <a:lumMod val="75000"/>
                  </a:schemeClr>
                </a:solidFill>
                <a:effectLst>
                  <a:outerShdw blurRad="38100" dist="38100" dir="2700000" algn="tl">
                    <a:srgbClr val="000000">
                      <a:alpha val="43137"/>
                    </a:srgbClr>
                  </a:outerShdw>
                </a:effectLst>
              </a:rPr>
              <a:t>Scripture’s inspiration means that when Scripture speaks, God speaks to us.</a:t>
            </a:r>
          </a:p>
        </p:txBody>
      </p:sp>
    </p:spTree>
    <p:extLst>
      <p:ext uri="{BB962C8B-B14F-4D97-AF65-F5344CB8AC3E}">
        <p14:creationId xmlns:p14="http://schemas.microsoft.com/office/powerpoint/2010/main" val="9750818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4C4971D-0328-448E-B136-2C9D0535FBE9}"/>
              </a:ext>
            </a:extLst>
          </p:cNvPr>
          <p:cNvSpPr>
            <a:spLocks noGrp="1"/>
          </p:cNvSpPr>
          <p:nvPr>
            <p:ph type="title"/>
          </p:nvPr>
        </p:nvSpPr>
        <p:spPr/>
        <p:txBody>
          <a:bodyPr/>
          <a:lstStyle/>
          <a:p>
            <a:r>
              <a:rPr lang="en-US" dirty="0"/>
              <a:t>Inspiration &amp; Authority</a:t>
            </a:r>
            <a:endParaRPr lang="en-CA" dirty="0"/>
          </a:p>
        </p:txBody>
      </p:sp>
      <p:sp>
        <p:nvSpPr>
          <p:cNvPr id="6" name="Text Placeholder 5">
            <a:extLst>
              <a:ext uri="{FF2B5EF4-FFF2-40B4-BE49-F238E27FC236}">
                <a16:creationId xmlns:a16="http://schemas.microsoft.com/office/drawing/2014/main" id="{D1ED599B-1146-408A-85D6-9422018CD0E0}"/>
              </a:ext>
            </a:extLst>
          </p:cNvPr>
          <p:cNvSpPr>
            <a:spLocks noGrp="1"/>
          </p:cNvSpPr>
          <p:nvPr>
            <p:ph type="body" sz="quarter" idx="10"/>
          </p:nvPr>
        </p:nvSpPr>
        <p:spPr>
          <a:xfrm>
            <a:off x="953645" y="1602154"/>
            <a:ext cx="10111230" cy="4589096"/>
          </a:xfrm>
        </p:spPr>
        <p:txBody>
          <a:bodyPr/>
          <a:lstStyle/>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When we speak of </a:t>
            </a:r>
            <a:r>
              <a:rPr lang="en-CA" b="1" dirty="0">
                <a:effectLst>
                  <a:outerShdw blurRad="38100" dist="38100" dir="2700000" algn="tl">
                    <a:srgbClr val="000000">
                      <a:alpha val="43137"/>
                    </a:srgbClr>
                  </a:outerShdw>
                </a:effectLst>
              </a:rPr>
              <a:t>Scripture’s inspiration</a:t>
            </a:r>
            <a:r>
              <a:rPr lang="en-CA" dirty="0">
                <a:effectLst>
                  <a:outerShdw blurRad="38100" dist="38100" dir="2700000" algn="tl">
                    <a:srgbClr val="000000">
                      <a:alpha val="43137"/>
                    </a:srgbClr>
                  </a:outerShdw>
                </a:effectLst>
              </a:rPr>
              <a:t>, we are speaking about the nature of Scripture - the basic, inherent feature of Scripture which is characteristic about it. </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When we speak of </a:t>
            </a:r>
            <a:r>
              <a:rPr lang="en-CA" b="1" dirty="0">
                <a:effectLst>
                  <a:outerShdw blurRad="38100" dist="38100" dir="2700000" algn="tl">
                    <a:srgbClr val="000000">
                      <a:alpha val="43137"/>
                    </a:srgbClr>
                  </a:outerShdw>
                </a:effectLst>
              </a:rPr>
              <a:t>Scripture’s authority</a:t>
            </a:r>
            <a:r>
              <a:rPr lang="en-CA" dirty="0">
                <a:effectLst>
                  <a:outerShdw blurRad="38100" dist="38100" dir="2700000" algn="tl">
                    <a:srgbClr val="000000">
                      <a:alpha val="43137"/>
                    </a:srgbClr>
                  </a:outerShdw>
                </a:effectLst>
              </a:rPr>
              <a:t>, we are speaking of its right to govern, judge and shape all of a Christian’s life and beliefs.</a:t>
            </a:r>
          </a:p>
          <a:p>
            <a:endParaRPr lang="en-CA" dirty="0">
              <a:effectLst>
                <a:outerShdw blurRad="38100" dist="38100" dir="2700000" algn="tl">
                  <a:srgbClr val="000000">
                    <a:alpha val="43137"/>
                  </a:srgbClr>
                </a:outerShdw>
              </a:effectLst>
            </a:endParaRPr>
          </a:p>
          <a:p>
            <a:pPr algn="ctr"/>
            <a:r>
              <a:rPr lang="en-CA" dirty="0">
                <a:effectLst>
                  <a:outerShdw blurRad="38100" dist="38100" dir="2700000" algn="tl">
                    <a:srgbClr val="000000">
                      <a:alpha val="43137"/>
                    </a:srgbClr>
                  </a:outerShdw>
                </a:effectLst>
              </a:rPr>
              <a:t>The two concepts are vitally connected to one another, as we will explore today.</a:t>
            </a:r>
          </a:p>
          <a:p>
            <a:br>
              <a:rPr lang="en-CA" dirty="0">
                <a:effectLst>
                  <a:outerShdw blurRad="38100" dist="38100" dir="2700000" algn="tl">
                    <a:srgbClr val="000000">
                      <a:alpha val="43137"/>
                    </a:srgbClr>
                  </a:outerShdw>
                </a:effectLst>
              </a:rPr>
            </a:br>
            <a:endParaRPr lang="en-CA"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94203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5C4651-0984-4140-A9CA-1A600969AFA0}"/>
              </a:ext>
            </a:extLst>
          </p:cNvPr>
          <p:cNvSpPr txBox="1"/>
          <p:nvPr/>
        </p:nvSpPr>
        <p:spPr>
          <a:xfrm>
            <a:off x="870226" y="2376557"/>
            <a:ext cx="10314609" cy="1938992"/>
          </a:xfrm>
          <a:prstGeom prst="rect">
            <a:avLst/>
          </a:prstGeom>
          <a:noFill/>
        </p:spPr>
        <p:txBody>
          <a:bodyPr wrap="square" rtlCol="0">
            <a:spAutoFit/>
          </a:bodyPr>
          <a:lstStyle/>
          <a:p>
            <a:pPr algn="ctr"/>
            <a:r>
              <a:rPr lang="en-CA" sz="4000" b="1" dirty="0">
                <a:solidFill>
                  <a:schemeClr val="accent1">
                    <a:lumMod val="75000"/>
                  </a:schemeClr>
                </a:solidFill>
                <a:effectLst>
                  <a:outerShdw blurRad="38100" dist="38100" dir="2700000" algn="tl">
                    <a:srgbClr val="000000">
                      <a:alpha val="43137"/>
                    </a:srgbClr>
                  </a:outerShdw>
                </a:effectLst>
              </a:rPr>
              <a:t>If this is the view of scripture that Jesus held, then as followers of Jesus, we must hold the </a:t>
            </a:r>
            <a:r>
              <a:rPr lang="en-CA" sz="4000" b="1" u="sng" dirty="0">
                <a:solidFill>
                  <a:schemeClr val="accent1">
                    <a:lumMod val="75000"/>
                  </a:schemeClr>
                </a:solidFill>
                <a:effectLst>
                  <a:outerShdw blurRad="38100" dist="38100" dir="2700000" algn="tl">
                    <a:srgbClr val="000000">
                      <a:alpha val="43137"/>
                    </a:srgbClr>
                  </a:outerShdw>
                </a:effectLst>
              </a:rPr>
              <a:t>same</a:t>
            </a:r>
            <a:r>
              <a:rPr lang="en-CA" sz="4000" b="1" dirty="0">
                <a:solidFill>
                  <a:schemeClr val="accent1">
                    <a:lumMod val="75000"/>
                  </a:schemeClr>
                </a:solidFill>
                <a:effectLst>
                  <a:outerShdw blurRad="38100" dist="38100" dir="2700000" algn="tl">
                    <a:srgbClr val="000000">
                      <a:alpha val="43137"/>
                    </a:srgbClr>
                  </a:outerShdw>
                </a:effectLst>
              </a:rPr>
              <a:t> view of scripture as Jesus!</a:t>
            </a:r>
          </a:p>
        </p:txBody>
      </p:sp>
    </p:spTree>
    <p:extLst>
      <p:ext uri="{BB962C8B-B14F-4D97-AF65-F5344CB8AC3E}">
        <p14:creationId xmlns:p14="http://schemas.microsoft.com/office/powerpoint/2010/main" val="39162252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CDB36-2734-4E72-8951-BC24151E18AB}"/>
              </a:ext>
            </a:extLst>
          </p:cNvPr>
          <p:cNvSpPr>
            <a:spLocks noGrp="1"/>
          </p:cNvSpPr>
          <p:nvPr>
            <p:ph type="title"/>
          </p:nvPr>
        </p:nvSpPr>
        <p:spPr/>
        <p:txBody>
          <a:bodyPr/>
          <a:lstStyle/>
          <a:p>
            <a:r>
              <a:rPr lang="en-US" dirty="0"/>
              <a:t>D. Verbal Plenary Inspiration</a:t>
            </a:r>
            <a:endParaRPr lang="en-CA" dirty="0"/>
          </a:p>
        </p:txBody>
      </p:sp>
      <p:sp>
        <p:nvSpPr>
          <p:cNvPr id="3" name="Text Placeholder 2">
            <a:extLst>
              <a:ext uri="{FF2B5EF4-FFF2-40B4-BE49-F238E27FC236}">
                <a16:creationId xmlns:a16="http://schemas.microsoft.com/office/drawing/2014/main" id="{06F423F3-358F-44EE-8E90-75F10200FDE3}"/>
              </a:ext>
            </a:extLst>
          </p:cNvPr>
          <p:cNvSpPr>
            <a:spLocks noGrp="1"/>
          </p:cNvSpPr>
          <p:nvPr>
            <p:ph type="body" sz="quarter" idx="10"/>
          </p:nvPr>
        </p:nvSpPr>
        <p:spPr/>
        <p:txBody>
          <a:bodyPr/>
          <a:lstStyle/>
          <a:p>
            <a:r>
              <a:rPr lang="en-CA" sz="3000" b="0" dirty="0">
                <a:effectLst>
                  <a:outerShdw blurRad="38100" dist="38100" dir="2700000" algn="tl">
                    <a:srgbClr val="000000">
                      <a:alpha val="43137"/>
                    </a:srgbClr>
                  </a:outerShdw>
                </a:effectLst>
              </a:rPr>
              <a:t>These three passages illustrate for us what is technically called “the verbal plenary inspiration of Scripture.”</a:t>
            </a:r>
          </a:p>
          <a:p>
            <a:r>
              <a:rPr lang="en-CA" sz="3000" dirty="0">
                <a:solidFill>
                  <a:schemeClr val="accent1">
                    <a:lumMod val="75000"/>
                  </a:schemeClr>
                </a:solidFill>
                <a:effectLst>
                  <a:outerShdw blurRad="38100" dist="38100" dir="2700000" algn="tl">
                    <a:srgbClr val="000000">
                      <a:alpha val="43137"/>
                    </a:srgbClr>
                  </a:outerShdw>
                </a:effectLst>
              </a:rPr>
              <a:t>Verbal</a:t>
            </a:r>
            <a:r>
              <a:rPr lang="en-CA" sz="3000" b="0" dirty="0">
                <a:effectLst>
                  <a:outerShdw blurRad="38100" dist="38100" dir="2700000" algn="tl">
                    <a:srgbClr val="000000">
                      <a:alpha val="43137"/>
                    </a:srgbClr>
                  </a:outerShdw>
                </a:effectLst>
              </a:rPr>
              <a:t> simply means it has to do with the words themselves. God inspired the very exact words which were used by the human authors to write Scripture.</a:t>
            </a:r>
          </a:p>
          <a:p>
            <a:r>
              <a:rPr lang="en-CA" sz="3000" dirty="0">
                <a:solidFill>
                  <a:schemeClr val="accent1">
                    <a:lumMod val="75000"/>
                  </a:schemeClr>
                </a:solidFill>
                <a:effectLst>
                  <a:outerShdw blurRad="38100" dist="38100" dir="2700000" algn="tl">
                    <a:srgbClr val="000000">
                      <a:alpha val="43137"/>
                    </a:srgbClr>
                  </a:outerShdw>
                </a:effectLst>
              </a:rPr>
              <a:t>Plenary</a:t>
            </a:r>
            <a:r>
              <a:rPr lang="en-CA" sz="3000" b="0" dirty="0">
                <a:effectLst>
                  <a:outerShdw blurRad="38100" dist="38100" dir="2700000" algn="tl">
                    <a:srgbClr val="000000">
                      <a:alpha val="43137"/>
                    </a:srgbClr>
                  </a:outerShdw>
                </a:effectLst>
              </a:rPr>
              <a:t> is just a fancy way of saying “all of Scripture” as we saw from 2 Timothy 3:16-17. God inspired all of it. There are not some parts that are more inspired than others - yes, even the genealogies!</a:t>
            </a:r>
            <a:endParaRPr lang="en-CA" sz="3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7996991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941541-314B-4436-AA88-A465C6AE8FA6}"/>
              </a:ext>
            </a:extLst>
          </p:cNvPr>
          <p:cNvSpPr>
            <a:spLocks noGrp="1"/>
          </p:cNvSpPr>
          <p:nvPr>
            <p:ph type="body" sz="quarter" idx="10"/>
          </p:nvPr>
        </p:nvSpPr>
        <p:spPr/>
        <p:txBody>
          <a:bodyPr/>
          <a:lstStyle/>
          <a:p>
            <a:pPr marL="0" indent="0">
              <a:buNone/>
            </a:pPr>
            <a:r>
              <a:rPr lang="en-CA" sz="3200" dirty="0">
                <a:effectLst>
                  <a:outerShdw blurRad="38100" dist="38100" dir="2700000" algn="tl">
                    <a:srgbClr val="000000">
                      <a:alpha val="43137"/>
                    </a:srgbClr>
                  </a:outerShdw>
                </a:effectLst>
              </a:rPr>
              <a:t>I. The denial of Scripture’s </a:t>
            </a:r>
            <a:r>
              <a:rPr lang="en-CA" sz="3200" u="sng" dirty="0">
                <a:solidFill>
                  <a:schemeClr val="accent1">
                    <a:lumMod val="75000"/>
                  </a:schemeClr>
                </a:solidFill>
                <a:effectLst>
                  <a:outerShdw blurRad="38100" dist="38100" dir="2700000" algn="tl">
                    <a:srgbClr val="000000">
                      <a:alpha val="43137"/>
                    </a:srgbClr>
                  </a:outerShdw>
                </a:effectLst>
              </a:rPr>
              <a:t>divine</a:t>
            </a:r>
            <a:r>
              <a:rPr lang="en-CA" sz="3200" dirty="0">
                <a:effectLst>
                  <a:outerShdw blurRad="38100" dist="38100" dir="2700000" algn="tl">
                    <a:srgbClr val="000000">
                      <a:alpha val="43137"/>
                    </a:srgbClr>
                  </a:outerShdw>
                </a:effectLst>
              </a:rPr>
              <a:t> origin</a:t>
            </a:r>
          </a:p>
          <a:p>
            <a:pPr marL="0" indent="0">
              <a:buNone/>
            </a:pPr>
            <a:r>
              <a:rPr lang="en-CA" sz="3200" b="0" dirty="0">
                <a:effectLst>
                  <a:outerShdw blurRad="38100" dist="38100" dir="2700000" algn="tl">
                    <a:srgbClr val="000000">
                      <a:alpha val="43137"/>
                    </a:srgbClr>
                  </a:outerShdw>
                </a:effectLst>
              </a:rPr>
              <a:t>For example, the early church in Acts attributed the words of David recorded in Psalm 2:1-2 as being from God. They said, “Sovereign Lord… who through the mouth of our father David… said by the Holy Spirit…” (Acts 4:24-26)</a:t>
            </a:r>
            <a:endParaRPr lang="en-CA" sz="3200" dirty="0">
              <a:effectLst>
                <a:outerShdw blurRad="38100" dist="38100" dir="2700000" algn="tl">
                  <a:srgbClr val="000000">
                    <a:alpha val="43137"/>
                  </a:srgbClr>
                </a:outerShdw>
              </a:effectLst>
            </a:endParaRPr>
          </a:p>
        </p:txBody>
      </p:sp>
      <p:sp>
        <p:nvSpPr>
          <p:cNvPr id="3" name="Title 2">
            <a:extLst>
              <a:ext uri="{FF2B5EF4-FFF2-40B4-BE49-F238E27FC236}">
                <a16:creationId xmlns:a16="http://schemas.microsoft.com/office/drawing/2014/main" id="{962CCE6C-5056-4C9E-8054-B6DE0E96B222}"/>
              </a:ext>
            </a:extLst>
          </p:cNvPr>
          <p:cNvSpPr>
            <a:spLocks noGrp="1"/>
          </p:cNvSpPr>
          <p:nvPr>
            <p:ph type="title"/>
          </p:nvPr>
        </p:nvSpPr>
        <p:spPr/>
        <p:txBody>
          <a:bodyPr/>
          <a:lstStyle/>
          <a:p>
            <a:r>
              <a:rPr lang="en-US" dirty="0"/>
              <a:t>E. Major Errors about inspiration</a:t>
            </a:r>
            <a:endParaRPr lang="en-CA" dirty="0"/>
          </a:p>
        </p:txBody>
      </p:sp>
    </p:spTree>
    <p:extLst>
      <p:ext uri="{BB962C8B-B14F-4D97-AF65-F5344CB8AC3E}">
        <p14:creationId xmlns:p14="http://schemas.microsoft.com/office/powerpoint/2010/main" val="339409944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941541-314B-4436-AA88-A465C6AE8FA6}"/>
              </a:ext>
            </a:extLst>
          </p:cNvPr>
          <p:cNvSpPr>
            <a:spLocks noGrp="1"/>
          </p:cNvSpPr>
          <p:nvPr>
            <p:ph type="body" sz="quarter" idx="10"/>
          </p:nvPr>
        </p:nvSpPr>
        <p:spPr/>
        <p:txBody>
          <a:bodyPr/>
          <a:lstStyle/>
          <a:p>
            <a:pPr marL="0" indent="0">
              <a:buNone/>
            </a:pPr>
            <a:r>
              <a:rPr lang="en-CA" sz="3200" dirty="0">
                <a:effectLst>
                  <a:outerShdw blurRad="38100" dist="38100" dir="2700000" algn="tl">
                    <a:srgbClr val="000000">
                      <a:alpha val="43137"/>
                    </a:srgbClr>
                  </a:outerShdw>
                </a:effectLst>
              </a:rPr>
              <a:t>II. The denial of Scripture’s </a:t>
            </a:r>
            <a:r>
              <a:rPr lang="en-CA" sz="3200" u="sng" dirty="0">
                <a:solidFill>
                  <a:schemeClr val="accent1">
                    <a:lumMod val="75000"/>
                  </a:schemeClr>
                </a:solidFill>
                <a:effectLst>
                  <a:outerShdw blurRad="38100" dist="38100" dir="2700000" algn="tl">
                    <a:srgbClr val="000000">
                      <a:alpha val="43137"/>
                    </a:srgbClr>
                  </a:outerShdw>
                </a:effectLst>
              </a:rPr>
              <a:t>human</a:t>
            </a:r>
            <a:r>
              <a:rPr lang="en-CA" sz="3200" dirty="0">
                <a:effectLst>
                  <a:outerShdw blurRad="38100" dist="38100" dir="2700000" algn="tl">
                    <a:srgbClr val="000000">
                      <a:alpha val="43137"/>
                    </a:srgbClr>
                  </a:outerShdw>
                </a:effectLst>
              </a:rPr>
              <a:t> authorship</a:t>
            </a:r>
          </a:p>
          <a:p>
            <a:pPr marL="0" indent="0">
              <a:buNone/>
            </a:pPr>
            <a:r>
              <a:rPr lang="en-CA" sz="3200" b="0" dirty="0">
                <a:effectLst>
                  <a:outerShdw blurRad="38100" dist="38100" dir="2700000" algn="tl">
                    <a:srgbClr val="000000">
                      <a:alpha val="43137"/>
                    </a:srgbClr>
                  </a:outerShdw>
                </a:effectLst>
              </a:rPr>
              <a:t>This view sees the human authors of scripture as mechanically writing down what was dictating to them like some sort of robot without their own personalities and unique writing styles, cultures, etc.</a:t>
            </a:r>
            <a:endParaRPr lang="en-CA" sz="3200" dirty="0">
              <a:effectLst>
                <a:outerShdw blurRad="38100" dist="38100" dir="2700000" algn="tl">
                  <a:srgbClr val="000000">
                    <a:alpha val="43137"/>
                  </a:srgbClr>
                </a:outerShdw>
              </a:effectLst>
            </a:endParaRPr>
          </a:p>
        </p:txBody>
      </p:sp>
      <p:sp>
        <p:nvSpPr>
          <p:cNvPr id="3" name="Title 2">
            <a:extLst>
              <a:ext uri="{FF2B5EF4-FFF2-40B4-BE49-F238E27FC236}">
                <a16:creationId xmlns:a16="http://schemas.microsoft.com/office/drawing/2014/main" id="{962CCE6C-5056-4C9E-8054-B6DE0E96B222}"/>
              </a:ext>
            </a:extLst>
          </p:cNvPr>
          <p:cNvSpPr>
            <a:spLocks noGrp="1"/>
          </p:cNvSpPr>
          <p:nvPr>
            <p:ph type="title"/>
          </p:nvPr>
        </p:nvSpPr>
        <p:spPr/>
        <p:txBody>
          <a:bodyPr/>
          <a:lstStyle/>
          <a:p>
            <a:r>
              <a:rPr lang="en-US" dirty="0"/>
              <a:t>E. Major Errors about inspiration</a:t>
            </a:r>
            <a:endParaRPr lang="en-CA" dirty="0"/>
          </a:p>
        </p:txBody>
      </p:sp>
    </p:spTree>
    <p:extLst>
      <p:ext uri="{BB962C8B-B14F-4D97-AF65-F5344CB8AC3E}">
        <p14:creationId xmlns:p14="http://schemas.microsoft.com/office/powerpoint/2010/main" val="2997534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CEEFBD8-501E-4A5E-8876-2CD3D0B38F36}"/>
              </a:ext>
            </a:extLst>
          </p:cNvPr>
          <p:cNvSpPr>
            <a:spLocks noGrp="1"/>
          </p:cNvSpPr>
          <p:nvPr>
            <p:ph type="body" sz="quarter" idx="10"/>
          </p:nvPr>
        </p:nvSpPr>
        <p:spPr>
          <a:xfrm>
            <a:off x="1045535" y="1100470"/>
            <a:ext cx="10100930" cy="4438940"/>
          </a:xfrm>
        </p:spPr>
        <p:txBody>
          <a:bodyPr/>
          <a:lstStyle/>
          <a:p>
            <a:r>
              <a:rPr lang="en-CA" sz="3600" dirty="0">
                <a:effectLst/>
              </a:rPr>
              <a:t>“Each sacred writer was by God specially formed, endowed, educated, providentially conditioned, and then supplied with knowledge naturally, supernaturally, or spiritually conveyed, so that he and he alone could, and freely would, produce his allotted part.”</a:t>
            </a:r>
            <a:endParaRPr lang="en-CA" sz="3600" dirty="0"/>
          </a:p>
        </p:txBody>
      </p:sp>
      <p:pic>
        <p:nvPicPr>
          <p:cNvPr id="8" name="Picture Placeholder 7" descr="A person wearing a suit and tie&#10;&#10;Description automatically generated">
            <a:extLst>
              <a:ext uri="{FF2B5EF4-FFF2-40B4-BE49-F238E27FC236}">
                <a16:creationId xmlns:a16="http://schemas.microsoft.com/office/drawing/2014/main" id="{3A57C6C6-80AC-4D36-9D78-60CE34D177DE}"/>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9770" b="9770"/>
          <a:stretch>
            <a:fillRect/>
          </a:stretch>
        </p:blipFill>
        <p:spPr/>
      </p:pic>
      <p:sp>
        <p:nvSpPr>
          <p:cNvPr id="6" name="Text Placeholder 5">
            <a:extLst>
              <a:ext uri="{FF2B5EF4-FFF2-40B4-BE49-F238E27FC236}">
                <a16:creationId xmlns:a16="http://schemas.microsoft.com/office/drawing/2014/main" id="{F3B28E8B-B675-4F68-A8D7-04A224B0F6B9}"/>
              </a:ext>
            </a:extLst>
          </p:cNvPr>
          <p:cNvSpPr>
            <a:spLocks noGrp="1"/>
          </p:cNvSpPr>
          <p:nvPr>
            <p:ph type="body" sz="quarter" idx="13"/>
          </p:nvPr>
        </p:nvSpPr>
        <p:spPr/>
        <p:txBody>
          <a:bodyPr/>
          <a:lstStyle/>
          <a:p>
            <a:r>
              <a:rPr lang="en-US" dirty="0"/>
              <a:t>Charles Hodge (1797 – 1878)</a:t>
            </a:r>
            <a:endParaRPr lang="en-CA" dirty="0"/>
          </a:p>
        </p:txBody>
      </p:sp>
    </p:spTree>
    <p:extLst>
      <p:ext uri="{BB962C8B-B14F-4D97-AF65-F5344CB8AC3E}">
        <p14:creationId xmlns:p14="http://schemas.microsoft.com/office/powerpoint/2010/main" val="27080896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79534DA-BD23-4599-AA10-F129B86795A6}"/>
              </a:ext>
            </a:extLst>
          </p:cNvPr>
          <p:cNvSpPr>
            <a:spLocks noGrp="1"/>
          </p:cNvSpPr>
          <p:nvPr>
            <p:ph type="body" sz="quarter" idx="10"/>
          </p:nvPr>
        </p:nvSpPr>
        <p:spPr>
          <a:xfrm>
            <a:off x="1045535" y="1356139"/>
            <a:ext cx="10100930" cy="4896359"/>
          </a:xfrm>
        </p:spPr>
        <p:txBody>
          <a:bodyPr/>
          <a:lstStyle/>
          <a:p>
            <a:r>
              <a:rPr lang="en-CA" sz="3600" dirty="0">
                <a:effectLst/>
              </a:rPr>
              <a:t>"If God wished to give his people a series of letters like Paul's, he prepared a Paul to write them, and the Paul he brought to the task was a Paul who spontaneously would write just such letters.”</a:t>
            </a:r>
          </a:p>
          <a:p>
            <a:r>
              <a:rPr lang="en-CA" sz="2400" dirty="0">
                <a:effectLst/>
              </a:rPr>
              <a:t>(Warfield, Inspiration, p.155)</a:t>
            </a:r>
            <a:endParaRPr lang="en-CA" sz="2400" dirty="0">
              <a:effectLst>
                <a:outerShdw blurRad="38100" dist="38100" dir="2700000" algn="tl">
                  <a:srgbClr val="000000">
                    <a:alpha val="43137"/>
                  </a:srgbClr>
                </a:outerShdw>
              </a:effectLst>
            </a:endParaRPr>
          </a:p>
        </p:txBody>
      </p:sp>
      <p:pic>
        <p:nvPicPr>
          <p:cNvPr id="8" name="Picture Placeholder 7" descr="A picture containing text, book&#10;&#10;Description automatically generated">
            <a:extLst>
              <a:ext uri="{FF2B5EF4-FFF2-40B4-BE49-F238E27FC236}">
                <a16:creationId xmlns:a16="http://schemas.microsoft.com/office/drawing/2014/main" id="{6DE00935-FB0A-419F-8ADE-98A10C695F71}"/>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15788" b="24242"/>
          <a:stretch/>
        </p:blipFill>
        <p:spPr>
          <a:xfrm>
            <a:off x="130595" y="191387"/>
            <a:ext cx="1487216" cy="1297168"/>
          </a:xfrm>
        </p:spPr>
      </p:pic>
      <p:sp>
        <p:nvSpPr>
          <p:cNvPr id="6" name="Text Placeholder 5">
            <a:extLst>
              <a:ext uri="{FF2B5EF4-FFF2-40B4-BE49-F238E27FC236}">
                <a16:creationId xmlns:a16="http://schemas.microsoft.com/office/drawing/2014/main" id="{F2C1328E-3800-4686-86F7-78E988559031}"/>
              </a:ext>
            </a:extLst>
          </p:cNvPr>
          <p:cNvSpPr>
            <a:spLocks noGrp="1"/>
          </p:cNvSpPr>
          <p:nvPr>
            <p:ph type="body" sz="quarter" idx="13"/>
          </p:nvPr>
        </p:nvSpPr>
        <p:spPr/>
        <p:txBody>
          <a:bodyPr/>
          <a:lstStyle/>
          <a:p>
            <a:r>
              <a:rPr lang="en-US" dirty="0"/>
              <a:t>B.B. Warfield (1851 – 1921)</a:t>
            </a:r>
            <a:endParaRPr lang="en-CA" dirty="0"/>
          </a:p>
        </p:txBody>
      </p:sp>
    </p:spTree>
    <p:extLst>
      <p:ext uri="{BB962C8B-B14F-4D97-AF65-F5344CB8AC3E}">
        <p14:creationId xmlns:p14="http://schemas.microsoft.com/office/powerpoint/2010/main" val="521254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91653A-2309-41FE-88A9-456F5A051462}"/>
              </a:ext>
            </a:extLst>
          </p:cNvPr>
          <p:cNvSpPr>
            <a:spLocks noGrp="1"/>
          </p:cNvSpPr>
          <p:nvPr>
            <p:ph type="title"/>
          </p:nvPr>
        </p:nvSpPr>
        <p:spPr/>
        <p:txBody>
          <a:bodyPr/>
          <a:lstStyle/>
          <a:p>
            <a:r>
              <a:rPr lang="en-US" sz="5400" dirty="0"/>
              <a:t>The Dual-Nature of Scripture</a:t>
            </a:r>
            <a:endParaRPr lang="en-CA" sz="5400" dirty="0"/>
          </a:p>
        </p:txBody>
      </p:sp>
      <p:sp>
        <p:nvSpPr>
          <p:cNvPr id="6" name="Text Placeholder 5">
            <a:extLst>
              <a:ext uri="{FF2B5EF4-FFF2-40B4-BE49-F238E27FC236}">
                <a16:creationId xmlns:a16="http://schemas.microsoft.com/office/drawing/2014/main" id="{EAFDD315-D2DA-4EAC-9F19-1294BF83CFE4}"/>
              </a:ext>
            </a:extLst>
          </p:cNvPr>
          <p:cNvSpPr>
            <a:spLocks noGrp="1"/>
          </p:cNvSpPr>
          <p:nvPr>
            <p:ph type="body" sz="quarter" idx="10"/>
          </p:nvPr>
        </p:nvSpPr>
        <p:spPr/>
        <p:txBody>
          <a:bodyPr/>
          <a:lstStyle/>
          <a:p>
            <a:r>
              <a:rPr lang="en-CA" dirty="0">
                <a:effectLst>
                  <a:outerShdw blurRad="38100" dist="38100" dir="2700000" algn="tl">
                    <a:srgbClr val="000000">
                      <a:alpha val="43137"/>
                    </a:srgbClr>
                  </a:outerShdw>
                </a:effectLst>
              </a:rPr>
              <a:t>“Inspiration is </a:t>
            </a:r>
            <a:r>
              <a:rPr lang="en-CA" dirty="0" err="1">
                <a:effectLst>
                  <a:outerShdw blurRad="38100" dist="38100" dir="2700000" algn="tl">
                    <a:srgbClr val="000000">
                      <a:alpha val="43137"/>
                    </a:srgbClr>
                  </a:outerShdw>
                </a:effectLst>
              </a:rPr>
              <a:t>concursive</a:t>
            </a:r>
            <a:r>
              <a:rPr lang="en-CA" dirty="0">
                <a:effectLst>
                  <a:outerShdw blurRad="38100" dist="38100" dir="2700000" algn="tl">
                    <a:srgbClr val="000000">
                      <a:alpha val="43137"/>
                    </a:srgbClr>
                  </a:outerShdw>
                </a:effectLst>
              </a:rPr>
              <a:t>: the Spirit and the human authors wrote together.” (Gregg R. Allison)</a:t>
            </a:r>
          </a:p>
          <a:p>
            <a:r>
              <a:rPr lang="en-CA" dirty="0">
                <a:effectLst>
                  <a:outerShdw blurRad="38100" dist="38100" dir="2700000" algn="tl">
                    <a:srgbClr val="000000">
                      <a:alpha val="43137"/>
                    </a:srgbClr>
                  </a:outerShdw>
                </a:effectLst>
                <a:latin typeface="+mn-lt"/>
              </a:rPr>
              <a:t>Similar to Jesus Christ - the Word of God who was truly God and truly man - the scriptures likewise have a dual-nature to them: human and divine.</a:t>
            </a:r>
          </a:p>
          <a:p>
            <a:r>
              <a:rPr lang="en-CA" dirty="0">
                <a:effectLst>
                  <a:outerShdw blurRad="38100" dist="38100" dir="2700000" algn="tl">
                    <a:srgbClr val="000000">
                      <a:alpha val="43137"/>
                    </a:srgbClr>
                  </a:outerShdw>
                </a:effectLst>
                <a:latin typeface="+mn-lt"/>
              </a:rPr>
              <a:t>The one does not eliminate the reality of the other. Just as Jesus has a true human nature which was weak and lowly yet free from sin, so also, Scripture is conceived without defect or stain. </a:t>
            </a:r>
          </a:p>
          <a:p>
            <a:r>
              <a:rPr lang="en-CA" b="1" dirty="0">
                <a:solidFill>
                  <a:schemeClr val="accent1">
                    <a:lumMod val="75000"/>
                  </a:schemeClr>
                </a:solidFill>
                <a:effectLst>
                  <a:outerShdw blurRad="38100" dist="38100" dir="2700000" algn="tl">
                    <a:srgbClr val="000000">
                      <a:alpha val="43137"/>
                    </a:srgbClr>
                  </a:outerShdw>
                </a:effectLst>
                <a:latin typeface="+mn-lt"/>
              </a:rPr>
              <a:t>The Scriptures are God’s Word to us in servant form.</a:t>
            </a:r>
          </a:p>
          <a:p>
            <a:br>
              <a:rPr lang="en-CA" dirty="0">
                <a:effectLst>
                  <a:outerShdw blurRad="38100" dist="38100" dir="2700000" algn="tl" rotWithShape="0">
                    <a:srgbClr val="000000">
                      <a:alpha val="43137"/>
                    </a:srgbClr>
                  </a:outerShdw>
                </a:effectLst>
              </a:rPr>
            </a:br>
            <a:endParaRPr lang="en-CA" dirty="0">
              <a:effectLst>
                <a:outerShdw blurRad="38100" dist="38100" dir="2700000" algn="tl" rotWithShape="0">
                  <a:srgbClr val="000000">
                    <a:alpha val="43137"/>
                  </a:srgbClr>
                </a:outerShdw>
              </a:effectLst>
            </a:endParaRPr>
          </a:p>
        </p:txBody>
      </p:sp>
    </p:spTree>
    <p:extLst>
      <p:ext uri="{BB962C8B-B14F-4D97-AF65-F5344CB8AC3E}">
        <p14:creationId xmlns:p14="http://schemas.microsoft.com/office/powerpoint/2010/main" val="36589248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941541-314B-4436-AA88-A465C6AE8FA6}"/>
              </a:ext>
            </a:extLst>
          </p:cNvPr>
          <p:cNvSpPr>
            <a:spLocks noGrp="1"/>
          </p:cNvSpPr>
          <p:nvPr>
            <p:ph type="body" sz="quarter" idx="10"/>
          </p:nvPr>
        </p:nvSpPr>
        <p:spPr/>
        <p:txBody>
          <a:bodyPr/>
          <a:lstStyle/>
          <a:p>
            <a:pPr marL="0" indent="0">
              <a:buNone/>
            </a:pPr>
            <a:r>
              <a:rPr lang="en-CA" sz="3200" dirty="0">
                <a:effectLst>
                  <a:outerShdw blurRad="38100" dist="38100" dir="2700000" algn="tl">
                    <a:srgbClr val="000000">
                      <a:alpha val="43137"/>
                    </a:srgbClr>
                  </a:outerShdw>
                </a:effectLst>
              </a:rPr>
              <a:t>III. The denial of plenary inspiration</a:t>
            </a:r>
          </a:p>
          <a:p>
            <a:r>
              <a:rPr lang="en-CA" sz="3200" b="0" dirty="0">
                <a:effectLst>
                  <a:outerShdw blurRad="38100" dist="38100" dir="2700000" algn="tl">
                    <a:srgbClr val="000000">
                      <a:alpha val="43137"/>
                    </a:srgbClr>
                  </a:outerShdw>
                </a:effectLst>
              </a:rPr>
              <a:t>This view denies that </a:t>
            </a:r>
            <a:r>
              <a:rPr lang="en-CA" sz="3200" dirty="0">
                <a:effectLst>
                  <a:outerShdw blurRad="38100" dist="38100" dir="2700000" algn="tl">
                    <a:srgbClr val="000000">
                      <a:alpha val="43137"/>
                    </a:srgbClr>
                  </a:outerShdw>
                </a:effectLst>
              </a:rPr>
              <a:t>ALL</a:t>
            </a:r>
            <a:r>
              <a:rPr lang="en-CA" sz="3200" b="0" dirty="0">
                <a:effectLst>
                  <a:outerShdw blurRad="38100" dist="38100" dir="2700000" algn="tl">
                    <a:srgbClr val="000000">
                      <a:alpha val="43137"/>
                    </a:srgbClr>
                  </a:outerShdw>
                </a:effectLst>
              </a:rPr>
              <a:t> of scripture is inspired. It says that God’s Word is contained in the Bible - not that the Bible is God’s Word. It basically asserts that some parts of scripture are inspired, and some parts are not. </a:t>
            </a:r>
          </a:p>
          <a:p>
            <a:r>
              <a:rPr lang="en-CA" sz="3200" b="0" dirty="0">
                <a:effectLst>
                  <a:outerShdw blurRad="38100" dist="38100" dir="2700000" algn="tl">
                    <a:srgbClr val="000000">
                      <a:alpha val="43137"/>
                    </a:srgbClr>
                  </a:outerShdw>
                </a:effectLst>
              </a:rPr>
              <a:t>For example, some parts about gender roles are explained away as merely the product of the patriarchal culture of the ancient times and thus not really inspired or applicable for us today.</a:t>
            </a:r>
            <a:endParaRPr lang="en-CA" sz="3200" dirty="0">
              <a:effectLst>
                <a:outerShdw blurRad="38100" dist="38100" dir="2700000" algn="tl">
                  <a:srgbClr val="000000">
                    <a:alpha val="43137"/>
                  </a:srgbClr>
                </a:outerShdw>
              </a:effectLst>
            </a:endParaRPr>
          </a:p>
        </p:txBody>
      </p:sp>
      <p:sp>
        <p:nvSpPr>
          <p:cNvPr id="3" name="Title 2">
            <a:extLst>
              <a:ext uri="{FF2B5EF4-FFF2-40B4-BE49-F238E27FC236}">
                <a16:creationId xmlns:a16="http://schemas.microsoft.com/office/drawing/2014/main" id="{962CCE6C-5056-4C9E-8054-B6DE0E96B222}"/>
              </a:ext>
            </a:extLst>
          </p:cNvPr>
          <p:cNvSpPr>
            <a:spLocks noGrp="1"/>
          </p:cNvSpPr>
          <p:nvPr>
            <p:ph type="title"/>
          </p:nvPr>
        </p:nvSpPr>
        <p:spPr/>
        <p:txBody>
          <a:bodyPr/>
          <a:lstStyle/>
          <a:p>
            <a:r>
              <a:rPr lang="en-US" dirty="0"/>
              <a:t>E. Major Errors about inspiration</a:t>
            </a:r>
            <a:endParaRPr lang="en-CA" dirty="0"/>
          </a:p>
        </p:txBody>
      </p:sp>
    </p:spTree>
    <p:extLst>
      <p:ext uri="{BB962C8B-B14F-4D97-AF65-F5344CB8AC3E}">
        <p14:creationId xmlns:p14="http://schemas.microsoft.com/office/powerpoint/2010/main" val="4730700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941541-314B-4436-AA88-A465C6AE8FA6}"/>
              </a:ext>
            </a:extLst>
          </p:cNvPr>
          <p:cNvSpPr>
            <a:spLocks noGrp="1"/>
          </p:cNvSpPr>
          <p:nvPr>
            <p:ph type="body" sz="quarter" idx="10"/>
          </p:nvPr>
        </p:nvSpPr>
        <p:spPr/>
        <p:txBody>
          <a:bodyPr/>
          <a:lstStyle/>
          <a:p>
            <a:pPr marL="0" indent="0">
              <a:buNone/>
            </a:pPr>
            <a:r>
              <a:rPr lang="en-CA" sz="3200" dirty="0">
                <a:effectLst>
                  <a:outerShdw blurRad="38100" dist="38100" dir="2700000" algn="tl">
                    <a:srgbClr val="000000">
                      <a:alpha val="43137"/>
                    </a:srgbClr>
                  </a:outerShdw>
                </a:effectLst>
              </a:rPr>
              <a:t>III. The denial of plenary inspiration</a:t>
            </a:r>
          </a:p>
          <a:p>
            <a:r>
              <a:rPr lang="en-CA" sz="3200" b="0" dirty="0">
                <a:effectLst>
                  <a:outerShdw blurRad="38100" dist="38100" dir="2700000" algn="tl">
                    <a:srgbClr val="000000">
                      <a:alpha val="43137"/>
                    </a:srgbClr>
                  </a:outerShdw>
                </a:effectLst>
              </a:rPr>
              <a:t>The major problem with this view is the need for a reliable criteria by which to decide which parts are inspired and which are not. </a:t>
            </a:r>
            <a:r>
              <a:rPr lang="en-CA" sz="3200" b="0" i="1" dirty="0">
                <a:effectLst>
                  <a:outerShdw blurRad="38100" dist="38100" dir="2700000" algn="tl">
                    <a:srgbClr val="000000">
                      <a:alpha val="43137"/>
                    </a:srgbClr>
                  </a:outerShdw>
                </a:effectLst>
                <a:latin typeface="+mj-lt"/>
              </a:rPr>
              <a:t>Who gets to decide that? </a:t>
            </a:r>
            <a:r>
              <a:rPr lang="en-CA" sz="3200" b="0" dirty="0">
                <a:effectLst>
                  <a:outerShdw blurRad="38100" dist="38100" dir="2700000" algn="tl">
                    <a:srgbClr val="000000">
                      <a:alpha val="43137"/>
                    </a:srgbClr>
                  </a:outerShdw>
                </a:effectLst>
              </a:rPr>
              <a:t>And whoever that is, there is the true source of authority!</a:t>
            </a:r>
          </a:p>
          <a:p>
            <a:r>
              <a:rPr lang="en-CA" sz="3200" b="0" dirty="0">
                <a:effectLst>
                  <a:outerShdw blurRad="38100" dist="38100" dir="2700000" algn="tl">
                    <a:srgbClr val="000000">
                      <a:alpha val="43137"/>
                    </a:srgbClr>
                  </a:outerShdw>
                </a:effectLst>
              </a:rPr>
              <a:t>Not only that, but if parts of scripture are not inspired, then what confidence can we have that the parts which talk about our salvation and eternal hope are actually inspired?</a:t>
            </a:r>
            <a:endParaRPr lang="en-CA" sz="3200" dirty="0">
              <a:effectLst>
                <a:outerShdw blurRad="38100" dist="38100" dir="2700000" algn="tl">
                  <a:srgbClr val="000000">
                    <a:alpha val="43137"/>
                  </a:srgbClr>
                </a:outerShdw>
              </a:effectLst>
            </a:endParaRPr>
          </a:p>
        </p:txBody>
      </p:sp>
      <p:sp>
        <p:nvSpPr>
          <p:cNvPr id="3" name="Title 2">
            <a:extLst>
              <a:ext uri="{FF2B5EF4-FFF2-40B4-BE49-F238E27FC236}">
                <a16:creationId xmlns:a16="http://schemas.microsoft.com/office/drawing/2014/main" id="{962CCE6C-5056-4C9E-8054-B6DE0E96B222}"/>
              </a:ext>
            </a:extLst>
          </p:cNvPr>
          <p:cNvSpPr>
            <a:spLocks noGrp="1"/>
          </p:cNvSpPr>
          <p:nvPr>
            <p:ph type="title"/>
          </p:nvPr>
        </p:nvSpPr>
        <p:spPr/>
        <p:txBody>
          <a:bodyPr/>
          <a:lstStyle/>
          <a:p>
            <a:r>
              <a:rPr lang="en-US" dirty="0"/>
              <a:t>E. Major Errors about inspiration</a:t>
            </a:r>
            <a:endParaRPr lang="en-CA" dirty="0"/>
          </a:p>
        </p:txBody>
      </p:sp>
    </p:spTree>
    <p:extLst>
      <p:ext uri="{BB962C8B-B14F-4D97-AF65-F5344CB8AC3E}">
        <p14:creationId xmlns:p14="http://schemas.microsoft.com/office/powerpoint/2010/main" val="35592782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5C4651-0984-4140-A9CA-1A600969AFA0}"/>
              </a:ext>
            </a:extLst>
          </p:cNvPr>
          <p:cNvSpPr txBox="1"/>
          <p:nvPr/>
        </p:nvSpPr>
        <p:spPr>
          <a:xfrm>
            <a:off x="870226" y="2376557"/>
            <a:ext cx="10314609" cy="1323439"/>
          </a:xfrm>
          <a:prstGeom prst="rect">
            <a:avLst/>
          </a:prstGeom>
          <a:noFill/>
        </p:spPr>
        <p:txBody>
          <a:bodyPr wrap="square" rtlCol="0">
            <a:spAutoFit/>
          </a:bodyPr>
          <a:lstStyle/>
          <a:p>
            <a:pPr algn="ctr"/>
            <a:r>
              <a:rPr lang="en-CA" sz="4000" b="1" dirty="0">
                <a:solidFill>
                  <a:schemeClr val="accent1">
                    <a:lumMod val="75000"/>
                  </a:schemeClr>
                </a:solidFill>
                <a:effectLst>
                  <a:outerShdw blurRad="38100" dist="38100" dir="2700000" algn="tl">
                    <a:srgbClr val="000000">
                      <a:alpha val="43137"/>
                    </a:srgbClr>
                  </a:outerShdw>
                </a:effectLst>
              </a:rPr>
              <a:t>If the </a:t>
            </a:r>
            <a:r>
              <a:rPr lang="en-CA" sz="4000" b="1" u="sng" dirty="0">
                <a:solidFill>
                  <a:schemeClr val="accent1">
                    <a:lumMod val="75000"/>
                  </a:schemeClr>
                </a:solidFill>
                <a:effectLst>
                  <a:outerShdw blurRad="38100" dist="38100" dir="2700000" algn="tl">
                    <a:srgbClr val="000000">
                      <a:alpha val="43137"/>
                    </a:srgbClr>
                  </a:outerShdw>
                </a:effectLst>
              </a:rPr>
              <a:t>whole</a:t>
            </a:r>
            <a:r>
              <a:rPr lang="en-CA" sz="4000" b="1" dirty="0">
                <a:solidFill>
                  <a:schemeClr val="accent1">
                    <a:lumMod val="75000"/>
                  </a:schemeClr>
                </a:solidFill>
                <a:effectLst>
                  <a:outerShdw blurRad="38100" dist="38100" dir="2700000" algn="tl">
                    <a:srgbClr val="000000">
                      <a:alpha val="43137"/>
                    </a:srgbClr>
                  </a:outerShdw>
                </a:effectLst>
              </a:rPr>
              <a:t> Bible is not inspired, we can have no certainty that </a:t>
            </a:r>
            <a:r>
              <a:rPr lang="en-CA" sz="4000" b="1" u="sng" dirty="0">
                <a:solidFill>
                  <a:schemeClr val="accent1">
                    <a:lumMod val="75000"/>
                  </a:schemeClr>
                </a:solidFill>
                <a:effectLst>
                  <a:outerShdw blurRad="38100" dist="38100" dir="2700000" algn="tl">
                    <a:srgbClr val="000000">
                      <a:alpha val="43137"/>
                    </a:srgbClr>
                  </a:outerShdw>
                </a:effectLst>
              </a:rPr>
              <a:t>any</a:t>
            </a:r>
            <a:r>
              <a:rPr lang="en-CA" sz="4000" b="1" dirty="0">
                <a:solidFill>
                  <a:schemeClr val="accent1">
                    <a:lumMod val="75000"/>
                  </a:schemeClr>
                </a:solidFill>
                <a:effectLst>
                  <a:outerShdw blurRad="38100" dist="38100" dir="2700000" algn="tl">
                    <a:srgbClr val="000000">
                      <a:alpha val="43137"/>
                    </a:srgbClr>
                  </a:outerShdw>
                </a:effectLst>
              </a:rPr>
              <a:t> of it is inspired.</a:t>
            </a:r>
          </a:p>
        </p:txBody>
      </p:sp>
    </p:spTree>
    <p:extLst>
      <p:ext uri="{BB962C8B-B14F-4D97-AF65-F5344CB8AC3E}">
        <p14:creationId xmlns:p14="http://schemas.microsoft.com/office/powerpoint/2010/main" val="3671481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B6D8C1-73A5-4512-8904-B3970B8C209E}"/>
              </a:ext>
            </a:extLst>
          </p:cNvPr>
          <p:cNvSpPr>
            <a:spLocks noGrp="1"/>
          </p:cNvSpPr>
          <p:nvPr>
            <p:ph type="title"/>
          </p:nvPr>
        </p:nvSpPr>
        <p:spPr/>
        <p:txBody>
          <a:bodyPr/>
          <a:lstStyle/>
          <a:p>
            <a:r>
              <a:rPr lang="en-US" dirty="0"/>
              <a:t>SCRIPTURE’S INSPIRATION</a:t>
            </a:r>
            <a:endParaRPr lang="en-CA" dirty="0"/>
          </a:p>
        </p:txBody>
      </p:sp>
      <p:sp>
        <p:nvSpPr>
          <p:cNvPr id="5" name="Text Placeholder 4">
            <a:extLst>
              <a:ext uri="{FF2B5EF4-FFF2-40B4-BE49-F238E27FC236}">
                <a16:creationId xmlns:a16="http://schemas.microsoft.com/office/drawing/2014/main" id="{F46DCB96-8ADA-42F3-BABB-6B8F949F53BD}"/>
              </a:ext>
            </a:extLst>
          </p:cNvPr>
          <p:cNvSpPr>
            <a:spLocks noGrp="1"/>
          </p:cNvSpPr>
          <p:nvPr>
            <p:ph type="body" sz="quarter" idx="10"/>
          </p:nvPr>
        </p:nvSpPr>
        <p:spPr>
          <a:xfrm>
            <a:off x="7915711" y="1936012"/>
            <a:ext cx="3587176" cy="4077253"/>
          </a:xfrm>
        </p:spPr>
        <p:txBody>
          <a:bodyPr/>
          <a:lstStyle/>
          <a:p>
            <a:pPr>
              <a:buFont typeface="+mj-lt"/>
              <a:buAutoNum type="alphaUcPeriod"/>
            </a:pPr>
            <a:r>
              <a:rPr lang="en-US" dirty="0"/>
              <a:t>PAUL</a:t>
            </a:r>
          </a:p>
          <a:p>
            <a:pPr>
              <a:buFont typeface="+mj-lt"/>
              <a:buAutoNum type="alphaUcPeriod"/>
            </a:pPr>
            <a:r>
              <a:rPr lang="en-US" dirty="0"/>
              <a:t>PETER</a:t>
            </a:r>
          </a:p>
          <a:p>
            <a:pPr>
              <a:buFont typeface="+mj-lt"/>
              <a:buAutoNum type="alphaUcPeriod"/>
            </a:pPr>
            <a:r>
              <a:rPr lang="en-US" dirty="0"/>
              <a:t>JESUS</a:t>
            </a:r>
          </a:p>
          <a:p>
            <a:pPr>
              <a:buFont typeface="+mj-lt"/>
              <a:buAutoNum type="alphaUcPeriod"/>
            </a:pPr>
            <a:r>
              <a:rPr lang="en-US" dirty="0"/>
              <a:t>Verbal Plenary Inspiration</a:t>
            </a:r>
          </a:p>
          <a:p>
            <a:pPr>
              <a:buFont typeface="+mj-lt"/>
              <a:buAutoNum type="alphaUcPeriod"/>
            </a:pPr>
            <a:r>
              <a:rPr lang="en-US" dirty="0"/>
              <a:t>Major Errors</a:t>
            </a:r>
            <a:endParaRPr lang="en-CA" dirty="0"/>
          </a:p>
        </p:txBody>
      </p:sp>
      <p:sp>
        <p:nvSpPr>
          <p:cNvPr id="6" name="Text Placeholder 5">
            <a:extLst>
              <a:ext uri="{FF2B5EF4-FFF2-40B4-BE49-F238E27FC236}">
                <a16:creationId xmlns:a16="http://schemas.microsoft.com/office/drawing/2014/main" id="{0677C77D-348C-4728-AB18-EEBED220CEB4}"/>
              </a:ext>
            </a:extLst>
          </p:cNvPr>
          <p:cNvSpPr>
            <a:spLocks noGrp="1"/>
          </p:cNvSpPr>
          <p:nvPr>
            <p:ph type="body" sz="quarter" idx="11"/>
          </p:nvPr>
        </p:nvSpPr>
        <p:spPr>
          <a:xfrm>
            <a:off x="795669" y="2733187"/>
            <a:ext cx="4641850" cy="763588"/>
          </a:xfrm>
        </p:spPr>
        <p:txBody>
          <a:bodyPr/>
          <a:lstStyle/>
          <a:p>
            <a:r>
              <a:rPr lang="en-US" dirty="0"/>
              <a:t>Why is it important?</a:t>
            </a:r>
            <a:endParaRPr lang="en-CA" dirty="0"/>
          </a:p>
        </p:txBody>
      </p:sp>
      <p:sp>
        <p:nvSpPr>
          <p:cNvPr id="2" name="TextBox 1">
            <a:extLst>
              <a:ext uri="{FF2B5EF4-FFF2-40B4-BE49-F238E27FC236}">
                <a16:creationId xmlns:a16="http://schemas.microsoft.com/office/drawing/2014/main" id="{5AB98139-C138-41E4-B196-48A44D3BDE30}"/>
              </a:ext>
            </a:extLst>
          </p:cNvPr>
          <p:cNvSpPr txBox="1"/>
          <p:nvPr/>
        </p:nvSpPr>
        <p:spPr>
          <a:xfrm>
            <a:off x="8349778" y="679269"/>
            <a:ext cx="3046553" cy="585216"/>
          </a:xfrm>
          <a:prstGeom prst="rect">
            <a:avLst/>
          </a:prstGeom>
          <a:noFill/>
        </p:spPr>
        <p:txBody>
          <a:bodyPr wrap="square" rtlCol="0">
            <a:spAutoFit/>
          </a:bodyPr>
          <a:lstStyle/>
          <a:p>
            <a:endParaRPr lang="en-CA"/>
          </a:p>
        </p:txBody>
      </p:sp>
      <p:sp>
        <p:nvSpPr>
          <p:cNvPr id="3" name="TextBox 2">
            <a:extLst>
              <a:ext uri="{FF2B5EF4-FFF2-40B4-BE49-F238E27FC236}">
                <a16:creationId xmlns:a16="http://schemas.microsoft.com/office/drawing/2014/main" id="{1678E560-A006-4D6F-AF28-C785B50CB784}"/>
              </a:ext>
            </a:extLst>
          </p:cNvPr>
          <p:cNvSpPr txBox="1"/>
          <p:nvPr/>
        </p:nvSpPr>
        <p:spPr>
          <a:xfrm>
            <a:off x="7910306" y="1395780"/>
            <a:ext cx="3355348" cy="523220"/>
          </a:xfrm>
          <a:prstGeom prst="rect">
            <a:avLst/>
          </a:prstGeom>
          <a:noFill/>
        </p:spPr>
        <p:txBody>
          <a:bodyPr wrap="square" rtlCol="0">
            <a:spAutoFit/>
          </a:bodyPr>
          <a:lstStyle/>
          <a:p>
            <a:r>
              <a:rPr lang="en-US" sz="2800" b="1" dirty="0">
                <a:solidFill>
                  <a:schemeClr val="accent1">
                    <a:lumMod val="75000"/>
                  </a:schemeClr>
                </a:solidFill>
                <a:effectLst>
                  <a:outerShdw blurRad="38100" dist="38100" dir="2700000" algn="tl">
                    <a:srgbClr val="000000">
                      <a:alpha val="43137"/>
                    </a:srgbClr>
                  </a:outerShdw>
                </a:effectLst>
                <a:latin typeface="+mj-lt"/>
              </a:rPr>
              <a:t>SECTION OUTLINE</a:t>
            </a:r>
            <a:endParaRPr lang="en-CA" sz="2800" b="1" dirty="0">
              <a:solidFill>
                <a:schemeClr val="accent1">
                  <a:lumMod val="75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65841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941541-314B-4436-AA88-A465C6AE8FA6}"/>
              </a:ext>
            </a:extLst>
          </p:cNvPr>
          <p:cNvSpPr>
            <a:spLocks noGrp="1"/>
          </p:cNvSpPr>
          <p:nvPr>
            <p:ph type="body" sz="quarter" idx="10"/>
          </p:nvPr>
        </p:nvSpPr>
        <p:spPr/>
        <p:txBody>
          <a:bodyPr/>
          <a:lstStyle/>
          <a:p>
            <a:pPr marL="0" indent="0">
              <a:buNone/>
            </a:pPr>
            <a:r>
              <a:rPr lang="en-CA" sz="3200" dirty="0">
                <a:effectLst>
                  <a:outerShdw blurRad="38100" dist="38100" dir="2700000" algn="tl">
                    <a:srgbClr val="000000">
                      <a:alpha val="43137"/>
                    </a:srgbClr>
                  </a:outerShdw>
                </a:effectLst>
              </a:rPr>
              <a:t>IV. The denial of verbal inspiration</a:t>
            </a:r>
          </a:p>
          <a:p>
            <a:r>
              <a:rPr lang="en-CA" sz="3200" b="0" dirty="0">
                <a:effectLst>
                  <a:outerShdw blurRad="38100" dist="38100" dir="2700000" algn="tl">
                    <a:srgbClr val="000000">
                      <a:alpha val="43137"/>
                    </a:srgbClr>
                  </a:outerShdw>
                </a:effectLst>
              </a:rPr>
              <a:t>This position denies that the inspiration of the Holy Spirit does not extend to the very </a:t>
            </a:r>
            <a:r>
              <a:rPr lang="en-CA" sz="3200" u="sng" dirty="0">
                <a:solidFill>
                  <a:schemeClr val="accent1">
                    <a:lumMod val="75000"/>
                  </a:schemeClr>
                </a:solidFill>
                <a:effectLst>
                  <a:outerShdw blurRad="38100" dist="38100" dir="2700000" algn="tl">
                    <a:srgbClr val="000000">
                      <a:alpha val="43137"/>
                    </a:srgbClr>
                  </a:outerShdw>
                </a:effectLst>
              </a:rPr>
              <a:t>exact words </a:t>
            </a:r>
            <a:r>
              <a:rPr lang="en-CA" sz="3200" b="0" dirty="0">
                <a:effectLst>
                  <a:outerShdw blurRad="38100" dist="38100" dir="2700000" algn="tl">
                    <a:srgbClr val="000000">
                      <a:alpha val="43137"/>
                    </a:srgbClr>
                  </a:outerShdw>
                </a:effectLst>
              </a:rPr>
              <a:t>the biblical authors wrote. It does not see as important the languages they wrote in, or the specific way they phrased things, or the intentional usage of specific words.</a:t>
            </a:r>
          </a:p>
          <a:p>
            <a:r>
              <a:rPr lang="en-CA" sz="3200" b="0" dirty="0">
                <a:effectLst>
                  <a:outerShdw blurRad="38100" dist="38100" dir="2700000" algn="tl">
                    <a:srgbClr val="000000">
                      <a:alpha val="43137"/>
                    </a:srgbClr>
                  </a:outerShdw>
                </a:effectLst>
              </a:rPr>
              <a:t>This position fails to recognize scripture’s own claims - God inspired precisely and exactly the words He intended. That is why Jesus could appeal to the exact wording of scripture!</a:t>
            </a:r>
            <a:endParaRPr lang="en-CA" sz="3200" dirty="0">
              <a:effectLst>
                <a:outerShdw blurRad="38100" dist="38100" dir="2700000" algn="tl">
                  <a:srgbClr val="000000">
                    <a:alpha val="43137"/>
                  </a:srgbClr>
                </a:outerShdw>
              </a:effectLst>
            </a:endParaRPr>
          </a:p>
        </p:txBody>
      </p:sp>
      <p:sp>
        <p:nvSpPr>
          <p:cNvPr id="3" name="Title 2">
            <a:extLst>
              <a:ext uri="{FF2B5EF4-FFF2-40B4-BE49-F238E27FC236}">
                <a16:creationId xmlns:a16="http://schemas.microsoft.com/office/drawing/2014/main" id="{962CCE6C-5056-4C9E-8054-B6DE0E96B222}"/>
              </a:ext>
            </a:extLst>
          </p:cNvPr>
          <p:cNvSpPr>
            <a:spLocks noGrp="1"/>
          </p:cNvSpPr>
          <p:nvPr>
            <p:ph type="title"/>
          </p:nvPr>
        </p:nvSpPr>
        <p:spPr/>
        <p:txBody>
          <a:bodyPr/>
          <a:lstStyle/>
          <a:p>
            <a:r>
              <a:rPr lang="en-US" dirty="0"/>
              <a:t>E. Major Errors about inspiration</a:t>
            </a:r>
            <a:endParaRPr lang="en-CA" dirty="0"/>
          </a:p>
        </p:txBody>
      </p:sp>
    </p:spTree>
    <p:extLst>
      <p:ext uri="{BB962C8B-B14F-4D97-AF65-F5344CB8AC3E}">
        <p14:creationId xmlns:p14="http://schemas.microsoft.com/office/powerpoint/2010/main" val="7751112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F5A500E-4F0A-497C-9D8A-498C8E39F776}"/>
              </a:ext>
            </a:extLst>
          </p:cNvPr>
          <p:cNvSpPr>
            <a:spLocks noGrp="1"/>
          </p:cNvSpPr>
          <p:nvPr>
            <p:ph type="body" sz="quarter" idx="10"/>
          </p:nvPr>
        </p:nvSpPr>
        <p:spPr/>
        <p:txBody>
          <a:bodyPr/>
          <a:lstStyle/>
          <a:p>
            <a:r>
              <a:rPr lang="en-US" dirty="0"/>
              <a:t>Full notes will be in the teacher’s notes on the resources page.</a:t>
            </a:r>
            <a:endParaRPr lang="en-CA" dirty="0"/>
          </a:p>
        </p:txBody>
      </p:sp>
      <p:sp>
        <p:nvSpPr>
          <p:cNvPr id="4" name="Title 3">
            <a:extLst>
              <a:ext uri="{FF2B5EF4-FFF2-40B4-BE49-F238E27FC236}">
                <a16:creationId xmlns:a16="http://schemas.microsoft.com/office/drawing/2014/main" id="{F1D9E96D-2491-4471-839C-039BC6760F11}"/>
              </a:ext>
            </a:extLst>
          </p:cNvPr>
          <p:cNvSpPr>
            <a:spLocks noGrp="1"/>
          </p:cNvSpPr>
          <p:nvPr>
            <p:ph type="title"/>
          </p:nvPr>
        </p:nvSpPr>
        <p:spPr/>
        <p:txBody>
          <a:bodyPr/>
          <a:lstStyle/>
          <a:p>
            <a:r>
              <a:rPr lang="en-US" dirty="0"/>
              <a:t>A Brief History of Inspiration</a:t>
            </a:r>
            <a:endParaRPr lang="en-CA" dirty="0"/>
          </a:p>
        </p:txBody>
      </p:sp>
    </p:spTree>
    <p:extLst>
      <p:ext uri="{BB962C8B-B14F-4D97-AF65-F5344CB8AC3E}">
        <p14:creationId xmlns:p14="http://schemas.microsoft.com/office/powerpoint/2010/main" val="311168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4">
            <a:extLst>
              <a:ext uri="{FF2B5EF4-FFF2-40B4-BE49-F238E27FC236}">
                <a16:creationId xmlns:a16="http://schemas.microsoft.com/office/drawing/2014/main" id="{BAA4D2FE-FDF6-4F9A-BAC6-07749044FADB}"/>
              </a:ext>
            </a:extLst>
          </p:cNvPr>
          <p:cNvSpPr/>
          <p:nvPr/>
        </p:nvSpPr>
        <p:spPr>
          <a:xfrm>
            <a:off x="2151270" y="1473009"/>
            <a:ext cx="7584660" cy="1682977"/>
          </a:xfrm>
          <a:prstGeom prst="wedgeRectCallout">
            <a:avLst>
              <a:gd name="adj1" fmla="val -52516"/>
              <a:gd name="adj2" fmla="val -69363"/>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37" name="Arrow: Up-Down 36">
            <a:extLst>
              <a:ext uri="{FF2B5EF4-FFF2-40B4-BE49-F238E27FC236}">
                <a16:creationId xmlns:a16="http://schemas.microsoft.com/office/drawing/2014/main" id="{FAA22038-C006-4476-9F84-E4C1B506D2BE}"/>
              </a:ext>
            </a:extLst>
          </p:cNvPr>
          <p:cNvSpPr/>
          <p:nvPr/>
        </p:nvSpPr>
        <p:spPr>
          <a:xfrm>
            <a:off x="437591" y="2774054"/>
            <a:ext cx="346841" cy="3488414"/>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1" name="Arrow: Up-Down 20">
            <a:extLst>
              <a:ext uri="{FF2B5EF4-FFF2-40B4-BE49-F238E27FC236}">
                <a16:creationId xmlns:a16="http://schemas.microsoft.com/office/drawing/2014/main" id="{14B1C997-CA70-4ED0-A1A1-6B5B1A47AB07}"/>
              </a:ext>
            </a:extLst>
          </p:cNvPr>
          <p:cNvSpPr/>
          <p:nvPr/>
        </p:nvSpPr>
        <p:spPr>
          <a:xfrm>
            <a:off x="1243581" y="1543066"/>
            <a:ext cx="346841" cy="3488414"/>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4CCF2884-7657-4192-A5C4-DE1D5D28260C}"/>
              </a:ext>
            </a:extLst>
          </p:cNvPr>
          <p:cNvSpPr txBox="1"/>
          <p:nvPr/>
        </p:nvSpPr>
        <p:spPr>
          <a:xfrm>
            <a:off x="579391" y="160411"/>
            <a:ext cx="1803700" cy="369332"/>
          </a:xfrm>
          <a:prstGeom prst="rect">
            <a:avLst/>
          </a:prstGeom>
          <a:noFill/>
        </p:spPr>
        <p:txBody>
          <a:bodyPr wrap="none" rtlCol="0">
            <a:spAutoFit/>
          </a:bodyPr>
          <a:lstStyle/>
          <a:p>
            <a:pPr algn="ctr"/>
            <a:r>
              <a:rPr lang="en-US" dirty="0"/>
              <a:t>Clement of Rome</a:t>
            </a:r>
            <a:endParaRPr lang="en-CA" dirty="0"/>
          </a:p>
        </p:txBody>
      </p:sp>
      <p:sp>
        <p:nvSpPr>
          <p:cNvPr id="11" name="TextBox 10">
            <a:extLst>
              <a:ext uri="{FF2B5EF4-FFF2-40B4-BE49-F238E27FC236}">
                <a16:creationId xmlns:a16="http://schemas.microsoft.com/office/drawing/2014/main" id="{407E648B-C3EA-4EEA-AE9F-6C15B6CB0E96}"/>
              </a:ext>
            </a:extLst>
          </p:cNvPr>
          <p:cNvSpPr txBox="1"/>
          <p:nvPr/>
        </p:nvSpPr>
        <p:spPr>
          <a:xfrm>
            <a:off x="862248" y="5026750"/>
            <a:ext cx="1204177" cy="369332"/>
          </a:xfrm>
          <a:prstGeom prst="rect">
            <a:avLst/>
          </a:prstGeom>
          <a:noFill/>
        </p:spPr>
        <p:txBody>
          <a:bodyPr wrap="none" rtlCol="0">
            <a:spAutoFit/>
          </a:bodyPr>
          <a:lstStyle/>
          <a:p>
            <a:pPr algn="ctr"/>
            <a:r>
              <a:rPr lang="en-US" b="1" dirty="0">
                <a:solidFill>
                  <a:schemeClr val="accent1">
                    <a:lumMod val="75000"/>
                  </a:schemeClr>
                </a:solidFill>
              </a:rPr>
              <a:t>35-99 AD</a:t>
            </a:r>
            <a:endParaRPr lang="en-CA" b="1" dirty="0">
              <a:solidFill>
                <a:schemeClr val="accent1">
                  <a:lumMod val="75000"/>
                </a:schemeClr>
              </a:solidFill>
            </a:endParaRPr>
          </a:p>
        </p:txBody>
      </p:sp>
      <p:sp>
        <p:nvSpPr>
          <p:cNvPr id="22" name="TextBox 21">
            <a:extLst>
              <a:ext uri="{FF2B5EF4-FFF2-40B4-BE49-F238E27FC236}">
                <a16:creationId xmlns:a16="http://schemas.microsoft.com/office/drawing/2014/main" id="{5FF269D7-EBCE-4731-BEE9-E1F9E69E7383}"/>
              </a:ext>
            </a:extLst>
          </p:cNvPr>
          <p:cNvSpPr txBox="1"/>
          <p:nvPr/>
        </p:nvSpPr>
        <p:spPr>
          <a:xfrm>
            <a:off x="1374" y="6326639"/>
            <a:ext cx="1613583" cy="369332"/>
          </a:xfrm>
          <a:prstGeom prst="rect">
            <a:avLst/>
          </a:prstGeom>
          <a:noFill/>
        </p:spPr>
        <p:txBody>
          <a:bodyPr wrap="none" rtlCol="0">
            <a:spAutoFit/>
          </a:bodyPr>
          <a:lstStyle/>
          <a:p>
            <a:pPr algn="ctr"/>
            <a:r>
              <a:rPr lang="en-US" b="1" dirty="0">
                <a:solidFill>
                  <a:schemeClr val="accent1">
                    <a:lumMod val="75000"/>
                  </a:schemeClr>
                </a:solidFill>
              </a:rPr>
              <a:t>c.27 – 100 AD</a:t>
            </a:r>
            <a:endParaRPr lang="en-CA" b="1" dirty="0">
              <a:solidFill>
                <a:schemeClr val="accent1">
                  <a:lumMod val="75000"/>
                </a:schemeClr>
              </a:solidFill>
            </a:endParaRPr>
          </a:p>
        </p:txBody>
      </p:sp>
      <p:pic>
        <p:nvPicPr>
          <p:cNvPr id="24" name="Picture 23" descr="A close up of a logo&#10;&#10;Description automatically generated">
            <a:extLst>
              <a:ext uri="{FF2B5EF4-FFF2-40B4-BE49-F238E27FC236}">
                <a16:creationId xmlns:a16="http://schemas.microsoft.com/office/drawing/2014/main" id="{74790308-B6C0-4243-9E15-CD061DFA6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63" y="1915608"/>
            <a:ext cx="769282" cy="769282"/>
          </a:xfrm>
          <a:prstGeom prst="rect">
            <a:avLst/>
          </a:prstGeom>
        </p:spPr>
      </p:pic>
      <p:sp>
        <p:nvSpPr>
          <p:cNvPr id="26" name="TextBox 25">
            <a:extLst>
              <a:ext uri="{FF2B5EF4-FFF2-40B4-BE49-F238E27FC236}">
                <a16:creationId xmlns:a16="http://schemas.microsoft.com/office/drawing/2014/main" id="{6A42EFB8-014B-425D-800D-CEDA0208E01B}"/>
              </a:ext>
            </a:extLst>
          </p:cNvPr>
          <p:cNvSpPr txBox="1"/>
          <p:nvPr/>
        </p:nvSpPr>
        <p:spPr>
          <a:xfrm>
            <a:off x="62462" y="1311508"/>
            <a:ext cx="1111226" cy="584775"/>
          </a:xfrm>
          <a:prstGeom prst="rect">
            <a:avLst/>
          </a:prstGeom>
          <a:noFill/>
        </p:spPr>
        <p:txBody>
          <a:bodyPr wrap="square" rtlCol="0">
            <a:spAutoFit/>
          </a:bodyPr>
          <a:lstStyle/>
          <a:p>
            <a:pPr algn="ctr"/>
            <a:r>
              <a:rPr lang="en-US" sz="1600" dirty="0"/>
              <a:t>Jesus &amp; Apostles</a:t>
            </a:r>
            <a:endParaRPr lang="en-CA" sz="1600" dirty="0"/>
          </a:p>
        </p:txBody>
      </p:sp>
      <p:sp>
        <p:nvSpPr>
          <p:cNvPr id="36" name="Arrow: Right 35">
            <a:extLst>
              <a:ext uri="{FF2B5EF4-FFF2-40B4-BE49-F238E27FC236}">
                <a16:creationId xmlns:a16="http://schemas.microsoft.com/office/drawing/2014/main" id="{0AED59AD-529E-42F3-9AEB-4CF51FBBC925}"/>
              </a:ext>
            </a:extLst>
          </p:cNvPr>
          <p:cNvSpPr/>
          <p:nvPr/>
        </p:nvSpPr>
        <p:spPr>
          <a:xfrm>
            <a:off x="207579" y="3465387"/>
            <a:ext cx="11776841" cy="836889"/>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pic>
        <p:nvPicPr>
          <p:cNvPr id="1026" name="Picture 2" descr="Image result for clement of rome">
            <a:extLst>
              <a:ext uri="{FF2B5EF4-FFF2-40B4-BE49-F238E27FC236}">
                <a16:creationId xmlns:a16="http://schemas.microsoft.com/office/drawing/2014/main" id="{956236CA-BB87-4B4B-9012-BC58EFF423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767" t="4880" r="15333" b="39668"/>
          <a:stretch/>
        </p:blipFill>
        <p:spPr bwMode="auto">
          <a:xfrm>
            <a:off x="977782" y="549068"/>
            <a:ext cx="878437" cy="923941"/>
          </a:xfrm>
          <a:prstGeom prst="ellipse">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6DC6C37-852A-406B-AC1B-B4E3E2D32538}"/>
              </a:ext>
            </a:extLst>
          </p:cNvPr>
          <p:cNvSpPr txBox="1"/>
          <p:nvPr/>
        </p:nvSpPr>
        <p:spPr>
          <a:xfrm>
            <a:off x="2383091" y="1712437"/>
            <a:ext cx="7002299" cy="1323439"/>
          </a:xfrm>
          <a:prstGeom prst="rect">
            <a:avLst/>
          </a:prstGeom>
          <a:noFill/>
        </p:spPr>
        <p:txBody>
          <a:bodyPr wrap="square" rtlCol="0">
            <a:spAutoFit/>
          </a:bodyPr>
          <a:lstStyle/>
          <a:p>
            <a:r>
              <a:rPr lang="en-CA" sz="2000" dirty="0"/>
              <a:t>“</a:t>
            </a:r>
            <a:r>
              <a:rPr lang="en-CA" sz="2000" b="1" dirty="0"/>
              <a:t>You have searched the Scriptures, which are true, which were given by the Holy Spirit</a:t>
            </a:r>
            <a:r>
              <a:rPr lang="en-CA" sz="2000" dirty="0"/>
              <a:t>... Take up the epistle of the blessed Paul the apostle… </a:t>
            </a:r>
            <a:r>
              <a:rPr lang="en-CA" sz="2000" b="1" dirty="0"/>
              <a:t>Truly he wrote to you in the Spirit</a:t>
            </a:r>
            <a:r>
              <a:rPr lang="en-CA" sz="2000" dirty="0"/>
              <a:t>.”</a:t>
            </a:r>
            <a:br>
              <a:rPr lang="en-CA" sz="2000" dirty="0"/>
            </a:br>
            <a:r>
              <a:rPr lang="en-CA" sz="2000" dirty="0"/>
              <a:t>(Letter of the Romans to the Corinthians)</a:t>
            </a:r>
          </a:p>
        </p:txBody>
      </p:sp>
    </p:spTree>
    <p:extLst>
      <p:ext uri="{BB962C8B-B14F-4D97-AF65-F5344CB8AC3E}">
        <p14:creationId xmlns:p14="http://schemas.microsoft.com/office/powerpoint/2010/main" val="954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1" grpId="0" animBg="1"/>
      <p:bldP spid="8" grpId="0"/>
      <p:bldP spid="11" grpId="0"/>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4">
            <a:extLst>
              <a:ext uri="{FF2B5EF4-FFF2-40B4-BE49-F238E27FC236}">
                <a16:creationId xmlns:a16="http://schemas.microsoft.com/office/drawing/2014/main" id="{BAA4D2FE-FDF6-4F9A-BAC6-07749044FADB}"/>
              </a:ext>
            </a:extLst>
          </p:cNvPr>
          <p:cNvSpPr/>
          <p:nvPr/>
        </p:nvSpPr>
        <p:spPr>
          <a:xfrm>
            <a:off x="3163166" y="509975"/>
            <a:ext cx="7002299" cy="1264728"/>
          </a:xfrm>
          <a:prstGeom prst="wedgeRectCallout">
            <a:avLst>
              <a:gd name="adj1" fmla="val -52447"/>
              <a:gd name="adj2" fmla="val 97433"/>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37" name="Arrow: Up-Down 36">
            <a:extLst>
              <a:ext uri="{FF2B5EF4-FFF2-40B4-BE49-F238E27FC236}">
                <a16:creationId xmlns:a16="http://schemas.microsoft.com/office/drawing/2014/main" id="{FAA22038-C006-4476-9F84-E4C1B506D2BE}"/>
              </a:ext>
            </a:extLst>
          </p:cNvPr>
          <p:cNvSpPr/>
          <p:nvPr/>
        </p:nvSpPr>
        <p:spPr>
          <a:xfrm>
            <a:off x="437591" y="2774054"/>
            <a:ext cx="346841" cy="3488414"/>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1" name="Arrow: Up-Down 20">
            <a:extLst>
              <a:ext uri="{FF2B5EF4-FFF2-40B4-BE49-F238E27FC236}">
                <a16:creationId xmlns:a16="http://schemas.microsoft.com/office/drawing/2014/main" id="{14B1C997-CA70-4ED0-A1A1-6B5B1A47AB07}"/>
              </a:ext>
            </a:extLst>
          </p:cNvPr>
          <p:cNvSpPr/>
          <p:nvPr/>
        </p:nvSpPr>
        <p:spPr>
          <a:xfrm>
            <a:off x="1243581" y="1543066"/>
            <a:ext cx="346841" cy="3488414"/>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4CCF2884-7657-4192-A5C4-DE1D5D28260C}"/>
              </a:ext>
            </a:extLst>
          </p:cNvPr>
          <p:cNvSpPr txBox="1"/>
          <p:nvPr/>
        </p:nvSpPr>
        <p:spPr>
          <a:xfrm>
            <a:off x="579391" y="160411"/>
            <a:ext cx="1803700" cy="369332"/>
          </a:xfrm>
          <a:prstGeom prst="rect">
            <a:avLst/>
          </a:prstGeom>
          <a:noFill/>
        </p:spPr>
        <p:txBody>
          <a:bodyPr wrap="none" rtlCol="0">
            <a:spAutoFit/>
          </a:bodyPr>
          <a:lstStyle/>
          <a:p>
            <a:pPr algn="ctr"/>
            <a:r>
              <a:rPr lang="en-US" dirty="0"/>
              <a:t>Clement of Rome</a:t>
            </a:r>
            <a:endParaRPr lang="en-CA" dirty="0"/>
          </a:p>
        </p:txBody>
      </p:sp>
      <p:sp>
        <p:nvSpPr>
          <p:cNvPr id="11" name="TextBox 10">
            <a:extLst>
              <a:ext uri="{FF2B5EF4-FFF2-40B4-BE49-F238E27FC236}">
                <a16:creationId xmlns:a16="http://schemas.microsoft.com/office/drawing/2014/main" id="{407E648B-C3EA-4EEA-AE9F-6C15B6CB0E96}"/>
              </a:ext>
            </a:extLst>
          </p:cNvPr>
          <p:cNvSpPr txBox="1"/>
          <p:nvPr/>
        </p:nvSpPr>
        <p:spPr>
          <a:xfrm>
            <a:off x="862248" y="5026750"/>
            <a:ext cx="1204177" cy="369332"/>
          </a:xfrm>
          <a:prstGeom prst="rect">
            <a:avLst/>
          </a:prstGeom>
          <a:noFill/>
        </p:spPr>
        <p:txBody>
          <a:bodyPr wrap="none" rtlCol="0">
            <a:spAutoFit/>
          </a:bodyPr>
          <a:lstStyle/>
          <a:p>
            <a:pPr algn="ctr"/>
            <a:r>
              <a:rPr lang="en-US" b="1" dirty="0">
                <a:solidFill>
                  <a:schemeClr val="accent1">
                    <a:lumMod val="75000"/>
                  </a:schemeClr>
                </a:solidFill>
              </a:rPr>
              <a:t>35-99 AD</a:t>
            </a:r>
            <a:endParaRPr lang="en-CA" b="1" dirty="0">
              <a:solidFill>
                <a:schemeClr val="accent1">
                  <a:lumMod val="75000"/>
                </a:schemeClr>
              </a:solidFill>
            </a:endParaRPr>
          </a:p>
        </p:txBody>
      </p:sp>
      <p:sp>
        <p:nvSpPr>
          <p:cNvPr id="22" name="TextBox 21">
            <a:extLst>
              <a:ext uri="{FF2B5EF4-FFF2-40B4-BE49-F238E27FC236}">
                <a16:creationId xmlns:a16="http://schemas.microsoft.com/office/drawing/2014/main" id="{5FF269D7-EBCE-4731-BEE9-E1F9E69E7383}"/>
              </a:ext>
            </a:extLst>
          </p:cNvPr>
          <p:cNvSpPr txBox="1"/>
          <p:nvPr/>
        </p:nvSpPr>
        <p:spPr>
          <a:xfrm>
            <a:off x="1374" y="6326639"/>
            <a:ext cx="1613583" cy="369332"/>
          </a:xfrm>
          <a:prstGeom prst="rect">
            <a:avLst/>
          </a:prstGeom>
          <a:noFill/>
        </p:spPr>
        <p:txBody>
          <a:bodyPr wrap="none" rtlCol="0">
            <a:spAutoFit/>
          </a:bodyPr>
          <a:lstStyle/>
          <a:p>
            <a:pPr algn="ctr"/>
            <a:r>
              <a:rPr lang="en-US" b="1" dirty="0">
                <a:solidFill>
                  <a:schemeClr val="accent1">
                    <a:lumMod val="75000"/>
                  </a:schemeClr>
                </a:solidFill>
              </a:rPr>
              <a:t>c.27 – 100 AD</a:t>
            </a:r>
            <a:endParaRPr lang="en-CA" b="1" dirty="0">
              <a:solidFill>
                <a:schemeClr val="accent1">
                  <a:lumMod val="75000"/>
                </a:schemeClr>
              </a:solidFill>
            </a:endParaRPr>
          </a:p>
        </p:txBody>
      </p:sp>
      <p:pic>
        <p:nvPicPr>
          <p:cNvPr id="24" name="Picture 23" descr="A close up of a logo&#10;&#10;Description automatically generated">
            <a:extLst>
              <a:ext uri="{FF2B5EF4-FFF2-40B4-BE49-F238E27FC236}">
                <a16:creationId xmlns:a16="http://schemas.microsoft.com/office/drawing/2014/main" id="{74790308-B6C0-4243-9E15-CD061DFA6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63" y="1915608"/>
            <a:ext cx="769282" cy="769282"/>
          </a:xfrm>
          <a:prstGeom prst="rect">
            <a:avLst/>
          </a:prstGeom>
        </p:spPr>
      </p:pic>
      <p:sp>
        <p:nvSpPr>
          <p:cNvPr id="26" name="TextBox 25">
            <a:extLst>
              <a:ext uri="{FF2B5EF4-FFF2-40B4-BE49-F238E27FC236}">
                <a16:creationId xmlns:a16="http://schemas.microsoft.com/office/drawing/2014/main" id="{6A42EFB8-014B-425D-800D-CEDA0208E01B}"/>
              </a:ext>
            </a:extLst>
          </p:cNvPr>
          <p:cNvSpPr txBox="1"/>
          <p:nvPr/>
        </p:nvSpPr>
        <p:spPr>
          <a:xfrm>
            <a:off x="62462" y="1311508"/>
            <a:ext cx="1111226" cy="584775"/>
          </a:xfrm>
          <a:prstGeom prst="rect">
            <a:avLst/>
          </a:prstGeom>
          <a:noFill/>
        </p:spPr>
        <p:txBody>
          <a:bodyPr wrap="square" rtlCol="0">
            <a:spAutoFit/>
          </a:bodyPr>
          <a:lstStyle/>
          <a:p>
            <a:pPr algn="ctr"/>
            <a:r>
              <a:rPr lang="en-US" sz="1600" dirty="0"/>
              <a:t>Jesus &amp; Apostles</a:t>
            </a:r>
            <a:endParaRPr lang="en-CA" sz="1600" dirty="0"/>
          </a:p>
        </p:txBody>
      </p:sp>
      <p:sp>
        <p:nvSpPr>
          <p:cNvPr id="36" name="Arrow: Right 35">
            <a:extLst>
              <a:ext uri="{FF2B5EF4-FFF2-40B4-BE49-F238E27FC236}">
                <a16:creationId xmlns:a16="http://schemas.microsoft.com/office/drawing/2014/main" id="{0AED59AD-529E-42F3-9AEB-4CF51FBBC925}"/>
              </a:ext>
            </a:extLst>
          </p:cNvPr>
          <p:cNvSpPr/>
          <p:nvPr/>
        </p:nvSpPr>
        <p:spPr>
          <a:xfrm>
            <a:off x="207579" y="3465387"/>
            <a:ext cx="11776841" cy="836889"/>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pic>
        <p:nvPicPr>
          <p:cNvPr id="1026" name="Picture 2" descr="Image result for clement of rome">
            <a:extLst>
              <a:ext uri="{FF2B5EF4-FFF2-40B4-BE49-F238E27FC236}">
                <a16:creationId xmlns:a16="http://schemas.microsoft.com/office/drawing/2014/main" id="{956236CA-BB87-4B4B-9012-BC58EFF423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767" t="4880" r="15333" b="39668"/>
          <a:stretch/>
        </p:blipFill>
        <p:spPr bwMode="auto">
          <a:xfrm>
            <a:off x="977782" y="549068"/>
            <a:ext cx="878437" cy="923941"/>
          </a:xfrm>
          <a:prstGeom prst="ellipse">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6DC6C37-852A-406B-AC1B-B4E3E2D32538}"/>
              </a:ext>
            </a:extLst>
          </p:cNvPr>
          <p:cNvSpPr txBox="1"/>
          <p:nvPr/>
        </p:nvSpPr>
        <p:spPr>
          <a:xfrm>
            <a:off x="3323617" y="607397"/>
            <a:ext cx="7002299" cy="1015663"/>
          </a:xfrm>
          <a:prstGeom prst="rect">
            <a:avLst/>
          </a:prstGeom>
          <a:noFill/>
        </p:spPr>
        <p:txBody>
          <a:bodyPr wrap="square" rtlCol="0">
            <a:spAutoFit/>
          </a:bodyPr>
          <a:lstStyle/>
          <a:p>
            <a:r>
              <a:rPr lang="en-CA" sz="2000" dirty="0"/>
              <a:t>“they only spoke those things which they saw and heard, being filled with the Holy Spirit.” (Justin Martyr, Dialogue with Trypho, a Jew)</a:t>
            </a:r>
            <a:endParaRPr lang="en-CA" sz="2400" dirty="0"/>
          </a:p>
        </p:txBody>
      </p:sp>
      <p:sp>
        <p:nvSpPr>
          <p:cNvPr id="13" name="Arrow: Up-Down 12">
            <a:extLst>
              <a:ext uri="{FF2B5EF4-FFF2-40B4-BE49-F238E27FC236}">
                <a16:creationId xmlns:a16="http://schemas.microsoft.com/office/drawing/2014/main" id="{C3589FE9-C02D-4019-990A-43C6AEA1EBE9}"/>
              </a:ext>
            </a:extLst>
          </p:cNvPr>
          <p:cNvSpPr/>
          <p:nvPr/>
        </p:nvSpPr>
        <p:spPr>
          <a:xfrm>
            <a:off x="2076490" y="2962656"/>
            <a:ext cx="346841" cy="2976944"/>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4CD2509F-0C72-4D0F-9F36-08AA20562C9D}"/>
              </a:ext>
            </a:extLst>
          </p:cNvPr>
          <p:cNvSpPr txBox="1"/>
          <p:nvPr/>
        </p:nvSpPr>
        <p:spPr>
          <a:xfrm>
            <a:off x="1714593" y="1568955"/>
            <a:ext cx="1324402" cy="369332"/>
          </a:xfrm>
          <a:prstGeom prst="rect">
            <a:avLst/>
          </a:prstGeom>
          <a:noFill/>
        </p:spPr>
        <p:txBody>
          <a:bodyPr wrap="none" rtlCol="0">
            <a:spAutoFit/>
          </a:bodyPr>
          <a:lstStyle/>
          <a:p>
            <a:pPr algn="ctr"/>
            <a:r>
              <a:rPr lang="en-US" dirty="0"/>
              <a:t>Justin Martyr</a:t>
            </a:r>
            <a:endParaRPr lang="en-CA" dirty="0"/>
          </a:p>
        </p:txBody>
      </p:sp>
      <p:sp>
        <p:nvSpPr>
          <p:cNvPr id="15" name="TextBox 14">
            <a:extLst>
              <a:ext uri="{FF2B5EF4-FFF2-40B4-BE49-F238E27FC236}">
                <a16:creationId xmlns:a16="http://schemas.microsoft.com/office/drawing/2014/main" id="{D6B520C3-8A42-4090-B2DF-3368047C5BF4}"/>
              </a:ext>
            </a:extLst>
          </p:cNvPr>
          <p:cNvSpPr txBox="1"/>
          <p:nvPr/>
        </p:nvSpPr>
        <p:spPr>
          <a:xfrm>
            <a:off x="1554959" y="5962037"/>
            <a:ext cx="1412054" cy="369332"/>
          </a:xfrm>
          <a:prstGeom prst="rect">
            <a:avLst/>
          </a:prstGeom>
          <a:noFill/>
        </p:spPr>
        <p:txBody>
          <a:bodyPr wrap="none" rtlCol="0">
            <a:spAutoFit/>
          </a:bodyPr>
          <a:lstStyle/>
          <a:p>
            <a:pPr algn="ctr"/>
            <a:r>
              <a:rPr lang="en-US" b="1" dirty="0">
                <a:solidFill>
                  <a:schemeClr val="accent1">
                    <a:lumMod val="75000"/>
                  </a:schemeClr>
                </a:solidFill>
              </a:rPr>
              <a:t>100-165 AD</a:t>
            </a:r>
            <a:endParaRPr lang="en-CA" b="1" dirty="0">
              <a:solidFill>
                <a:schemeClr val="accent1">
                  <a:lumMod val="75000"/>
                </a:schemeClr>
              </a:solidFill>
            </a:endParaRPr>
          </a:p>
        </p:txBody>
      </p:sp>
      <p:pic>
        <p:nvPicPr>
          <p:cNvPr id="2050" name="Picture 2" descr="Image result for Justin Martyr">
            <a:extLst>
              <a:ext uri="{FF2B5EF4-FFF2-40B4-BE49-F238E27FC236}">
                <a16:creationId xmlns:a16="http://schemas.microsoft.com/office/drawing/2014/main" id="{C6F164E1-A375-427E-A972-D9D37E4640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838" t="524" r="17584" b="41717"/>
          <a:stretch/>
        </p:blipFill>
        <p:spPr bwMode="auto">
          <a:xfrm>
            <a:off x="1841658" y="1934534"/>
            <a:ext cx="934032" cy="978367"/>
          </a:xfrm>
          <a:prstGeom prst="flowChartConnector">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52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4">
            <a:extLst>
              <a:ext uri="{FF2B5EF4-FFF2-40B4-BE49-F238E27FC236}">
                <a16:creationId xmlns:a16="http://schemas.microsoft.com/office/drawing/2014/main" id="{BAA4D2FE-FDF6-4F9A-BAC6-07749044FADB}"/>
              </a:ext>
            </a:extLst>
          </p:cNvPr>
          <p:cNvSpPr/>
          <p:nvPr/>
        </p:nvSpPr>
        <p:spPr>
          <a:xfrm>
            <a:off x="3932598" y="1198121"/>
            <a:ext cx="7684830" cy="2357658"/>
          </a:xfrm>
          <a:prstGeom prst="wedgeRectCallout">
            <a:avLst>
              <a:gd name="adj1" fmla="val -54080"/>
              <a:gd name="adj2" fmla="val -66376"/>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37" name="Arrow: Up-Down 36">
            <a:extLst>
              <a:ext uri="{FF2B5EF4-FFF2-40B4-BE49-F238E27FC236}">
                <a16:creationId xmlns:a16="http://schemas.microsoft.com/office/drawing/2014/main" id="{FAA22038-C006-4476-9F84-E4C1B506D2BE}"/>
              </a:ext>
            </a:extLst>
          </p:cNvPr>
          <p:cNvSpPr/>
          <p:nvPr/>
        </p:nvSpPr>
        <p:spPr>
          <a:xfrm>
            <a:off x="437591" y="2774054"/>
            <a:ext cx="346841" cy="3488414"/>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1" name="Arrow: Up-Down 20">
            <a:extLst>
              <a:ext uri="{FF2B5EF4-FFF2-40B4-BE49-F238E27FC236}">
                <a16:creationId xmlns:a16="http://schemas.microsoft.com/office/drawing/2014/main" id="{14B1C997-CA70-4ED0-A1A1-6B5B1A47AB07}"/>
              </a:ext>
            </a:extLst>
          </p:cNvPr>
          <p:cNvSpPr/>
          <p:nvPr/>
        </p:nvSpPr>
        <p:spPr>
          <a:xfrm>
            <a:off x="1243581" y="1543066"/>
            <a:ext cx="346841" cy="3488414"/>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4CCF2884-7657-4192-A5C4-DE1D5D28260C}"/>
              </a:ext>
            </a:extLst>
          </p:cNvPr>
          <p:cNvSpPr txBox="1"/>
          <p:nvPr/>
        </p:nvSpPr>
        <p:spPr>
          <a:xfrm>
            <a:off x="579391" y="160411"/>
            <a:ext cx="1803700" cy="369332"/>
          </a:xfrm>
          <a:prstGeom prst="rect">
            <a:avLst/>
          </a:prstGeom>
          <a:noFill/>
        </p:spPr>
        <p:txBody>
          <a:bodyPr wrap="none" rtlCol="0">
            <a:spAutoFit/>
          </a:bodyPr>
          <a:lstStyle/>
          <a:p>
            <a:pPr algn="ctr"/>
            <a:r>
              <a:rPr lang="en-US" dirty="0"/>
              <a:t>Clement of Rome</a:t>
            </a:r>
            <a:endParaRPr lang="en-CA" dirty="0"/>
          </a:p>
        </p:txBody>
      </p:sp>
      <p:sp>
        <p:nvSpPr>
          <p:cNvPr id="11" name="TextBox 10">
            <a:extLst>
              <a:ext uri="{FF2B5EF4-FFF2-40B4-BE49-F238E27FC236}">
                <a16:creationId xmlns:a16="http://schemas.microsoft.com/office/drawing/2014/main" id="{407E648B-C3EA-4EEA-AE9F-6C15B6CB0E96}"/>
              </a:ext>
            </a:extLst>
          </p:cNvPr>
          <p:cNvSpPr txBox="1"/>
          <p:nvPr/>
        </p:nvSpPr>
        <p:spPr>
          <a:xfrm>
            <a:off x="862248" y="5026750"/>
            <a:ext cx="1204177" cy="369332"/>
          </a:xfrm>
          <a:prstGeom prst="rect">
            <a:avLst/>
          </a:prstGeom>
          <a:noFill/>
        </p:spPr>
        <p:txBody>
          <a:bodyPr wrap="none" rtlCol="0">
            <a:spAutoFit/>
          </a:bodyPr>
          <a:lstStyle/>
          <a:p>
            <a:pPr algn="ctr"/>
            <a:r>
              <a:rPr lang="en-US" b="1" dirty="0">
                <a:solidFill>
                  <a:schemeClr val="accent1">
                    <a:lumMod val="75000"/>
                  </a:schemeClr>
                </a:solidFill>
              </a:rPr>
              <a:t>35-99 AD</a:t>
            </a:r>
            <a:endParaRPr lang="en-CA" b="1" dirty="0">
              <a:solidFill>
                <a:schemeClr val="accent1">
                  <a:lumMod val="75000"/>
                </a:schemeClr>
              </a:solidFill>
            </a:endParaRPr>
          </a:p>
        </p:txBody>
      </p:sp>
      <p:sp>
        <p:nvSpPr>
          <p:cNvPr id="22" name="TextBox 21">
            <a:extLst>
              <a:ext uri="{FF2B5EF4-FFF2-40B4-BE49-F238E27FC236}">
                <a16:creationId xmlns:a16="http://schemas.microsoft.com/office/drawing/2014/main" id="{5FF269D7-EBCE-4731-BEE9-E1F9E69E7383}"/>
              </a:ext>
            </a:extLst>
          </p:cNvPr>
          <p:cNvSpPr txBox="1"/>
          <p:nvPr/>
        </p:nvSpPr>
        <p:spPr>
          <a:xfrm>
            <a:off x="1374" y="6326639"/>
            <a:ext cx="1613583" cy="369332"/>
          </a:xfrm>
          <a:prstGeom prst="rect">
            <a:avLst/>
          </a:prstGeom>
          <a:noFill/>
        </p:spPr>
        <p:txBody>
          <a:bodyPr wrap="none" rtlCol="0">
            <a:spAutoFit/>
          </a:bodyPr>
          <a:lstStyle/>
          <a:p>
            <a:pPr algn="ctr"/>
            <a:r>
              <a:rPr lang="en-US" b="1" dirty="0">
                <a:solidFill>
                  <a:schemeClr val="accent1">
                    <a:lumMod val="75000"/>
                  </a:schemeClr>
                </a:solidFill>
              </a:rPr>
              <a:t>c.27 – 100 AD</a:t>
            </a:r>
            <a:endParaRPr lang="en-CA" b="1" dirty="0">
              <a:solidFill>
                <a:schemeClr val="accent1">
                  <a:lumMod val="75000"/>
                </a:schemeClr>
              </a:solidFill>
            </a:endParaRPr>
          </a:p>
        </p:txBody>
      </p:sp>
      <p:pic>
        <p:nvPicPr>
          <p:cNvPr id="24" name="Picture 23" descr="A close up of a logo&#10;&#10;Description automatically generated">
            <a:extLst>
              <a:ext uri="{FF2B5EF4-FFF2-40B4-BE49-F238E27FC236}">
                <a16:creationId xmlns:a16="http://schemas.microsoft.com/office/drawing/2014/main" id="{74790308-B6C0-4243-9E15-CD061DFA6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63" y="1915608"/>
            <a:ext cx="769282" cy="769282"/>
          </a:xfrm>
          <a:prstGeom prst="rect">
            <a:avLst/>
          </a:prstGeom>
        </p:spPr>
      </p:pic>
      <p:sp>
        <p:nvSpPr>
          <p:cNvPr id="26" name="TextBox 25">
            <a:extLst>
              <a:ext uri="{FF2B5EF4-FFF2-40B4-BE49-F238E27FC236}">
                <a16:creationId xmlns:a16="http://schemas.microsoft.com/office/drawing/2014/main" id="{6A42EFB8-014B-425D-800D-CEDA0208E01B}"/>
              </a:ext>
            </a:extLst>
          </p:cNvPr>
          <p:cNvSpPr txBox="1"/>
          <p:nvPr/>
        </p:nvSpPr>
        <p:spPr>
          <a:xfrm>
            <a:off x="62462" y="1311508"/>
            <a:ext cx="1111226" cy="584775"/>
          </a:xfrm>
          <a:prstGeom prst="rect">
            <a:avLst/>
          </a:prstGeom>
          <a:noFill/>
        </p:spPr>
        <p:txBody>
          <a:bodyPr wrap="square" rtlCol="0">
            <a:spAutoFit/>
          </a:bodyPr>
          <a:lstStyle/>
          <a:p>
            <a:pPr algn="ctr"/>
            <a:r>
              <a:rPr lang="en-US" sz="1600" dirty="0"/>
              <a:t>Jesus &amp; Apostles</a:t>
            </a:r>
            <a:endParaRPr lang="en-CA" sz="1600" dirty="0"/>
          </a:p>
        </p:txBody>
      </p:sp>
      <p:sp>
        <p:nvSpPr>
          <p:cNvPr id="36" name="Arrow: Right 35">
            <a:extLst>
              <a:ext uri="{FF2B5EF4-FFF2-40B4-BE49-F238E27FC236}">
                <a16:creationId xmlns:a16="http://schemas.microsoft.com/office/drawing/2014/main" id="{0AED59AD-529E-42F3-9AEB-4CF51FBBC925}"/>
              </a:ext>
            </a:extLst>
          </p:cNvPr>
          <p:cNvSpPr/>
          <p:nvPr/>
        </p:nvSpPr>
        <p:spPr>
          <a:xfrm>
            <a:off x="207579" y="3465387"/>
            <a:ext cx="11776841" cy="836889"/>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pic>
        <p:nvPicPr>
          <p:cNvPr id="1026" name="Picture 2" descr="Image result for clement of rome">
            <a:extLst>
              <a:ext uri="{FF2B5EF4-FFF2-40B4-BE49-F238E27FC236}">
                <a16:creationId xmlns:a16="http://schemas.microsoft.com/office/drawing/2014/main" id="{956236CA-BB87-4B4B-9012-BC58EFF423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767" t="4880" r="15333" b="39668"/>
          <a:stretch/>
        </p:blipFill>
        <p:spPr bwMode="auto">
          <a:xfrm>
            <a:off x="977782" y="549068"/>
            <a:ext cx="878437" cy="923941"/>
          </a:xfrm>
          <a:prstGeom prst="ellipse">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6DC6C37-852A-406B-AC1B-B4E3E2D32538}"/>
              </a:ext>
            </a:extLst>
          </p:cNvPr>
          <p:cNvSpPr txBox="1"/>
          <p:nvPr/>
        </p:nvSpPr>
        <p:spPr>
          <a:xfrm>
            <a:off x="4138314" y="1361288"/>
            <a:ext cx="7273398" cy="2031325"/>
          </a:xfrm>
          <a:prstGeom prst="rect">
            <a:avLst/>
          </a:prstGeom>
          <a:noFill/>
        </p:spPr>
        <p:txBody>
          <a:bodyPr wrap="square" rtlCol="0">
            <a:spAutoFit/>
          </a:bodyPr>
          <a:lstStyle/>
          <a:p>
            <a:r>
              <a:rPr lang="en-CA" dirty="0"/>
              <a:t>“</a:t>
            </a:r>
            <a:r>
              <a:rPr lang="en-CA" b="1" dirty="0"/>
              <a:t>For they [the apostles] did not speak of their own power </a:t>
            </a:r>
            <a:r>
              <a:rPr lang="en-CA" dirty="0"/>
              <a:t>(let there be no mistake as to that), neither did they declare what pleased themselves. But first of all they were endowed with wisdom by the Word, and then again were rightly instructed in the future by means of visions. Finally, when they were fully convinced themselves, </a:t>
            </a:r>
            <a:r>
              <a:rPr lang="en-CA" b="1" dirty="0"/>
              <a:t>they spoke those things which were revealed by God to them alone</a:t>
            </a:r>
            <a:r>
              <a:rPr lang="en-CA" dirty="0"/>
              <a:t>, and concealed from everyone else.”</a:t>
            </a:r>
            <a:br>
              <a:rPr lang="en-CA" dirty="0"/>
            </a:br>
            <a:r>
              <a:rPr lang="en-CA" dirty="0"/>
              <a:t>(Hippolytus, Treatise on Christ and Antichrist)</a:t>
            </a:r>
            <a:endParaRPr lang="en-CA" sz="2400" dirty="0"/>
          </a:p>
        </p:txBody>
      </p:sp>
      <p:sp>
        <p:nvSpPr>
          <p:cNvPr id="13" name="Arrow: Up-Down 12">
            <a:extLst>
              <a:ext uri="{FF2B5EF4-FFF2-40B4-BE49-F238E27FC236}">
                <a16:creationId xmlns:a16="http://schemas.microsoft.com/office/drawing/2014/main" id="{C3589FE9-C02D-4019-990A-43C6AEA1EBE9}"/>
              </a:ext>
            </a:extLst>
          </p:cNvPr>
          <p:cNvSpPr/>
          <p:nvPr/>
        </p:nvSpPr>
        <p:spPr>
          <a:xfrm>
            <a:off x="2076490" y="2962656"/>
            <a:ext cx="346841" cy="2976944"/>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4CD2509F-0C72-4D0F-9F36-08AA20562C9D}"/>
              </a:ext>
            </a:extLst>
          </p:cNvPr>
          <p:cNvSpPr txBox="1"/>
          <p:nvPr/>
        </p:nvSpPr>
        <p:spPr>
          <a:xfrm>
            <a:off x="1714593" y="1568955"/>
            <a:ext cx="1324402" cy="369332"/>
          </a:xfrm>
          <a:prstGeom prst="rect">
            <a:avLst/>
          </a:prstGeom>
          <a:noFill/>
        </p:spPr>
        <p:txBody>
          <a:bodyPr wrap="none" rtlCol="0">
            <a:spAutoFit/>
          </a:bodyPr>
          <a:lstStyle/>
          <a:p>
            <a:pPr algn="ctr"/>
            <a:r>
              <a:rPr lang="en-US" dirty="0"/>
              <a:t>Justin Martyr</a:t>
            </a:r>
            <a:endParaRPr lang="en-CA" dirty="0"/>
          </a:p>
        </p:txBody>
      </p:sp>
      <p:sp>
        <p:nvSpPr>
          <p:cNvPr id="15" name="TextBox 14">
            <a:extLst>
              <a:ext uri="{FF2B5EF4-FFF2-40B4-BE49-F238E27FC236}">
                <a16:creationId xmlns:a16="http://schemas.microsoft.com/office/drawing/2014/main" id="{D6B520C3-8A42-4090-B2DF-3368047C5BF4}"/>
              </a:ext>
            </a:extLst>
          </p:cNvPr>
          <p:cNvSpPr txBox="1"/>
          <p:nvPr/>
        </p:nvSpPr>
        <p:spPr>
          <a:xfrm>
            <a:off x="1554959" y="5962037"/>
            <a:ext cx="1412054" cy="369332"/>
          </a:xfrm>
          <a:prstGeom prst="rect">
            <a:avLst/>
          </a:prstGeom>
          <a:noFill/>
        </p:spPr>
        <p:txBody>
          <a:bodyPr wrap="none" rtlCol="0">
            <a:spAutoFit/>
          </a:bodyPr>
          <a:lstStyle/>
          <a:p>
            <a:pPr algn="ctr"/>
            <a:r>
              <a:rPr lang="en-US" b="1" dirty="0">
                <a:solidFill>
                  <a:schemeClr val="accent1">
                    <a:lumMod val="75000"/>
                  </a:schemeClr>
                </a:solidFill>
              </a:rPr>
              <a:t>100-165 AD</a:t>
            </a:r>
            <a:endParaRPr lang="en-CA" b="1" dirty="0">
              <a:solidFill>
                <a:schemeClr val="accent1">
                  <a:lumMod val="75000"/>
                </a:schemeClr>
              </a:solidFill>
            </a:endParaRPr>
          </a:p>
        </p:txBody>
      </p:sp>
      <p:pic>
        <p:nvPicPr>
          <p:cNvPr id="2050" name="Picture 2" descr="Image result for Justin Martyr">
            <a:extLst>
              <a:ext uri="{FF2B5EF4-FFF2-40B4-BE49-F238E27FC236}">
                <a16:creationId xmlns:a16="http://schemas.microsoft.com/office/drawing/2014/main" id="{C6F164E1-A375-427E-A972-D9D37E4640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838" t="524" r="17584" b="41717"/>
          <a:stretch/>
        </p:blipFill>
        <p:spPr bwMode="auto">
          <a:xfrm>
            <a:off x="1841658" y="1934534"/>
            <a:ext cx="934032" cy="978367"/>
          </a:xfrm>
          <a:prstGeom prst="flowChartConnector">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0EB636C-F4FF-4949-9F7A-8BBDF2006C03}"/>
              </a:ext>
            </a:extLst>
          </p:cNvPr>
          <p:cNvSpPr txBox="1"/>
          <p:nvPr/>
        </p:nvSpPr>
        <p:spPr>
          <a:xfrm>
            <a:off x="2613067" y="156237"/>
            <a:ext cx="1260281" cy="369332"/>
          </a:xfrm>
          <a:prstGeom prst="rect">
            <a:avLst/>
          </a:prstGeom>
          <a:noFill/>
        </p:spPr>
        <p:txBody>
          <a:bodyPr wrap="none" rtlCol="0">
            <a:spAutoFit/>
          </a:bodyPr>
          <a:lstStyle/>
          <a:p>
            <a:pPr algn="ctr"/>
            <a:r>
              <a:rPr lang="en-US" dirty="0"/>
              <a:t>Hippolytus </a:t>
            </a:r>
            <a:endParaRPr lang="en-CA" dirty="0"/>
          </a:p>
        </p:txBody>
      </p:sp>
      <p:sp>
        <p:nvSpPr>
          <p:cNvPr id="19" name="TextBox 18">
            <a:extLst>
              <a:ext uri="{FF2B5EF4-FFF2-40B4-BE49-F238E27FC236}">
                <a16:creationId xmlns:a16="http://schemas.microsoft.com/office/drawing/2014/main" id="{E4535D4A-9B35-4EE7-98F2-958153D18F95}"/>
              </a:ext>
            </a:extLst>
          </p:cNvPr>
          <p:cNvSpPr txBox="1"/>
          <p:nvPr/>
        </p:nvSpPr>
        <p:spPr>
          <a:xfrm>
            <a:off x="2368925" y="5080521"/>
            <a:ext cx="1540999" cy="369332"/>
          </a:xfrm>
          <a:prstGeom prst="rect">
            <a:avLst/>
          </a:prstGeom>
          <a:noFill/>
        </p:spPr>
        <p:txBody>
          <a:bodyPr wrap="none" rtlCol="0">
            <a:spAutoFit/>
          </a:bodyPr>
          <a:lstStyle/>
          <a:p>
            <a:pPr algn="ctr"/>
            <a:r>
              <a:rPr lang="en-US" b="1" dirty="0">
                <a:solidFill>
                  <a:schemeClr val="accent1">
                    <a:lumMod val="75000"/>
                  </a:schemeClr>
                </a:solidFill>
              </a:rPr>
              <a:t>170 - 235 AD</a:t>
            </a:r>
            <a:endParaRPr lang="en-CA" b="1" dirty="0">
              <a:solidFill>
                <a:schemeClr val="accent1">
                  <a:lumMod val="75000"/>
                </a:schemeClr>
              </a:solidFill>
            </a:endParaRPr>
          </a:p>
        </p:txBody>
      </p:sp>
      <p:pic>
        <p:nvPicPr>
          <p:cNvPr id="3074" name="Picture 2" descr="Image result for Hippolytus of rome">
            <a:extLst>
              <a:ext uri="{FF2B5EF4-FFF2-40B4-BE49-F238E27FC236}">
                <a16:creationId xmlns:a16="http://schemas.microsoft.com/office/drawing/2014/main" id="{C19CF1FF-E353-4DC7-9537-E052040E26F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321" t="3074" r="16224" b="60958"/>
          <a:stretch/>
        </p:blipFill>
        <p:spPr bwMode="auto">
          <a:xfrm>
            <a:off x="2713987" y="540331"/>
            <a:ext cx="898179" cy="923941"/>
          </a:xfrm>
          <a:prstGeom prst="flowChartConnector">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Arrow: Up-Down 22">
            <a:extLst>
              <a:ext uri="{FF2B5EF4-FFF2-40B4-BE49-F238E27FC236}">
                <a16:creationId xmlns:a16="http://schemas.microsoft.com/office/drawing/2014/main" id="{BDDCEFDC-9A4A-4170-A906-B09293DA72BA}"/>
              </a:ext>
            </a:extLst>
          </p:cNvPr>
          <p:cNvSpPr/>
          <p:nvPr/>
        </p:nvSpPr>
        <p:spPr>
          <a:xfrm>
            <a:off x="2989657" y="1543067"/>
            <a:ext cx="346841" cy="3537454"/>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281576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rrow: Up-Down 36">
            <a:extLst>
              <a:ext uri="{FF2B5EF4-FFF2-40B4-BE49-F238E27FC236}">
                <a16:creationId xmlns:a16="http://schemas.microsoft.com/office/drawing/2014/main" id="{FAA22038-C006-4476-9F84-E4C1B506D2BE}"/>
              </a:ext>
            </a:extLst>
          </p:cNvPr>
          <p:cNvSpPr/>
          <p:nvPr/>
        </p:nvSpPr>
        <p:spPr>
          <a:xfrm>
            <a:off x="437591" y="2774054"/>
            <a:ext cx="346841" cy="3488414"/>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1" name="Arrow: Up-Down 20">
            <a:extLst>
              <a:ext uri="{FF2B5EF4-FFF2-40B4-BE49-F238E27FC236}">
                <a16:creationId xmlns:a16="http://schemas.microsoft.com/office/drawing/2014/main" id="{14B1C997-CA70-4ED0-A1A1-6B5B1A47AB07}"/>
              </a:ext>
            </a:extLst>
          </p:cNvPr>
          <p:cNvSpPr/>
          <p:nvPr/>
        </p:nvSpPr>
        <p:spPr>
          <a:xfrm>
            <a:off x="1243581" y="1543066"/>
            <a:ext cx="346841" cy="3488414"/>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4CCF2884-7657-4192-A5C4-DE1D5D28260C}"/>
              </a:ext>
            </a:extLst>
          </p:cNvPr>
          <p:cNvSpPr txBox="1"/>
          <p:nvPr/>
        </p:nvSpPr>
        <p:spPr>
          <a:xfrm>
            <a:off x="579391" y="160411"/>
            <a:ext cx="1803700" cy="369332"/>
          </a:xfrm>
          <a:prstGeom prst="rect">
            <a:avLst/>
          </a:prstGeom>
          <a:noFill/>
        </p:spPr>
        <p:txBody>
          <a:bodyPr wrap="none" rtlCol="0">
            <a:spAutoFit/>
          </a:bodyPr>
          <a:lstStyle/>
          <a:p>
            <a:pPr algn="ctr"/>
            <a:r>
              <a:rPr lang="en-US" dirty="0"/>
              <a:t>Clement of Rome</a:t>
            </a:r>
            <a:endParaRPr lang="en-CA" dirty="0"/>
          </a:p>
        </p:txBody>
      </p:sp>
      <p:sp>
        <p:nvSpPr>
          <p:cNvPr id="11" name="TextBox 10">
            <a:extLst>
              <a:ext uri="{FF2B5EF4-FFF2-40B4-BE49-F238E27FC236}">
                <a16:creationId xmlns:a16="http://schemas.microsoft.com/office/drawing/2014/main" id="{407E648B-C3EA-4EEA-AE9F-6C15B6CB0E96}"/>
              </a:ext>
            </a:extLst>
          </p:cNvPr>
          <p:cNvSpPr txBox="1"/>
          <p:nvPr/>
        </p:nvSpPr>
        <p:spPr>
          <a:xfrm>
            <a:off x="862248" y="5026750"/>
            <a:ext cx="1204177" cy="369332"/>
          </a:xfrm>
          <a:prstGeom prst="rect">
            <a:avLst/>
          </a:prstGeom>
          <a:noFill/>
        </p:spPr>
        <p:txBody>
          <a:bodyPr wrap="none" rtlCol="0">
            <a:spAutoFit/>
          </a:bodyPr>
          <a:lstStyle/>
          <a:p>
            <a:pPr algn="ctr"/>
            <a:r>
              <a:rPr lang="en-US" b="1" dirty="0">
                <a:solidFill>
                  <a:schemeClr val="accent1">
                    <a:lumMod val="75000"/>
                  </a:schemeClr>
                </a:solidFill>
              </a:rPr>
              <a:t>35-99 AD</a:t>
            </a:r>
            <a:endParaRPr lang="en-CA" b="1" dirty="0">
              <a:solidFill>
                <a:schemeClr val="accent1">
                  <a:lumMod val="75000"/>
                </a:schemeClr>
              </a:solidFill>
            </a:endParaRPr>
          </a:p>
        </p:txBody>
      </p:sp>
      <p:sp>
        <p:nvSpPr>
          <p:cNvPr id="22" name="TextBox 21">
            <a:extLst>
              <a:ext uri="{FF2B5EF4-FFF2-40B4-BE49-F238E27FC236}">
                <a16:creationId xmlns:a16="http://schemas.microsoft.com/office/drawing/2014/main" id="{5FF269D7-EBCE-4731-BEE9-E1F9E69E7383}"/>
              </a:ext>
            </a:extLst>
          </p:cNvPr>
          <p:cNvSpPr txBox="1"/>
          <p:nvPr/>
        </p:nvSpPr>
        <p:spPr>
          <a:xfrm>
            <a:off x="1374" y="6326639"/>
            <a:ext cx="1613583" cy="369332"/>
          </a:xfrm>
          <a:prstGeom prst="rect">
            <a:avLst/>
          </a:prstGeom>
          <a:noFill/>
        </p:spPr>
        <p:txBody>
          <a:bodyPr wrap="none" rtlCol="0">
            <a:spAutoFit/>
          </a:bodyPr>
          <a:lstStyle/>
          <a:p>
            <a:pPr algn="ctr"/>
            <a:r>
              <a:rPr lang="en-US" b="1" dirty="0">
                <a:solidFill>
                  <a:schemeClr val="accent1">
                    <a:lumMod val="75000"/>
                  </a:schemeClr>
                </a:solidFill>
              </a:rPr>
              <a:t>c.27 – 100 AD</a:t>
            </a:r>
            <a:endParaRPr lang="en-CA" b="1" dirty="0">
              <a:solidFill>
                <a:schemeClr val="accent1">
                  <a:lumMod val="75000"/>
                </a:schemeClr>
              </a:solidFill>
            </a:endParaRPr>
          </a:p>
        </p:txBody>
      </p:sp>
      <p:pic>
        <p:nvPicPr>
          <p:cNvPr id="24" name="Picture 23" descr="A close up of a logo&#10;&#10;Description automatically generated">
            <a:extLst>
              <a:ext uri="{FF2B5EF4-FFF2-40B4-BE49-F238E27FC236}">
                <a16:creationId xmlns:a16="http://schemas.microsoft.com/office/drawing/2014/main" id="{74790308-B6C0-4243-9E15-CD061DFA6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63" y="1915608"/>
            <a:ext cx="769282" cy="769282"/>
          </a:xfrm>
          <a:prstGeom prst="rect">
            <a:avLst/>
          </a:prstGeom>
        </p:spPr>
      </p:pic>
      <p:sp>
        <p:nvSpPr>
          <p:cNvPr id="26" name="TextBox 25">
            <a:extLst>
              <a:ext uri="{FF2B5EF4-FFF2-40B4-BE49-F238E27FC236}">
                <a16:creationId xmlns:a16="http://schemas.microsoft.com/office/drawing/2014/main" id="{6A42EFB8-014B-425D-800D-CEDA0208E01B}"/>
              </a:ext>
            </a:extLst>
          </p:cNvPr>
          <p:cNvSpPr txBox="1"/>
          <p:nvPr/>
        </p:nvSpPr>
        <p:spPr>
          <a:xfrm>
            <a:off x="62462" y="1311508"/>
            <a:ext cx="1111226" cy="584775"/>
          </a:xfrm>
          <a:prstGeom prst="rect">
            <a:avLst/>
          </a:prstGeom>
          <a:noFill/>
        </p:spPr>
        <p:txBody>
          <a:bodyPr wrap="square" rtlCol="0">
            <a:spAutoFit/>
          </a:bodyPr>
          <a:lstStyle/>
          <a:p>
            <a:pPr algn="ctr"/>
            <a:r>
              <a:rPr lang="en-US" sz="1600" dirty="0"/>
              <a:t>Jesus &amp; Apostles</a:t>
            </a:r>
            <a:endParaRPr lang="en-CA" sz="1600" dirty="0"/>
          </a:p>
        </p:txBody>
      </p:sp>
      <p:sp>
        <p:nvSpPr>
          <p:cNvPr id="36" name="Arrow: Right 35">
            <a:extLst>
              <a:ext uri="{FF2B5EF4-FFF2-40B4-BE49-F238E27FC236}">
                <a16:creationId xmlns:a16="http://schemas.microsoft.com/office/drawing/2014/main" id="{0AED59AD-529E-42F3-9AEB-4CF51FBBC925}"/>
              </a:ext>
            </a:extLst>
          </p:cNvPr>
          <p:cNvSpPr/>
          <p:nvPr/>
        </p:nvSpPr>
        <p:spPr>
          <a:xfrm>
            <a:off x="207579" y="3465387"/>
            <a:ext cx="11776841" cy="836889"/>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pic>
        <p:nvPicPr>
          <p:cNvPr id="1026" name="Picture 2" descr="Image result for clement of rome">
            <a:extLst>
              <a:ext uri="{FF2B5EF4-FFF2-40B4-BE49-F238E27FC236}">
                <a16:creationId xmlns:a16="http://schemas.microsoft.com/office/drawing/2014/main" id="{956236CA-BB87-4B4B-9012-BC58EFF423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767" t="4880" r="15333" b="39668"/>
          <a:stretch/>
        </p:blipFill>
        <p:spPr bwMode="auto">
          <a:xfrm>
            <a:off x="977782" y="549068"/>
            <a:ext cx="878437" cy="923941"/>
          </a:xfrm>
          <a:prstGeom prst="ellipse">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Arrow: Up-Down 12">
            <a:extLst>
              <a:ext uri="{FF2B5EF4-FFF2-40B4-BE49-F238E27FC236}">
                <a16:creationId xmlns:a16="http://schemas.microsoft.com/office/drawing/2014/main" id="{C3589FE9-C02D-4019-990A-43C6AEA1EBE9}"/>
              </a:ext>
            </a:extLst>
          </p:cNvPr>
          <p:cNvSpPr/>
          <p:nvPr/>
        </p:nvSpPr>
        <p:spPr>
          <a:xfrm>
            <a:off x="2076490" y="2962656"/>
            <a:ext cx="346841" cy="2976944"/>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4CD2509F-0C72-4D0F-9F36-08AA20562C9D}"/>
              </a:ext>
            </a:extLst>
          </p:cNvPr>
          <p:cNvSpPr txBox="1"/>
          <p:nvPr/>
        </p:nvSpPr>
        <p:spPr>
          <a:xfrm>
            <a:off x="1714593" y="1568955"/>
            <a:ext cx="1324402" cy="369332"/>
          </a:xfrm>
          <a:prstGeom prst="rect">
            <a:avLst/>
          </a:prstGeom>
          <a:noFill/>
        </p:spPr>
        <p:txBody>
          <a:bodyPr wrap="none" rtlCol="0">
            <a:spAutoFit/>
          </a:bodyPr>
          <a:lstStyle/>
          <a:p>
            <a:pPr algn="ctr"/>
            <a:r>
              <a:rPr lang="en-US" dirty="0"/>
              <a:t>Justin Martyr</a:t>
            </a:r>
            <a:endParaRPr lang="en-CA" dirty="0"/>
          </a:p>
        </p:txBody>
      </p:sp>
      <p:sp>
        <p:nvSpPr>
          <p:cNvPr id="15" name="TextBox 14">
            <a:extLst>
              <a:ext uri="{FF2B5EF4-FFF2-40B4-BE49-F238E27FC236}">
                <a16:creationId xmlns:a16="http://schemas.microsoft.com/office/drawing/2014/main" id="{D6B520C3-8A42-4090-B2DF-3368047C5BF4}"/>
              </a:ext>
            </a:extLst>
          </p:cNvPr>
          <p:cNvSpPr txBox="1"/>
          <p:nvPr/>
        </p:nvSpPr>
        <p:spPr>
          <a:xfrm>
            <a:off x="1554959" y="5962037"/>
            <a:ext cx="1412054" cy="369332"/>
          </a:xfrm>
          <a:prstGeom prst="rect">
            <a:avLst/>
          </a:prstGeom>
          <a:noFill/>
        </p:spPr>
        <p:txBody>
          <a:bodyPr wrap="none" rtlCol="0">
            <a:spAutoFit/>
          </a:bodyPr>
          <a:lstStyle/>
          <a:p>
            <a:pPr algn="ctr"/>
            <a:r>
              <a:rPr lang="en-US" b="1" dirty="0">
                <a:solidFill>
                  <a:schemeClr val="accent1">
                    <a:lumMod val="75000"/>
                  </a:schemeClr>
                </a:solidFill>
              </a:rPr>
              <a:t>100-165 AD</a:t>
            </a:r>
            <a:endParaRPr lang="en-CA" b="1" dirty="0">
              <a:solidFill>
                <a:schemeClr val="accent1">
                  <a:lumMod val="75000"/>
                </a:schemeClr>
              </a:solidFill>
            </a:endParaRPr>
          </a:p>
        </p:txBody>
      </p:sp>
      <p:pic>
        <p:nvPicPr>
          <p:cNvPr id="2050" name="Picture 2" descr="Image result for Justin Martyr">
            <a:extLst>
              <a:ext uri="{FF2B5EF4-FFF2-40B4-BE49-F238E27FC236}">
                <a16:creationId xmlns:a16="http://schemas.microsoft.com/office/drawing/2014/main" id="{C6F164E1-A375-427E-A972-D9D37E4640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838" t="524" r="17584" b="41717"/>
          <a:stretch/>
        </p:blipFill>
        <p:spPr bwMode="auto">
          <a:xfrm>
            <a:off x="1841658" y="1934534"/>
            <a:ext cx="934032" cy="978367"/>
          </a:xfrm>
          <a:prstGeom prst="flowChartConnector">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0EB636C-F4FF-4949-9F7A-8BBDF2006C03}"/>
              </a:ext>
            </a:extLst>
          </p:cNvPr>
          <p:cNvSpPr txBox="1"/>
          <p:nvPr/>
        </p:nvSpPr>
        <p:spPr>
          <a:xfrm>
            <a:off x="2613067" y="156237"/>
            <a:ext cx="1260281" cy="369332"/>
          </a:xfrm>
          <a:prstGeom prst="rect">
            <a:avLst/>
          </a:prstGeom>
          <a:noFill/>
        </p:spPr>
        <p:txBody>
          <a:bodyPr wrap="none" rtlCol="0">
            <a:spAutoFit/>
          </a:bodyPr>
          <a:lstStyle/>
          <a:p>
            <a:pPr algn="ctr"/>
            <a:r>
              <a:rPr lang="en-US" dirty="0"/>
              <a:t>Hippolytus </a:t>
            </a:r>
            <a:endParaRPr lang="en-CA" dirty="0"/>
          </a:p>
        </p:txBody>
      </p:sp>
      <p:sp>
        <p:nvSpPr>
          <p:cNvPr id="19" name="TextBox 18">
            <a:extLst>
              <a:ext uri="{FF2B5EF4-FFF2-40B4-BE49-F238E27FC236}">
                <a16:creationId xmlns:a16="http://schemas.microsoft.com/office/drawing/2014/main" id="{E4535D4A-9B35-4EE7-98F2-958153D18F95}"/>
              </a:ext>
            </a:extLst>
          </p:cNvPr>
          <p:cNvSpPr txBox="1"/>
          <p:nvPr/>
        </p:nvSpPr>
        <p:spPr>
          <a:xfrm>
            <a:off x="2368925" y="5080521"/>
            <a:ext cx="1540999" cy="369332"/>
          </a:xfrm>
          <a:prstGeom prst="rect">
            <a:avLst/>
          </a:prstGeom>
          <a:noFill/>
        </p:spPr>
        <p:txBody>
          <a:bodyPr wrap="none" rtlCol="0">
            <a:spAutoFit/>
          </a:bodyPr>
          <a:lstStyle/>
          <a:p>
            <a:pPr algn="ctr"/>
            <a:r>
              <a:rPr lang="en-US" b="1" dirty="0">
                <a:solidFill>
                  <a:schemeClr val="accent1">
                    <a:lumMod val="75000"/>
                  </a:schemeClr>
                </a:solidFill>
              </a:rPr>
              <a:t>170 - 235 AD</a:t>
            </a:r>
            <a:endParaRPr lang="en-CA" b="1" dirty="0">
              <a:solidFill>
                <a:schemeClr val="accent1">
                  <a:lumMod val="75000"/>
                </a:schemeClr>
              </a:solidFill>
            </a:endParaRPr>
          </a:p>
        </p:txBody>
      </p:sp>
      <p:pic>
        <p:nvPicPr>
          <p:cNvPr id="3074" name="Picture 2" descr="Image result for Hippolytus of rome">
            <a:extLst>
              <a:ext uri="{FF2B5EF4-FFF2-40B4-BE49-F238E27FC236}">
                <a16:creationId xmlns:a16="http://schemas.microsoft.com/office/drawing/2014/main" id="{C19CF1FF-E353-4DC7-9537-E052040E26F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321" t="3074" r="16224" b="60958"/>
          <a:stretch/>
        </p:blipFill>
        <p:spPr bwMode="auto">
          <a:xfrm>
            <a:off x="2713987" y="540331"/>
            <a:ext cx="898179" cy="923941"/>
          </a:xfrm>
          <a:prstGeom prst="flowChartConnector">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Arrow: Up-Down 22">
            <a:extLst>
              <a:ext uri="{FF2B5EF4-FFF2-40B4-BE49-F238E27FC236}">
                <a16:creationId xmlns:a16="http://schemas.microsoft.com/office/drawing/2014/main" id="{BDDCEFDC-9A4A-4170-A906-B09293DA72BA}"/>
              </a:ext>
            </a:extLst>
          </p:cNvPr>
          <p:cNvSpPr/>
          <p:nvPr/>
        </p:nvSpPr>
        <p:spPr>
          <a:xfrm>
            <a:off x="2989657" y="1543067"/>
            <a:ext cx="346841" cy="3537454"/>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5" name="Speech Bubble: Rectangle 4">
            <a:extLst>
              <a:ext uri="{FF2B5EF4-FFF2-40B4-BE49-F238E27FC236}">
                <a16:creationId xmlns:a16="http://schemas.microsoft.com/office/drawing/2014/main" id="{BAA4D2FE-FDF6-4F9A-BAC6-07749044FADB}"/>
              </a:ext>
            </a:extLst>
          </p:cNvPr>
          <p:cNvSpPr/>
          <p:nvPr/>
        </p:nvSpPr>
        <p:spPr>
          <a:xfrm>
            <a:off x="4948210" y="209079"/>
            <a:ext cx="6547104" cy="2531834"/>
          </a:xfrm>
          <a:prstGeom prst="wedgeRectCallout">
            <a:avLst>
              <a:gd name="adj1" fmla="val -58050"/>
              <a:gd name="adj2" fmla="val 35793"/>
            </a:avLst>
          </a:prstGeom>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26DC6C37-852A-406B-AC1B-B4E3E2D32538}"/>
              </a:ext>
            </a:extLst>
          </p:cNvPr>
          <p:cNvSpPr txBox="1"/>
          <p:nvPr/>
        </p:nvSpPr>
        <p:spPr>
          <a:xfrm>
            <a:off x="5148412" y="351703"/>
            <a:ext cx="6286986" cy="2246769"/>
          </a:xfrm>
          <a:prstGeom prst="rect">
            <a:avLst/>
          </a:prstGeom>
          <a:noFill/>
        </p:spPr>
        <p:txBody>
          <a:bodyPr wrap="square" rtlCol="0">
            <a:spAutoFit/>
          </a:bodyPr>
          <a:lstStyle/>
          <a:p>
            <a:r>
              <a:rPr lang="en-CA" sz="2000" dirty="0"/>
              <a:t>“The Scripture, ‘inspired by God,’ as the apostle [Paul] calls it, is the Scripture of the Holy Spirit… Thus it is by the power of the Spirit that the holy men who are under divine influence are inspired, and every Scripture is for this reason said to be ‘inspired by God,’ because it is the teaching of the divine breath.”</a:t>
            </a:r>
            <a:br>
              <a:rPr lang="en-CA" sz="2000" dirty="0"/>
            </a:br>
            <a:r>
              <a:rPr lang="en-CA" sz="2000" dirty="0"/>
              <a:t>(Gregory of Nyssa, Against </a:t>
            </a:r>
            <a:r>
              <a:rPr lang="en-CA" sz="2000" dirty="0" err="1"/>
              <a:t>Eunomius</a:t>
            </a:r>
            <a:r>
              <a:rPr lang="en-CA" sz="2000" dirty="0"/>
              <a:t>)</a:t>
            </a:r>
            <a:endParaRPr lang="en-CA" sz="2800" dirty="0"/>
          </a:p>
        </p:txBody>
      </p:sp>
      <p:sp>
        <p:nvSpPr>
          <p:cNvPr id="25" name="TextBox 24">
            <a:extLst>
              <a:ext uri="{FF2B5EF4-FFF2-40B4-BE49-F238E27FC236}">
                <a16:creationId xmlns:a16="http://schemas.microsoft.com/office/drawing/2014/main" id="{6371CCFB-2277-448B-8C60-9B6A5F5D26C6}"/>
              </a:ext>
            </a:extLst>
          </p:cNvPr>
          <p:cNvSpPr txBox="1"/>
          <p:nvPr/>
        </p:nvSpPr>
        <p:spPr>
          <a:xfrm>
            <a:off x="3424983" y="1367366"/>
            <a:ext cx="969881" cy="646331"/>
          </a:xfrm>
          <a:prstGeom prst="rect">
            <a:avLst/>
          </a:prstGeom>
          <a:noFill/>
        </p:spPr>
        <p:txBody>
          <a:bodyPr wrap="none" rtlCol="0">
            <a:spAutoFit/>
          </a:bodyPr>
          <a:lstStyle/>
          <a:p>
            <a:pPr algn="ctr"/>
            <a:r>
              <a:rPr lang="en-US" dirty="0"/>
              <a:t>Gregory</a:t>
            </a:r>
          </a:p>
          <a:p>
            <a:pPr algn="ctr"/>
            <a:r>
              <a:rPr lang="en-US" dirty="0"/>
              <a:t>of Nyssa</a:t>
            </a:r>
            <a:endParaRPr lang="en-CA" dirty="0"/>
          </a:p>
        </p:txBody>
      </p:sp>
      <p:sp>
        <p:nvSpPr>
          <p:cNvPr id="27" name="TextBox 26">
            <a:extLst>
              <a:ext uri="{FF2B5EF4-FFF2-40B4-BE49-F238E27FC236}">
                <a16:creationId xmlns:a16="http://schemas.microsoft.com/office/drawing/2014/main" id="{EAD4B1C1-22CF-47CC-8B3D-AA5C2588FFA0}"/>
              </a:ext>
            </a:extLst>
          </p:cNvPr>
          <p:cNvSpPr txBox="1"/>
          <p:nvPr/>
        </p:nvSpPr>
        <p:spPr>
          <a:xfrm>
            <a:off x="3111326" y="6071003"/>
            <a:ext cx="1614546" cy="369332"/>
          </a:xfrm>
          <a:prstGeom prst="rect">
            <a:avLst/>
          </a:prstGeom>
          <a:noFill/>
        </p:spPr>
        <p:txBody>
          <a:bodyPr wrap="none" rtlCol="0">
            <a:spAutoFit/>
          </a:bodyPr>
          <a:lstStyle/>
          <a:p>
            <a:pPr algn="ctr"/>
            <a:r>
              <a:rPr lang="en-US" b="1" dirty="0">
                <a:solidFill>
                  <a:schemeClr val="accent1">
                    <a:lumMod val="75000"/>
                  </a:schemeClr>
                </a:solidFill>
              </a:rPr>
              <a:t>335 – 394 AD</a:t>
            </a:r>
            <a:endParaRPr lang="en-CA" b="1" dirty="0">
              <a:solidFill>
                <a:schemeClr val="accent1">
                  <a:lumMod val="75000"/>
                </a:schemeClr>
              </a:solidFill>
            </a:endParaRPr>
          </a:p>
        </p:txBody>
      </p:sp>
      <p:sp>
        <p:nvSpPr>
          <p:cNvPr id="28" name="Arrow: Up-Down 27">
            <a:extLst>
              <a:ext uri="{FF2B5EF4-FFF2-40B4-BE49-F238E27FC236}">
                <a16:creationId xmlns:a16="http://schemas.microsoft.com/office/drawing/2014/main" id="{FA895C62-BC51-413F-8612-3A874F95B267}"/>
              </a:ext>
            </a:extLst>
          </p:cNvPr>
          <p:cNvSpPr/>
          <p:nvPr/>
        </p:nvSpPr>
        <p:spPr>
          <a:xfrm>
            <a:off x="3768829" y="3094059"/>
            <a:ext cx="346841" cy="2976944"/>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pic>
        <p:nvPicPr>
          <p:cNvPr id="4098" name="Picture 2" descr="Image result for gregory of nyssa">
            <a:extLst>
              <a:ext uri="{FF2B5EF4-FFF2-40B4-BE49-F238E27FC236}">
                <a16:creationId xmlns:a16="http://schemas.microsoft.com/office/drawing/2014/main" id="{68839AFE-0D6D-4174-A0EE-6860B28345E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691" t="12126" r="14566" b="37073"/>
          <a:stretch/>
        </p:blipFill>
        <p:spPr bwMode="auto">
          <a:xfrm>
            <a:off x="3501365" y="2014384"/>
            <a:ext cx="877824" cy="912520"/>
          </a:xfrm>
          <a:prstGeom prst="flowChartConnector">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1032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rrow: Up-Down 36">
            <a:extLst>
              <a:ext uri="{FF2B5EF4-FFF2-40B4-BE49-F238E27FC236}">
                <a16:creationId xmlns:a16="http://schemas.microsoft.com/office/drawing/2014/main" id="{FAA22038-C006-4476-9F84-E4C1B506D2BE}"/>
              </a:ext>
            </a:extLst>
          </p:cNvPr>
          <p:cNvSpPr/>
          <p:nvPr/>
        </p:nvSpPr>
        <p:spPr>
          <a:xfrm>
            <a:off x="437591" y="2774054"/>
            <a:ext cx="346841" cy="3488414"/>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1" name="Arrow: Up-Down 20">
            <a:extLst>
              <a:ext uri="{FF2B5EF4-FFF2-40B4-BE49-F238E27FC236}">
                <a16:creationId xmlns:a16="http://schemas.microsoft.com/office/drawing/2014/main" id="{14B1C997-CA70-4ED0-A1A1-6B5B1A47AB07}"/>
              </a:ext>
            </a:extLst>
          </p:cNvPr>
          <p:cNvSpPr/>
          <p:nvPr/>
        </p:nvSpPr>
        <p:spPr>
          <a:xfrm>
            <a:off x="1243581" y="1543066"/>
            <a:ext cx="346841" cy="3488414"/>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4CCF2884-7657-4192-A5C4-DE1D5D28260C}"/>
              </a:ext>
            </a:extLst>
          </p:cNvPr>
          <p:cNvSpPr txBox="1"/>
          <p:nvPr/>
        </p:nvSpPr>
        <p:spPr>
          <a:xfrm>
            <a:off x="579391" y="160411"/>
            <a:ext cx="1803700" cy="369332"/>
          </a:xfrm>
          <a:prstGeom prst="rect">
            <a:avLst/>
          </a:prstGeom>
          <a:noFill/>
        </p:spPr>
        <p:txBody>
          <a:bodyPr wrap="none" rtlCol="0">
            <a:spAutoFit/>
          </a:bodyPr>
          <a:lstStyle/>
          <a:p>
            <a:pPr algn="ctr"/>
            <a:r>
              <a:rPr lang="en-US" dirty="0"/>
              <a:t>Clement of Rome</a:t>
            </a:r>
            <a:endParaRPr lang="en-CA" dirty="0"/>
          </a:p>
        </p:txBody>
      </p:sp>
      <p:sp>
        <p:nvSpPr>
          <p:cNvPr id="11" name="TextBox 10">
            <a:extLst>
              <a:ext uri="{FF2B5EF4-FFF2-40B4-BE49-F238E27FC236}">
                <a16:creationId xmlns:a16="http://schemas.microsoft.com/office/drawing/2014/main" id="{407E648B-C3EA-4EEA-AE9F-6C15B6CB0E96}"/>
              </a:ext>
            </a:extLst>
          </p:cNvPr>
          <p:cNvSpPr txBox="1"/>
          <p:nvPr/>
        </p:nvSpPr>
        <p:spPr>
          <a:xfrm>
            <a:off x="862248" y="5026750"/>
            <a:ext cx="1204177" cy="369332"/>
          </a:xfrm>
          <a:prstGeom prst="rect">
            <a:avLst/>
          </a:prstGeom>
          <a:noFill/>
        </p:spPr>
        <p:txBody>
          <a:bodyPr wrap="none" rtlCol="0">
            <a:spAutoFit/>
          </a:bodyPr>
          <a:lstStyle/>
          <a:p>
            <a:pPr algn="ctr"/>
            <a:r>
              <a:rPr lang="en-US" b="1" dirty="0">
                <a:solidFill>
                  <a:schemeClr val="accent1">
                    <a:lumMod val="75000"/>
                  </a:schemeClr>
                </a:solidFill>
              </a:rPr>
              <a:t>35-99 AD</a:t>
            </a:r>
            <a:endParaRPr lang="en-CA" b="1" dirty="0">
              <a:solidFill>
                <a:schemeClr val="accent1">
                  <a:lumMod val="75000"/>
                </a:schemeClr>
              </a:solidFill>
            </a:endParaRPr>
          </a:p>
        </p:txBody>
      </p:sp>
      <p:sp>
        <p:nvSpPr>
          <p:cNvPr id="22" name="TextBox 21">
            <a:extLst>
              <a:ext uri="{FF2B5EF4-FFF2-40B4-BE49-F238E27FC236}">
                <a16:creationId xmlns:a16="http://schemas.microsoft.com/office/drawing/2014/main" id="{5FF269D7-EBCE-4731-BEE9-E1F9E69E7383}"/>
              </a:ext>
            </a:extLst>
          </p:cNvPr>
          <p:cNvSpPr txBox="1"/>
          <p:nvPr/>
        </p:nvSpPr>
        <p:spPr>
          <a:xfrm>
            <a:off x="1374" y="6326639"/>
            <a:ext cx="1613583" cy="369332"/>
          </a:xfrm>
          <a:prstGeom prst="rect">
            <a:avLst/>
          </a:prstGeom>
          <a:noFill/>
        </p:spPr>
        <p:txBody>
          <a:bodyPr wrap="none" rtlCol="0">
            <a:spAutoFit/>
          </a:bodyPr>
          <a:lstStyle/>
          <a:p>
            <a:pPr algn="ctr"/>
            <a:r>
              <a:rPr lang="en-US" b="1" dirty="0">
                <a:solidFill>
                  <a:schemeClr val="accent1">
                    <a:lumMod val="75000"/>
                  </a:schemeClr>
                </a:solidFill>
              </a:rPr>
              <a:t>c.27 – 100 AD</a:t>
            </a:r>
            <a:endParaRPr lang="en-CA" b="1" dirty="0">
              <a:solidFill>
                <a:schemeClr val="accent1">
                  <a:lumMod val="75000"/>
                </a:schemeClr>
              </a:solidFill>
            </a:endParaRPr>
          </a:p>
        </p:txBody>
      </p:sp>
      <p:pic>
        <p:nvPicPr>
          <p:cNvPr id="24" name="Picture 23" descr="A close up of a logo&#10;&#10;Description automatically generated">
            <a:extLst>
              <a:ext uri="{FF2B5EF4-FFF2-40B4-BE49-F238E27FC236}">
                <a16:creationId xmlns:a16="http://schemas.microsoft.com/office/drawing/2014/main" id="{74790308-B6C0-4243-9E15-CD061DFA65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063" y="1915608"/>
            <a:ext cx="769282" cy="769282"/>
          </a:xfrm>
          <a:prstGeom prst="rect">
            <a:avLst/>
          </a:prstGeom>
        </p:spPr>
      </p:pic>
      <p:sp>
        <p:nvSpPr>
          <p:cNvPr id="26" name="TextBox 25">
            <a:extLst>
              <a:ext uri="{FF2B5EF4-FFF2-40B4-BE49-F238E27FC236}">
                <a16:creationId xmlns:a16="http://schemas.microsoft.com/office/drawing/2014/main" id="{6A42EFB8-014B-425D-800D-CEDA0208E01B}"/>
              </a:ext>
            </a:extLst>
          </p:cNvPr>
          <p:cNvSpPr txBox="1"/>
          <p:nvPr/>
        </p:nvSpPr>
        <p:spPr>
          <a:xfrm>
            <a:off x="62462" y="1311508"/>
            <a:ext cx="1111226" cy="584775"/>
          </a:xfrm>
          <a:prstGeom prst="rect">
            <a:avLst/>
          </a:prstGeom>
          <a:noFill/>
        </p:spPr>
        <p:txBody>
          <a:bodyPr wrap="square" rtlCol="0">
            <a:spAutoFit/>
          </a:bodyPr>
          <a:lstStyle/>
          <a:p>
            <a:pPr algn="ctr"/>
            <a:r>
              <a:rPr lang="en-US" sz="1600" dirty="0"/>
              <a:t>Jesus &amp; Apostles</a:t>
            </a:r>
            <a:endParaRPr lang="en-CA" sz="1600" dirty="0"/>
          </a:p>
        </p:txBody>
      </p:sp>
      <p:sp>
        <p:nvSpPr>
          <p:cNvPr id="36" name="Arrow: Right 35">
            <a:extLst>
              <a:ext uri="{FF2B5EF4-FFF2-40B4-BE49-F238E27FC236}">
                <a16:creationId xmlns:a16="http://schemas.microsoft.com/office/drawing/2014/main" id="{0AED59AD-529E-42F3-9AEB-4CF51FBBC925}"/>
              </a:ext>
            </a:extLst>
          </p:cNvPr>
          <p:cNvSpPr/>
          <p:nvPr/>
        </p:nvSpPr>
        <p:spPr>
          <a:xfrm>
            <a:off x="207579" y="3465387"/>
            <a:ext cx="11776841" cy="836889"/>
          </a:xfrm>
          <a:prstGeom prst="right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pic>
        <p:nvPicPr>
          <p:cNvPr id="1026" name="Picture 2" descr="Image result for clement of rome">
            <a:extLst>
              <a:ext uri="{FF2B5EF4-FFF2-40B4-BE49-F238E27FC236}">
                <a16:creationId xmlns:a16="http://schemas.microsoft.com/office/drawing/2014/main" id="{956236CA-BB87-4B4B-9012-BC58EFF4237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767" t="4880" r="15333" b="39668"/>
          <a:stretch/>
        </p:blipFill>
        <p:spPr bwMode="auto">
          <a:xfrm>
            <a:off x="977782" y="549068"/>
            <a:ext cx="878437" cy="923941"/>
          </a:xfrm>
          <a:prstGeom prst="ellipse">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Arrow: Up-Down 12">
            <a:extLst>
              <a:ext uri="{FF2B5EF4-FFF2-40B4-BE49-F238E27FC236}">
                <a16:creationId xmlns:a16="http://schemas.microsoft.com/office/drawing/2014/main" id="{C3589FE9-C02D-4019-990A-43C6AEA1EBE9}"/>
              </a:ext>
            </a:extLst>
          </p:cNvPr>
          <p:cNvSpPr/>
          <p:nvPr/>
        </p:nvSpPr>
        <p:spPr>
          <a:xfrm>
            <a:off x="2076490" y="2962656"/>
            <a:ext cx="346841" cy="2976944"/>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4CD2509F-0C72-4D0F-9F36-08AA20562C9D}"/>
              </a:ext>
            </a:extLst>
          </p:cNvPr>
          <p:cNvSpPr txBox="1"/>
          <p:nvPr/>
        </p:nvSpPr>
        <p:spPr>
          <a:xfrm>
            <a:off x="1714593" y="1568955"/>
            <a:ext cx="1324402" cy="369332"/>
          </a:xfrm>
          <a:prstGeom prst="rect">
            <a:avLst/>
          </a:prstGeom>
          <a:noFill/>
        </p:spPr>
        <p:txBody>
          <a:bodyPr wrap="none" rtlCol="0">
            <a:spAutoFit/>
          </a:bodyPr>
          <a:lstStyle/>
          <a:p>
            <a:pPr algn="ctr"/>
            <a:r>
              <a:rPr lang="en-US" dirty="0"/>
              <a:t>Justin Martyr</a:t>
            </a:r>
            <a:endParaRPr lang="en-CA" dirty="0"/>
          </a:p>
        </p:txBody>
      </p:sp>
      <p:sp>
        <p:nvSpPr>
          <p:cNvPr id="15" name="TextBox 14">
            <a:extLst>
              <a:ext uri="{FF2B5EF4-FFF2-40B4-BE49-F238E27FC236}">
                <a16:creationId xmlns:a16="http://schemas.microsoft.com/office/drawing/2014/main" id="{D6B520C3-8A42-4090-B2DF-3368047C5BF4}"/>
              </a:ext>
            </a:extLst>
          </p:cNvPr>
          <p:cNvSpPr txBox="1"/>
          <p:nvPr/>
        </p:nvSpPr>
        <p:spPr>
          <a:xfrm>
            <a:off x="1554959" y="5962037"/>
            <a:ext cx="1412054" cy="369332"/>
          </a:xfrm>
          <a:prstGeom prst="rect">
            <a:avLst/>
          </a:prstGeom>
          <a:noFill/>
        </p:spPr>
        <p:txBody>
          <a:bodyPr wrap="none" rtlCol="0">
            <a:spAutoFit/>
          </a:bodyPr>
          <a:lstStyle/>
          <a:p>
            <a:pPr algn="ctr"/>
            <a:r>
              <a:rPr lang="en-US" b="1" dirty="0">
                <a:solidFill>
                  <a:schemeClr val="accent1">
                    <a:lumMod val="75000"/>
                  </a:schemeClr>
                </a:solidFill>
              </a:rPr>
              <a:t>100-165 AD</a:t>
            </a:r>
            <a:endParaRPr lang="en-CA" b="1" dirty="0">
              <a:solidFill>
                <a:schemeClr val="accent1">
                  <a:lumMod val="75000"/>
                </a:schemeClr>
              </a:solidFill>
            </a:endParaRPr>
          </a:p>
        </p:txBody>
      </p:sp>
      <p:pic>
        <p:nvPicPr>
          <p:cNvPr id="2050" name="Picture 2" descr="Image result for Justin Martyr">
            <a:extLst>
              <a:ext uri="{FF2B5EF4-FFF2-40B4-BE49-F238E27FC236}">
                <a16:creationId xmlns:a16="http://schemas.microsoft.com/office/drawing/2014/main" id="{C6F164E1-A375-427E-A972-D9D37E4640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838" t="524" r="17584" b="41717"/>
          <a:stretch/>
        </p:blipFill>
        <p:spPr bwMode="auto">
          <a:xfrm>
            <a:off x="1841658" y="1934534"/>
            <a:ext cx="934032" cy="978367"/>
          </a:xfrm>
          <a:prstGeom prst="flowChartConnector">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0EB636C-F4FF-4949-9F7A-8BBDF2006C03}"/>
              </a:ext>
            </a:extLst>
          </p:cNvPr>
          <p:cNvSpPr txBox="1"/>
          <p:nvPr/>
        </p:nvSpPr>
        <p:spPr>
          <a:xfrm>
            <a:off x="2613067" y="156237"/>
            <a:ext cx="1260281" cy="369332"/>
          </a:xfrm>
          <a:prstGeom prst="rect">
            <a:avLst/>
          </a:prstGeom>
          <a:noFill/>
        </p:spPr>
        <p:txBody>
          <a:bodyPr wrap="none" rtlCol="0">
            <a:spAutoFit/>
          </a:bodyPr>
          <a:lstStyle/>
          <a:p>
            <a:pPr algn="ctr"/>
            <a:r>
              <a:rPr lang="en-US" dirty="0"/>
              <a:t>Hippolytus </a:t>
            </a:r>
            <a:endParaRPr lang="en-CA" dirty="0"/>
          </a:p>
        </p:txBody>
      </p:sp>
      <p:sp>
        <p:nvSpPr>
          <p:cNvPr id="19" name="TextBox 18">
            <a:extLst>
              <a:ext uri="{FF2B5EF4-FFF2-40B4-BE49-F238E27FC236}">
                <a16:creationId xmlns:a16="http://schemas.microsoft.com/office/drawing/2014/main" id="{E4535D4A-9B35-4EE7-98F2-958153D18F95}"/>
              </a:ext>
            </a:extLst>
          </p:cNvPr>
          <p:cNvSpPr txBox="1"/>
          <p:nvPr/>
        </p:nvSpPr>
        <p:spPr>
          <a:xfrm>
            <a:off x="2368925" y="5080521"/>
            <a:ext cx="1540999" cy="369332"/>
          </a:xfrm>
          <a:prstGeom prst="rect">
            <a:avLst/>
          </a:prstGeom>
          <a:noFill/>
        </p:spPr>
        <p:txBody>
          <a:bodyPr wrap="none" rtlCol="0">
            <a:spAutoFit/>
          </a:bodyPr>
          <a:lstStyle/>
          <a:p>
            <a:pPr algn="ctr"/>
            <a:r>
              <a:rPr lang="en-US" b="1" dirty="0">
                <a:solidFill>
                  <a:schemeClr val="accent1">
                    <a:lumMod val="75000"/>
                  </a:schemeClr>
                </a:solidFill>
              </a:rPr>
              <a:t>170 - 235 AD</a:t>
            </a:r>
            <a:endParaRPr lang="en-CA" b="1" dirty="0">
              <a:solidFill>
                <a:schemeClr val="accent1">
                  <a:lumMod val="75000"/>
                </a:schemeClr>
              </a:solidFill>
            </a:endParaRPr>
          </a:p>
        </p:txBody>
      </p:sp>
      <p:pic>
        <p:nvPicPr>
          <p:cNvPr id="3074" name="Picture 2" descr="Image result for Hippolytus of rome">
            <a:extLst>
              <a:ext uri="{FF2B5EF4-FFF2-40B4-BE49-F238E27FC236}">
                <a16:creationId xmlns:a16="http://schemas.microsoft.com/office/drawing/2014/main" id="{C19CF1FF-E353-4DC7-9537-E052040E26F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1321" t="3074" r="16224" b="60958"/>
          <a:stretch/>
        </p:blipFill>
        <p:spPr bwMode="auto">
          <a:xfrm>
            <a:off x="2713987" y="540331"/>
            <a:ext cx="898179" cy="923941"/>
          </a:xfrm>
          <a:prstGeom prst="flowChartConnector">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Arrow: Up-Down 22">
            <a:extLst>
              <a:ext uri="{FF2B5EF4-FFF2-40B4-BE49-F238E27FC236}">
                <a16:creationId xmlns:a16="http://schemas.microsoft.com/office/drawing/2014/main" id="{BDDCEFDC-9A4A-4170-A906-B09293DA72BA}"/>
              </a:ext>
            </a:extLst>
          </p:cNvPr>
          <p:cNvSpPr/>
          <p:nvPr/>
        </p:nvSpPr>
        <p:spPr>
          <a:xfrm>
            <a:off x="2989657" y="1543067"/>
            <a:ext cx="346841" cy="3537454"/>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5" name="TextBox 24">
            <a:extLst>
              <a:ext uri="{FF2B5EF4-FFF2-40B4-BE49-F238E27FC236}">
                <a16:creationId xmlns:a16="http://schemas.microsoft.com/office/drawing/2014/main" id="{6371CCFB-2277-448B-8C60-9B6A5F5D26C6}"/>
              </a:ext>
            </a:extLst>
          </p:cNvPr>
          <p:cNvSpPr txBox="1"/>
          <p:nvPr/>
        </p:nvSpPr>
        <p:spPr>
          <a:xfrm>
            <a:off x="3424983" y="1367366"/>
            <a:ext cx="969881" cy="646331"/>
          </a:xfrm>
          <a:prstGeom prst="rect">
            <a:avLst/>
          </a:prstGeom>
          <a:noFill/>
        </p:spPr>
        <p:txBody>
          <a:bodyPr wrap="none" rtlCol="0">
            <a:spAutoFit/>
          </a:bodyPr>
          <a:lstStyle/>
          <a:p>
            <a:pPr algn="ctr"/>
            <a:r>
              <a:rPr lang="en-US" dirty="0"/>
              <a:t>Gregory</a:t>
            </a:r>
          </a:p>
          <a:p>
            <a:pPr algn="ctr"/>
            <a:r>
              <a:rPr lang="en-US" dirty="0"/>
              <a:t>of Nyssa</a:t>
            </a:r>
            <a:endParaRPr lang="en-CA" dirty="0"/>
          </a:p>
        </p:txBody>
      </p:sp>
      <p:sp>
        <p:nvSpPr>
          <p:cNvPr id="27" name="TextBox 26">
            <a:extLst>
              <a:ext uri="{FF2B5EF4-FFF2-40B4-BE49-F238E27FC236}">
                <a16:creationId xmlns:a16="http://schemas.microsoft.com/office/drawing/2014/main" id="{EAD4B1C1-22CF-47CC-8B3D-AA5C2588FFA0}"/>
              </a:ext>
            </a:extLst>
          </p:cNvPr>
          <p:cNvSpPr txBox="1"/>
          <p:nvPr/>
        </p:nvSpPr>
        <p:spPr>
          <a:xfrm>
            <a:off x="3111326" y="6071003"/>
            <a:ext cx="1614546" cy="369332"/>
          </a:xfrm>
          <a:prstGeom prst="rect">
            <a:avLst/>
          </a:prstGeom>
          <a:noFill/>
        </p:spPr>
        <p:txBody>
          <a:bodyPr wrap="none" rtlCol="0">
            <a:spAutoFit/>
          </a:bodyPr>
          <a:lstStyle/>
          <a:p>
            <a:pPr algn="ctr"/>
            <a:r>
              <a:rPr lang="en-US" b="1" dirty="0">
                <a:solidFill>
                  <a:schemeClr val="accent1">
                    <a:lumMod val="75000"/>
                  </a:schemeClr>
                </a:solidFill>
              </a:rPr>
              <a:t>335 – 394 AD</a:t>
            </a:r>
            <a:endParaRPr lang="en-CA" b="1" dirty="0">
              <a:solidFill>
                <a:schemeClr val="accent1">
                  <a:lumMod val="75000"/>
                </a:schemeClr>
              </a:solidFill>
            </a:endParaRPr>
          </a:p>
        </p:txBody>
      </p:sp>
      <p:sp>
        <p:nvSpPr>
          <p:cNvPr id="28" name="Arrow: Up-Down 27">
            <a:extLst>
              <a:ext uri="{FF2B5EF4-FFF2-40B4-BE49-F238E27FC236}">
                <a16:creationId xmlns:a16="http://schemas.microsoft.com/office/drawing/2014/main" id="{FA895C62-BC51-413F-8612-3A874F95B267}"/>
              </a:ext>
            </a:extLst>
          </p:cNvPr>
          <p:cNvSpPr/>
          <p:nvPr/>
        </p:nvSpPr>
        <p:spPr>
          <a:xfrm>
            <a:off x="3768829" y="3094059"/>
            <a:ext cx="346841" cy="2976944"/>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pic>
        <p:nvPicPr>
          <p:cNvPr id="4098" name="Picture 2" descr="Image result for gregory of nyssa">
            <a:extLst>
              <a:ext uri="{FF2B5EF4-FFF2-40B4-BE49-F238E27FC236}">
                <a16:creationId xmlns:a16="http://schemas.microsoft.com/office/drawing/2014/main" id="{68839AFE-0D6D-4174-A0EE-6860B28345E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5691" t="12126" r="14566" b="37073"/>
          <a:stretch/>
        </p:blipFill>
        <p:spPr bwMode="auto">
          <a:xfrm>
            <a:off x="3501365" y="2014384"/>
            <a:ext cx="877824" cy="912520"/>
          </a:xfrm>
          <a:prstGeom prst="flowChartConnector">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2" name="Picture 2" descr="Image result for John Scotus Eriugena">
            <a:extLst>
              <a:ext uri="{FF2B5EF4-FFF2-40B4-BE49-F238E27FC236}">
                <a16:creationId xmlns:a16="http://schemas.microsoft.com/office/drawing/2014/main" id="{B318C9B3-37A1-4E33-8666-2A3D9DB9FF7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3701" b="4823"/>
          <a:stretch/>
        </p:blipFill>
        <p:spPr bwMode="auto">
          <a:xfrm>
            <a:off x="4829400" y="1262482"/>
            <a:ext cx="888508" cy="912520"/>
          </a:xfrm>
          <a:prstGeom prst="flowChartConnector">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5BF28AB0-EED4-4010-9636-57BC149EFD3D}"/>
              </a:ext>
            </a:extLst>
          </p:cNvPr>
          <p:cNvSpPr txBox="1"/>
          <p:nvPr/>
        </p:nvSpPr>
        <p:spPr>
          <a:xfrm>
            <a:off x="4634696" y="549068"/>
            <a:ext cx="1277914" cy="646331"/>
          </a:xfrm>
          <a:prstGeom prst="rect">
            <a:avLst/>
          </a:prstGeom>
          <a:noFill/>
        </p:spPr>
        <p:txBody>
          <a:bodyPr wrap="none" rtlCol="0">
            <a:spAutoFit/>
          </a:bodyPr>
          <a:lstStyle/>
          <a:p>
            <a:pPr algn="ctr"/>
            <a:r>
              <a:rPr lang="en-US" dirty="0"/>
              <a:t>John Scotus</a:t>
            </a:r>
          </a:p>
          <a:p>
            <a:pPr algn="ctr"/>
            <a:r>
              <a:rPr lang="en-US" dirty="0" err="1"/>
              <a:t>Eriugena</a:t>
            </a:r>
            <a:endParaRPr lang="en-CA" dirty="0"/>
          </a:p>
        </p:txBody>
      </p:sp>
      <p:sp>
        <p:nvSpPr>
          <p:cNvPr id="30" name="TextBox 29">
            <a:extLst>
              <a:ext uri="{FF2B5EF4-FFF2-40B4-BE49-F238E27FC236}">
                <a16:creationId xmlns:a16="http://schemas.microsoft.com/office/drawing/2014/main" id="{05135BD9-EDD2-4EC6-ACE4-D13E14651C17}"/>
              </a:ext>
            </a:extLst>
          </p:cNvPr>
          <p:cNvSpPr txBox="1"/>
          <p:nvPr/>
        </p:nvSpPr>
        <p:spPr>
          <a:xfrm>
            <a:off x="4462549" y="5330353"/>
            <a:ext cx="1539845" cy="369332"/>
          </a:xfrm>
          <a:prstGeom prst="rect">
            <a:avLst/>
          </a:prstGeom>
          <a:noFill/>
        </p:spPr>
        <p:txBody>
          <a:bodyPr wrap="none" rtlCol="0">
            <a:spAutoFit/>
          </a:bodyPr>
          <a:lstStyle/>
          <a:p>
            <a:pPr algn="ctr"/>
            <a:r>
              <a:rPr lang="en-US" b="1" dirty="0">
                <a:solidFill>
                  <a:schemeClr val="accent1">
                    <a:lumMod val="75000"/>
                  </a:schemeClr>
                </a:solidFill>
              </a:rPr>
              <a:t>815 - 877 AD</a:t>
            </a:r>
            <a:endParaRPr lang="en-CA" b="1" dirty="0">
              <a:solidFill>
                <a:schemeClr val="accent1">
                  <a:lumMod val="75000"/>
                </a:schemeClr>
              </a:solidFill>
            </a:endParaRPr>
          </a:p>
        </p:txBody>
      </p:sp>
      <p:sp>
        <p:nvSpPr>
          <p:cNvPr id="31" name="Arrow: Up-Down 30">
            <a:extLst>
              <a:ext uri="{FF2B5EF4-FFF2-40B4-BE49-F238E27FC236}">
                <a16:creationId xmlns:a16="http://schemas.microsoft.com/office/drawing/2014/main" id="{F9D793DD-32AC-485C-88AB-C737F27F88F2}"/>
              </a:ext>
            </a:extLst>
          </p:cNvPr>
          <p:cNvSpPr/>
          <p:nvPr/>
        </p:nvSpPr>
        <p:spPr>
          <a:xfrm>
            <a:off x="5082701" y="2353409"/>
            <a:ext cx="346841" cy="2976944"/>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pic>
        <p:nvPicPr>
          <p:cNvPr id="5126" name="Picture 6" descr="Image result for Thomas Aquinas">
            <a:extLst>
              <a:ext uri="{FF2B5EF4-FFF2-40B4-BE49-F238E27FC236}">
                <a16:creationId xmlns:a16="http://schemas.microsoft.com/office/drawing/2014/main" id="{18A356D5-7411-4075-9B25-0B2B6F633D8B}"/>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8377" t="6334" r="20537" b="45500"/>
          <a:stretch/>
        </p:blipFill>
        <p:spPr bwMode="auto">
          <a:xfrm>
            <a:off x="6187990" y="1594324"/>
            <a:ext cx="989743" cy="975478"/>
          </a:xfrm>
          <a:prstGeom prst="flowChartConnector">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E5712D1C-9176-4F1B-91E3-4BE485DB3D02}"/>
              </a:ext>
            </a:extLst>
          </p:cNvPr>
          <p:cNvSpPr txBox="1"/>
          <p:nvPr/>
        </p:nvSpPr>
        <p:spPr>
          <a:xfrm>
            <a:off x="6205718" y="912998"/>
            <a:ext cx="937116" cy="646331"/>
          </a:xfrm>
          <a:prstGeom prst="rect">
            <a:avLst/>
          </a:prstGeom>
          <a:noFill/>
        </p:spPr>
        <p:txBody>
          <a:bodyPr wrap="none" rtlCol="0">
            <a:spAutoFit/>
          </a:bodyPr>
          <a:lstStyle/>
          <a:p>
            <a:pPr algn="ctr"/>
            <a:r>
              <a:rPr lang="en-US" dirty="0"/>
              <a:t>Thomas</a:t>
            </a:r>
          </a:p>
          <a:p>
            <a:pPr algn="ctr"/>
            <a:r>
              <a:rPr lang="en-US" dirty="0"/>
              <a:t>Aquinas</a:t>
            </a:r>
            <a:endParaRPr lang="en-CA" dirty="0"/>
          </a:p>
        </p:txBody>
      </p:sp>
      <p:sp>
        <p:nvSpPr>
          <p:cNvPr id="33" name="TextBox 32">
            <a:extLst>
              <a:ext uri="{FF2B5EF4-FFF2-40B4-BE49-F238E27FC236}">
                <a16:creationId xmlns:a16="http://schemas.microsoft.com/office/drawing/2014/main" id="{953E3A79-6520-42CE-BC51-433082F86B7E}"/>
              </a:ext>
            </a:extLst>
          </p:cNvPr>
          <p:cNvSpPr txBox="1"/>
          <p:nvPr/>
        </p:nvSpPr>
        <p:spPr>
          <a:xfrm>
            <a:off x="5795182" y="6060915"/>
            <a:ext cx="1775359" cy="369332"/>
          </a:xfrm>
          <a:prstGeom prst="rect">
            <a:avLst/>
          </a:prstGeom>
          <a:noFill/>
        </p:spPr>
        <p:txBody>
          <a:bodyPr wrap="none" rtlCol="0">
            <a:spAutoFit/>
          </a:bodyPr>
          <a:lstStyle/>
          <a:p>
            <a:pPr algn="ctr"/>
            <a:r>
              <a:rPr lang="en-US" b="1" dirty="0">
                <a:solidFill>
                  <a:schemeClr val="accent1">
                    <a:lumMod val="75000"/>
                  </a:schemeClr>
                </a:solidFill>
              </a:rPr>
              <a:t>1225 - 1274 AD</a:t>
            </a:r>
            <a:endParaRPr lang="en-CA" b="1" dirty="0">
              <a:solidFill>
                <a:schemeClr val="accent1">
                  <a:lumMod val="75000"/>
                </a:schemeClr>
              </a:solidFill>
            </a:endParaRPr>
          </a:p>
        </p:txBody>
      </p:sp>
      <p:sp>
        <p:nvSpPr>
          <p:cNvPr id="34" name="Arrow: Up-Down 33">
            <a:extLst>
              <a:ext uri="{FF2B5EF4-FFF2-40B4-BE49-F238E27FC236}">
                <a16:creationId xmlns:a16="http://schemas.microsoft.com/office/drawing/2014/main" id="{4A0B70EB-D9E8-4179-888B-6FA0D5AE2943}"/>
              </a:ext>
            </a:extLst>
          </p:cNvPr>
          <p:cNvSpPr/>
          <p:nvPr/>
        </p:nvSpPr>
        <p:spPr>
          <a:xfrm>
            <a:off x="6492250" y="2646043"/>
            <a:ext cx="346841" cy="3414871"/>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pic>
        <p:nvPicPr>
          <p:cNvPr id="5130" name="Picture 10" descr="Image result for martin luther">
            <a:extLst>
              <a:ext uri="{FF2B5EF4-FFF2-40B4-BE49-F238E27FC236}">
                <a16:creationId xmlns:a16="http://schemas.microsoft.com/office/drawing/2014/main" id="{FDF563E2-D367-4CF3-9AFC-AE78532D3470}"/>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8945" t="985" r="15607" b="29145"/>
          <a:stretch/>
        </p:blipFill>
        <p:spPr bwMode="auto">
          <a:xfrm>
            <a:off x="7618377" y="1021123"/>
            <a:ext cx="972490" cy="968143"/>
          </a:xfrm>
          <a:prstGeom prst="flowChartConnector">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32" name="Picture 12" descr="Image result for john calvin">
            <a:extLst>
              <a:ext uri="{FF2B5EF4-FFF2-40B4-BE49-F238E27FC236}">
                <a16:creationId xmlns:a16="http://schemas.microsoft.com/office/drawing/2014/main" id="{D136975E-C937-4235-B3EF-C1C147005D74}"/>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3086" t="1708" r="16546" b="28575"/>
          <a:stretch/>
        </p:blipFill>
        <p:spPr bwMode="auto">
          <a:xfrm>
            <a:off x="9091003" y="1564873"/>
            <a:ext cx="989744" cy="980575"/>
          </a:xfrm>
          <a:prstGeom prst="flowChartConnector">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34" name="Picture 14" descr="Image result for francis turretin">
            <a:extLst>
              <a:ext uri="{FF2B5EF4-FFF2-40B4-BE49-F238E27FC236}">
                <a16:creationId xmlns:a16="http://schemas.microsoft.com/office/drawing/2014/main" id="{2F0166D6-B83E-49F5-86A0-799CE44BDD51}"/>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12206" t="749" r="4636" b="36327"/>
          <a:stretch/>
        </p:blipFill>
        <p:spPr bwMode="auto">
          <a:xfrm>
            <a:off x="10434320" y="971810"/>
            <a:ext cx="1016205" cy="1026415"/>
          </a:xfrm>
          <a:prstGeom prst="flowChartConnector">
            <a:avLst/>
          </a:prstGeom>
          <a:noFill/>
          <a:ln>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FD557730-6BEE-4082-B677-0152F623F59D}"/>
              </a:ext>
            </a:extLst>
          </p:cNvPr>
          <p:cNvSpPr txBox="1"/>
          <p:nvPr/>
        </p:nvSpPr>
        <p:spPr>
          <a:xfrm>
            <a:off x="7727135" y="346980"/>
            <a:ext cx="785793" cy="646331"/>
          </a:xfrm>
          <a:prstGeom prst="rect">
            <a:avLst/>
          </a:prstGeom>
          <a:noFill/>
        </p:spPr>
        <p:txBody>
          <a:bodyPr wrap="none" rtlCol="0">
            <a:spAutoFit/>
          </a:bodyPr>
          <a:lstStyle/>
          <a:p>
            <a:pPr algn="ctr"/>
            <a:r>
              <a:rPr lang="en-US" dirty="0"/>
              <a:t>Martin</a:t>
            </a:r>
          </a:p>
          <a:p>
            <a:pPr algn="ctr"/>
            <a:r>
              <a:rPr lang="en-US" dirty="0"/>
              <a:t>Luther</a:t>
            </a:r>
            <a:endParaRPr lang="en-CA" dirty="0"/>
          </a:p>
        </p:txBody>
      </p:sp>
      <p:sp>
        <p:nvSpPr>
          <p:cNvPr id="39" name="TextBox 38">
            <a:extLst>
              <a:ext uri="{FF2B5EF4-FFF2-40B4-BE49-F238E27FC236}">
                <a16:creationId xmlns:a16="http://schemas.microsoft.com/office/drawing/2014/main" id="{293637A5-9C0D-4DF3-B718-26B451325558}"/>
              </a:ext>
            </a:extLst>
          </p:cNvPr>
          <p:cNvSpPr txBox="1"/>
          <p:nvPr/>
        </p:nvSpPr>
        <p:spPr>
          <a:xfrm>
            <a:off x="7213945" y="5494897"/>
            <a:ext cx="1829348" cy="369332"/>
          </a:xfrm>
          <a:prstGeom prst="rect">
            <a:avLst/>
          </a:prstGeom>
          <a:noFill/>
        </p:spPr>
        <p:txBody>
          <a:bodyPr wrap="none" rtlCol="0">
            <a:spAutoFit/>
          </a:bodyPr>
          <a:lstStyle/>
          <a:p>
            <a:pPr algn="ctr"/>
            <a:r>
              <a:rPr lang="en-US" b="1" dirty="0">
                <a:solidFill>
                  <a:schemeClr val="accent1">
                    <a:lumMod val="75000"/>
                  </a:schemeClr>
                </a:solidFill>
              </a:rPr>
              <a:t>1483 – 1546 AD</a:t>
            </a:r>
            <a:endParaRPr lang="en-CA" b="1" dirty="0">
              <a:solidFill>
                <a:schemeClr val="accent1">
                  <a:lumMod val="75000"/>
                </a:schemeClr>
              </a:solidFill>
            </a:endParaRPr>
          </a:p>
        </p:txBody>
      </p:sp>
      <p:sp>
        <p:nvSpPr>
          <p:cNvPr id="40" name="Arrow: Up-Down 39">
            <a:extLst>
              <a:ext uri="{FF2B5EF4-FFF2-40B4-BE49-F238E27FC236}">
                <a16:creationId xmlns:a16="http://schemas.microsoft.com/office/drawing/2014/main" id="{31918C33-31F0-4F97-AE99-21AEBB7BE73B}"/>
              </a:ext>
            </a:extLst>
          </p:cNvPr>
          <p:cNvSpPr/>
          <p:nvPr/>
        </p:nvSpPr>
        <p:spPr>
          <a:xfrm>
            <a:off x="7938004" y="2080025"/>
            <a:ext cx="346841" cy="3414871"/>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41" name="TextBox 40">
            <a:extLst>
              <a:ext uri="{FF2B5EF4-FFF2-40B4-BE49-F238E27FC236}">
                <a16:creationId xmlns:a16="http://schemas.microsoft.com/office/drawing/2014/main" id="{ADB71B20-1E14-4016-AE29-2EE19090DCB4}"/>
              </a:ext>
            </a:extLst>
          </p:cNvPr>
          <p:cNvSpPr txBox="1"/>
          <p:nvPr/>
        </p:nvSpPr>
        <p:spPr>
          <a:xfrm>
            <a:off x="9215621" y="922624"/>
            <a:ext cx="764954" cy="646331"/>
          </a:xfrm>
          <a:prstGeom prst="rect">
            <a:avLst/>
          </a:prstGeom>
          <a:noFill/>
        </p:spPr>
        <p:txBody>
          <a:bodyPr wrap="none" rtlCol="0">
            <a:spAutoFit/>
          </a:bodyPr>
          <a:lstStyle/>
          <a:p>
            <a:pPr algn="ctr"/>
            <a:r>
              <a:rPr lang="en-US" dirty="0"/>
              <a:t>John</a:t>
            </a:r>
          </a:p>
          <a:p>
            <a:pPr algn="ctr"/>
            <a:r>
              <a:rPr lang="en-US" dirty="0"/>
              <a:t>Calvin</a:t>
            </a:r>
            <a:endParaRPr lang="en-CA" dirty="0"/>
          </a:p>
        </p:txBody>
      </p:sp>
      <p:sp>
        <p:nvSpPr>
          <p:cNvPr id="42" name="TextBox 41">
            <a:extLst>
              <a:ext uri="{FF2B5EF4-FFF2-40B4-BE49-F238E27FC236}">
                <a16:creationId xmlns:a16="http://schemas.microsoft.com/office/drawing/2014/main" id="{B7288769-29FA-4A86-B660-3701196C2050}"/>
              </a:ext>
            </a:extLst>
          </p:cNvPr>
          <p:cNvSpPr txBox="1"/>
          <p:nvPr/>
        </p:nvSpPr>
        <p:spPr>
          <a:xfrm>
            <a:off x="8708042" y="6070541"/>
            <a:ext cx="1797287" cy="369332"/>
          </a:xfrm>
          <a:prstGeom prst="rect">
            <a:avLst/>
          </a:prstGeom>
          <a:noFill/>
        </p:spPr>
        <p:txBody>
          <a:bodyPr wrap="none" rtlCol="0">
            <a:spAutoFit/>
          </a:bodyPr>
          <a:lstStyle/>
          <a:p>
            <a:pPr algn="ctr"/>
            <a:r>
              <a:rPr lang="en-US" b="1" dirty="0">
                <a:solidFill>
                  <a:schemeClr val="accent1">
                    <a:lumMod val="75000"/>
                  </a:schemeClr>
                </a:solidFill>
              </a:rPr>
              <a:t>1509 - 1564 AD</a:t>
            </a:r>
            <a:endParaRPr lang="en-CA" b="1" dirty="0">
              <a:solidFill>
                <a:schemeClr val="accent1">
                  <a:lumMod val="75000"/>
                </a:schemeClr>
              </a:solidFill>
            </a:endParaRPr>
          </a:p>
        </p:txBody>
      </p:sp>
      <p:sp>
        <p:nvSpPr>
          <p:cNvPr id="43" name="Arrow: Up-Down 42">
            <a:extLst>
              <a:ext uri="{FF2B5EF4-FFF2-40B4-BE49-F238E27FC236}">
                <a16:creationId xmlns:a16="http://schemas.microsoft.com/office/drawing/2014/main" id="{0425229F-18C5-4837-81BD-6E3FB67F3196}"/>
              </a:ext>
            </a:extLst>
          </p:cNvPr>
          <p:cNvSpPr/>
          <p:nvPr/>
        </p:nvSpPr>
        <p:spPr>
          <a:xfrm>
            <a:off x="9416072" y="2655669"/>
            <a:ext cx="346841" cy="3414871"/>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44" name="TextBox 43">
            <a:extLst>
              <a:ext uri="{FF2B5EF4-FFF2-40B4-BE49-F238E27FC236}">
                <a16:creationId xmlns:a16="http://schemas.microsoft.com/office/drawing/2014/main" id="{AADEEAAC-EA46-4C8C-BEE6-F6BB553C180D}"/>
              </a:ext>
            </a:extLst>
          </p:cNvPr>
          <p:cNvSpPr txBox="1"/>
          <p:nvPr/>
        </p:nvSpPr>
        <p:spPr>
          <a:xfrm>
            <a:off x="10463643" y="315629"/>
            <a:ext cx="876971" cy="646331"/>
          </a:xfrm>
          <a:prstGeom prst="rect">
            <a:avLst/>
          </a:prstGeom>
          <a:noFill/>
        </p:spPr>
        <p:txBody>
          <a:bodyPr wrap="none" rtlCol="0">
            <a:spAutoFit/>
          </a:bodyPr>
          <a:lstStyle/>
          <a:p>
            <a:pPr algn="ctr"/>
            <a:r>
              <a:rPr lang="en-US" dirty="0"/>
              <a:t>Francis</a:t>
            </a:r>
          </a:p>
          <a:p>
            <a:pPr algn="ctr"/>
            <a:r>
              <a:rPr lang="en-US" dirty="0" err="1"/>
              <a:t>Turretin</a:t>
            </a:r>
            <a:endParaRPr lang="en-CA" dirty="0"/>
          </a:p>
        </p:txBody>
      </p:sp>
      <p:sp>
        <p:nvSpPr>
          <p:cNvPr id="45" name="TextBox 44">
            <a:extLst>
              <a:ext uri="{FF2B5EF4-FFF2-40B4-BE49-F238E27FC236}">
                <a16:creationId xmlns:a16="http://schemas.microsoft.com/office/drawing/2014/main" id="{068BBDA8-62D2-4B44-88A0-272ED5CC90BB}"/>
              </a:ext>
            </a:extLst>
          </p:cNvPr>
          <p:cNvSpPr txBox="1"/>
          <p:nvPr/>
        </p:nvSpPr>
        <p:spPr>
          <a:xfrm>
            <a:off x="10091405" y="4907963"/>
            <a:ext cx="1823577" cy="369332"/>
          </a:xfrm>
          <a:prstGeom prst="rect">
            <a:avLst/>
          </a:prstGeom>
          <a:noFill/>
        </p:spPr>
        <p:txBody>
          <a:bodyPr wrap="none" rtlCol="0">
            <a:spAutoFit/>
          </a:bodyPr>
          <a:lstStyle/>
          <a:p>
            <a:pPr algn="ctr"/>
            <a:r>
              <a:rPr lang="en-US" b="1" dirty="0">
                <a:solidFill>
                  <a:schemeClr val="accent1">
                    <a:lumMod val="75000"/>
                  </a:schemeClr>
                </a:solidFill>
              </a:rPr>
              <a:t>1623 – 1687 AD</a:t>
            </a:r>
            <a:endParaRPr lang="en-CA" b="1" dirty="0">
              <a:solidFill>
                <a:schemeClr val="accent1">
                  <a:lumMod val="75000"/>
                </a:schemeClr>
              </a:solidFill>
            </a:endParaRPr>
          </a:p>
        </p:txBody>
      </p:sp>
      <p:sp>
        <p:nvSpPr>
          <p:cNvPr id="46" name="Arrow: Up-Down 45">
            <a:extLst>
              <a:ext uri="{FF2B5EF4-FFF2-40B4-BE49-F238E27FC236}">
                <a16:creationId xmlns:a16="http://schemas.microsoft.com/office/drawing/2014/main" id="{EB0E1440-F628-452C-99AC-FA600ABB9AB5}"/>
              </a:ext>
            </a:extLst>
          </p:cNvPr>
          <p:cNvSpPr/>
          <p:nvPr/>
        </p:nvSpPr>
        <p:spPr>
          <a:xfrm>
            <a:off x="10764983" y="2102379"/>
            <a:ext cx="346841" cy="2757398"/>
          </a:xfrm>
          <a:prstGeom prst="upDownArrow">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CA"/>
          </a:p>
        </p:txBody>
      </p:sp>
      <p:sp>
        <p:nvSpPr>
          <p:cNvPr id="2" name="Arrow: Pentagon 1">
            <a:extLst>
              <a:ext uri="{FF2B5EF4-FFF2-40B4-BE49-F238E27FC236}">
                <a16:creationId xmlns:a16="http://schemas.microsoft.com/office/drawing/2014/main" id="{EB86AE25-52F2-40E9-AA0B-7C007F9DA3E5}"/>
              </a:ext>
            </a:extLst>
          </p:cNvPr>
          <p:cNvSpPr/>
          <p:nvPr/>
        </p:nvSpPr>
        <p:spPr>
          <a:xfrm flipH="1">
            <a:off x="271066" y="3722620"/>
            <a:ext cx="4296362" cy="325278"/>
          </a:xfrm>
          <a:prstGeom prst="homePlate">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EARLY CHURCH</a:t>
            </a:r>
            <a:endParaRPr lang="en-CA" dirty="0"/>
          </a:p>
        </p:txBody>
      </p:sp>
      <p:sp>
        <p:nvSpPr>
          <p:cNvPr id="50" name="Arrow: Pentagon 49">
            <a:extLst>
              <a:ext uri="{FF2B5EF4-FFF2-40B4-BE49-F238E27FC236}">
                <a16:creationId xmlns:a16="http://schemas.microsoft.com/office/drawing/2014/main" id="{D4BBF54C-7B3D-4E78-BF1D-055683645862}"/>
              </a:ext>
            </a:extLst>
          </p:cNvPr>
          <p:cNvSpPr/>
          <p:nvPr/>
        </p:nvSpPr>
        <p:spPr>
          <a:xfrm>
            <a:off x="7476182" y="3721192"/>
            <a:ext cx="4296362" cy="325278"/>
          </a:xfrm>
          <a:prstGeom prst="homePlate">
            <a:avLst/>
          </a:prstGeom>
          <a:solidFill>
            <a:schemeClr val="accent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REFORMATION ONWARD</a:t>
            </a:r>
            <a:endParaRPr lang="en-CA" dirty="0"/>
          </a:p>
        </p:txBody>
      </p:sp>
      <p:sp>
        <p:nvSpPr>
          <p:cNvPr id="49" name="Freeform: Shape 48">
            <a:extLst>
              <a:ext uri="{FF2B5EF4-FFF2-40B4-BE49-F238E27FC236}">
                <a16:creationId xmlns:a16="http://schemas.microsoft.com/office/drawing/2014/main" id="{EC1EA7AE-91AE-4EAE-B4B3-BFE5AF0F4A94}"/>
              </a:ext>
            </a:extLst>
          </p:cNvPr>
          <p:cNvSpPr/>
          <p:nvPr/>
        </p:nvSpPr>
        <p:spPr>
          <a:xfrm>
            <a:off x="4326646" y="3722619"/>
            <a:ext cx="3551514" cy="327983"/>
          </a:xfrm>
          <a:custGeom>
            <a:avLst/>
            <a:gdLst>
              <a:gd name="connsiteX0" fmla="*/ 162639 w 3551514"/>
              <a:gd name="connsiteY0" fmla="*/ 0 h 327983"/>
              <a:gd name="connsiteX1" fmla="*/ 1793327 w 3551514"/>
              <a:gd name="connsiteY1" fmla="*/ 0 h 327983"/>
              <a:gd name="connsiteX2" fmla="*/ 1793327 w 3551514"/>
              <a:gd name="connsiteY2" fmla="*/ 2705 h 327983"/>
              <a:gd name="connsiteX3" fmla="*/ 3388875 w 3551514"/>
              <a:gd name="connsiteY3" fmla="*/ 2705 h 327983"/>
              <a:gd name="connsiteX4" fmla="*/ 3551514 w 3551514"/>
              <a:gd name="connsiteY4" fmla="*/ 165344 h 327983"/>
              <a:gd name="connsiteX5" fmla="*/ 3388875 w 3551514"/>
              <a:gd name="connsiteY5" fmla="*/ 327983 h 327983"/>
              <a:gd name="connsiteX6" fmla="*/ 1758187 w 3551514"/>
              <a:gd name="connsiteY6" fmla="*/ 327983 h 327983"/>
              <a:gd name="connsiteX7" fmla="*/ 1758187 w 3551514"/>
              <a:gd name="connsiteY7" fmla="*/ 325278 h 327983"/>
              <a:gd name="connsiteX8" fmla="*/ 162639 w 3551514"/>
              <a:gd name="connsiteY8" fmla="*/ 325278 h 327983"/>
              <a:gd name="connsiteX9" fmla="*/ 0 w 3551514"/>
              <a:gd name="connsiteY9" fmla="*/ 162639 h 32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51514" h="327983">
                <a:moveTo>
                  <a:pt x="162639" y="0"/>
                </a:moveTo>
                <a:lnTo>
                  <a:pt x="1793327" y="0"/>
                </a:lnTo>
                <a:lnTo>
                  <a:pt x="1793327" y="2705"/>
                </a:lnTo>
                <a:lnTo>
                  <a:pt x="3388875" y="2705"/>
                </a:lnTo>
                <a:lnTo>
                  <a:pt x="3551514" y="165344"/>
                </a:lnTo>
                <a:lnTo>
                  <a:pt x="3388875" y="327983"/>
                </a:lnTo>
                <a:lnTo>
                  <a:pt x="1758187" y="327983"/>
                </a:lnTo>
                <a:lnTo>
                  <a:pt x="1758187" y="325278"/>
                </a:lnTo>
                <a:lnTo>
                  <a:pt x="162639" y="325278"/>
                </a:lnTo>
                <a:lnTo>
                  <a:pt x="0" y="162639"/>
                </a:lnTo>
                <a:close/>
              </a:path>
            </a:pathLst>
          </a:cu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t>MIDDLE AGES</a:t>
            </a:r>
            <a:endParaRPr lang="en-CA" dirty="0"/>
          </a:p>
        </p:txBody>
      </p:sp>
    </p:spTree>
    <p:extLst>
      <p:ext uri="{BB962C8B-B14F-4D97-AF65-F5344CB8AC3E}">
        <p14:creationId xmlns:p14="http://schemas.microsoft.com/office/powerpoint/2010/main" val="3700675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animEffect transition="in" filter="fade">
                                      <p:cBhvr>
                                        <p:cTn id="16" dur="500"/>
                                        <p:tgtEl>
                                          <p:spTgt spid="30"/>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126"/>
                                        </p:tgtEl>
                                        <p:attrNameLst>
                                          <p:attrName>style.visibility</p:attrName>
                                        </p:attrNameLst>
                                      </p:cBhvr>
                                      <p:to>
                                        <p:strVal val="visible"/>
                                      </p:to>
                                    </p:set>
                                    <p:animEffect transition="in" filter="fade">
                                      <p:cBhvr>
                                        <p:cTn id="20" dur="500"/>
                                        <p:tgtEl>
                                          <p:spTgt spid="512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500"/>
                                        <p:tgtEl>
                                          <p:spTgt spid="3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animEffect transition="in" filter="fade">
                                      <p:cBhvr>
                                        <p:cTn id="29" dur="500"/>
                                        <p:tgtEl>
                                          <p:spTgt spid="33"/>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5130"/>
                                        </p:tgtEl>
                                        <p:attrNameLst>
                                          <p:attrName>style.visibility</p:attrName>
                                        </p:attrNameLst>
                                      </p:cBhvr>
                                      <p:to>
                                        <p:strVal val="visible"/>
                                      </p:to>
                                    </p:set>
                                    <p:animEffect transition="in" filter="fade">
                                      <p:cBhvr>
                                        <p:cTn id="33" dur="500"/>
                                        <p:tgtEl>
                                          <p:spTgt spid="513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fade">
                                      <p:cBhvr>
                                        <p:cTn id="36" dur="500"/>
                                        <p:tgtEl>
                                          <p:spTgt spid="3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fade">
                                      <p:cBhvr>
                                        <p:cTn id="39" dur="500"/>
                                        <p:tgtEl>
                                          <p:spTgt spid="4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fade">
                                      <p:cBhvr>
                                        <p:cTn id="42" dur="500"/>
                                        <p:tgtEl>
                                          <p:spTgt spid="39"/>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5132"/>
                                        </p:tgtEl>
                                        <p:attrNameLst>
                                          <p:attrName>style.visibility</p:attrName>
                                        </p:attrNameLst>
                                      </p:cBhvr>
                                      <p:to>
                                        <p:strVal val="visible"/>
                                      </p:to>
                                    </p:set>
                                    <p:animEffect transition="in" filter="fade">
                                      <p:cBhvr>
                                        <p:cTn id="46" dur="500"/>
                                        <p:tgtEl>
                                          <p:spTgt spid="5132"/>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1"/>
                                        </p:tgtEl>
                                        <p:attrNameLst>
                                          <p:attrName>style.visibility</p:attrName>
                                        </p:attrNameLst>
                                      </p:cBhvr>
                                      <p:to>
                                        <p:strVal val="visible"/>
                                      </p:to>
                                    </p:set>
                                    <p:animEffect transition="in" filter="fade">
                                      <p:cBhvr>
                                        <p:cTn id="49" dur="500"/>
                                        <p:tgtEl>
                                          <p:spTgt spid="41"/>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fade">
                                      <p:cBhvr>
                                        <p:cTn id="52" dur="500"/>
                                        <p:tgtEl>
                                          <p:spTgt spid="43"/>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par>
                          <p:cTn id="56" fill="hold">
                            <p:stCondLst>
                              <p:cond delay="2000"/>
                            </p:stCondLst>
                            <p:childTnLst>
                              <p:par>
                                <p:cTn id="57" presetID="10" presetClass="entr" presetSubtype="0" fill="hold" nodeType="afterEffect">
                                  <p:stCondLst>
                                    <p:cond delay="0"/>
                                  </p:stCondLst>
                                  <p:childTnLst>
                                    <p:set>
                                      <p:cBhvr>
                                        <p:cTn id="58" dur="1" fill="hold">
                                          <p:stCondLst>
                                            <p:cond delay="0"/>
                                          </p:stCondLst>
                                        </p:cTn>
                                        <p:tgtEl>
                                          <p:spTgt spid="5134"/>
                                        </p:tgtEl>
                                        <p:attrNameLst>
                                          <p:attrName>style.visibility</p:attrName>
                                        </p:attrNameLst>
                                      </p:cBhvr>
                                      <p:to>
                                        <p:strVal val="visible"/>
                                      </p:to>
                                    </p:set>
                                    <p:animEffect transition="in" filter="fade">
                                      <p:cBhvr>
                                        <p:cTn id="59" dur="500"/>
                                        <p:tgtEl>
                                          <p:spTgt spid="513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500"/>
                                        <p:tgtEl>
                                          <p:spTgt spid="4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46"/>
                                        </p:tgtEl>
                                        <p:attrNameLst>
                                          <p:attrName>style.visibility</p:attrName>
                                        </p:attrNameLst>
                                      </p:cBhvr>
                                      <p:to>
                                        <p:strVal val="visible"/>
                                      </p:to>
                                    </p:set>
                                    <p:animEffect transition="in" filter="fade">
                                      <p:cBhvr>
                                        <p:cTn id="65" dur="500"/>
                                        <p:tgtEl>
                                          <p:spTgt spid="4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fade">
                                      <p:cBhvr>
                                        <p:cTn id="68"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animBg="1"/>
      <p:bldP spid="32" grpId="0"/>
      <p:bldP spid="33" grpId="0"/>
      <p:bldP spid="34" grpId="0" animBg="1"/>
      <p:bldP spid="38" grpId="0"/>
      <p:bldP spid="39" grpId="0"/>
      <p:bldP spid="40" grpId="0" animBg="1"/>
      <p:bldP spid="41" grpId="0"/>
      <p:bldP spid="42" grpId="0"/>
      <p:bldP spid="43" grpId="0" animBg="1"/>
      <p:bldP spid="44" grpId="0"/>
      <p:bldP spid="45" grpId="0"/>
      <p:bldP spid="4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sitting at a table&#10;&#10;Description automatically generated">
            <a:extLst>
              <a:ext uri="{FF2B5EF4-FFF2-40B4-BE49-F238E27FC236}">
                <a16:creationId xmlns:a16="http://schemas.microsoft.com/office/drawing/2014/main" id="{C439EE75-9197-4584-8165-DD8BB77216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080" y="280816"/>
            <a:ext cx="4437771" cy="2958514"/>
          </a:xfrm>
          <a:prstGeom prst="rect">
            <a:avLst/>
          </a:prstGeom>
          <a:ln>
            <a:solidFill>
              <a:schemeClr val="tx1"/>
            </a:solidFill>
          </a:ln>
          <a:effectLst>
            <a:outerShdw blurRad="50800" dist="38100" dir="2700000" algn="tl" rotWithShape="0">
              <a:prstClr val="black">
                <a:alpha val="40000"/>
              </a:prstClr>
            </a:outerShdw>
          </a:effectLst>
        </p:spPr>
      </p:pic>
      <p:pic>
        <p:nvPicPr>
          <p:cNvPr id="10" name="Picture 9" descr="A group of people sitting in a chair&#10;&#10;Description automatically generated">
            <a:extLst>
              <a:ext uri="{FF2B5EF4-FFF2-40B4-BE49-F238E27FC236}">
                <a16:creationId xmlns:a16="http://schemas.microsoft.com/office/drawing/2014/main" id="{C2E085D5-6919-4F84-A5BD-693B09D219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168" y="2486178"/>
            <a:ext cx="5132832" cy="3316224"/>
          </a:xfrm>
          <a:prstGeom prst="rect">
            <a:avLst/>
          </a:prstGeom>
          <a:ln>
            <a:solidFill>
              <a:schemeClr val="tx1"/>
            </a:solidFill>
          </a:ln>
          <a:effectLst>
            <a:outerShdw blurRad="50800" dist="38100" dir="2700000" algn="tl" rotWithShape="0">
              <a:prstClr val="black">
                <a:alpha val="40000"/>
              </a:prstClr>
            </a:outerShdw>
          </a:effectLst>
        </p:spPr>
      </p:pic>
      <p:sp>
        <p:nvSpPr>
          <p:cNvPr id="2" name="Text Placeholder 1">
            <a:extLst>
              <a:ext uri="{FF2B5EF4-FFF2-40B4-BE49-F238E27FC236}">
                <a16:creationId xmlns:a16="http://schemas.microsoft.com/office/drawing/2014/main" id="{5EC42AA8-9F53-438D-BE78-E6DF9C559541}"/>
              </a:ext>
            </a:extLst>
          </p:cNvPr>
          <p:cNvSpPr>
            <a:spLocks noGrp="1"/>
          </p:cNvSpPr>
          <p:nvPr>
            <p:ph type="body" sz="quarter" idx="12"/>
          </p:nvPr>
        </p:nvSpPr>
        <p:spPr/>
        <p:txBody>
          <a:bodyPr/>
          <a:lstStyle/>
          <a:p>
            <a:r>
              <a:rPr lang="en-US" dirty="0"/>
              <a:t>Chicago, October 1978</a:t>
            </a:r>
            <a:endParaRPr lang="en-CA" dirty="0"/>
          </a:p>
        </p:txBody>
      </p:sp>
      <p:sp>
        <p:nvSpPr>
          <p:cNvPr id="3" name="Text Placeholder 2">
            <a:extLst>
              <a:ext uri="{FF2B5EF4-FFF2-40B4-BE49-F238E27FC236}">
                <a16:creationId xmlns:a16="http://schemas.microsoft.com/office/drawing/2014/main" id="{F5D5B7EA-CDA6-41DD-848D-409845F805BC}"/>
              </a:ext>
            </a:extLst>
          </p:cNvPr>
          <p:cNvSpPr>
            <a:spLocks noGrp="1"/>
          </p:cNvSpPr>
          <p:nvPr>
            <p:ph type="body" sz="quarter" idx="13"/>
          </p:nvPr>
        </p:nvSpPr>
        <p:spPr/>
        <p:txBody>
          <a:bodyPr/>
          <a:lstStyle/>
          <a:p>
            <a:r>
              <a:rPr lang="en-US" sz="2400" dirty="0"/>
              <a:t>International Council on Biblical Inerrancy</a:t>
            </a:r>
            <a:endParaRPr lang="en-CA" sz="2400" dirty="0"/>
          </a:p>
        </p:txBody>
      </p:sp>
      <p:pic>
        <p:nvPicPr>
          <p:cNvPr id="6" name="Picture Placeholder 5" descr="A group of people sitting at a table&#10;&#10;Description automatically generated">
            <a:extLst>
              <a:ext uri="{FF2B5EF4-FFF2-40B4-BE49-F238E27FC236}">
                <a16:creationId xmlns:a16="http://schemas.microsoft.com/office/drawing/2014/main" id="{0108D4E7-898D-48A6-B0EE-5B917F3C9DDE}"/>
              </a:ext>
            </a:extLst>
          </p:cNvPr>
          <p:cNvPicPr>
            <a:picLocks noGrp="1" noChangeAspect="1"/>
          </p:cNvPicPr>
          <p:nvPr>
            <p:ph type="pic" sz="quarter" idx="14"/>
          </p:nvPr>
        </p:nvPicPr>
        <p:blipFill>
          <a:blip r:embed="rId4">
            <a:extLst>
              <a:ext uri="{28A0092B-C50C-407E-A947-70E740481C1C}">
                <a14:useLocalDpi xmlns:a14="http://schemas.microsoft.com/office/drawing/2010/main" val="0"/>
              </a:ext>
            </a:extLst>
          </a:blip>
          <a:srcRect t="9972" b="9972"/>
          <a:stretch>
            <a:fillRect/>
          </a:stretch>
        </p:blipFill>
        <p:spPr>
          <a:xfrm>
            <a:off x="5213459" y="280816"/>
            <a:ext cx="5457902" cy="2854538"/>
          </a:xfrm>
        </p:spPr>
      </p:pic>
      <p:pic>
        <p:nvPicPr>
          <p:cNvPr id="12" name="Picture 11" descr="A group of people posing for a photo&#10;&#10;Description automatically generated">
            <a:extLst>
              <a:ext uri="{FF2B5EF4-FFF2-40B4-BE49-F238E27FC236}">
                <a16:creationId xmlns:a16="http://schemas.microsoft.com/office/drawing/2014/main" id="{8EBFFD88-CB0A-41FC-BB8E-ECDBDBD2EA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1933" y="2684656"/>
            <a:ext cx="4450952" cy="306003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403710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B327A5-651A-41C1-A429-551CF03204A9}"/>
              </a:ext>
            </a:extLst>
          </p:cNvPr>
          <p:cNvSpPr>
            <a:spLocks noGrp="1"/>
          </p:cNvSpPr>
          <p:nvPr>
            <p:ph type="body" sz="quarter" idx="10"/>
          </p:nvPr>
        </p:nvSpPr>
        <p:spPr/>
        <p:txBody>
          <a:bodyPr/>
          <a:lstStyle/>
          <a:p>
            <a:r>
              <a:rPr lang="en-CA" dirty="0">
                <a:effectLst>
                  <a:outerShdw blurRad="38100" dist="38100" dir="2700000" algn="tl">
                    <a:srgbClr val="000000">
                      <a:alpha val="43137"/>
                    </a:srgbClr>
                  </a:outerShdw>
                </a:effectLst>
              </a:rPr>
              <a:t>”We affirm that </a:t>
            </a:r>
            <a:r>
              <a:rPr lang="en-CA" b="1" dirty="0">
                <a:effectLst>
                  <a:outerShdw blurRad="38100" dist="38100" dir="2700000" algn="tl">
                    <a:srgbClr val="000000">
                      <a:alpha val="43137"/>
                    </a:srgbClr>
                  </a:outerShdw>
                </a:effectLst>
              </a:rPr>
              <a:t>the whole of Scripture and all its parts</a:t>
            </a:r>
            <a:r>
              <a:rPr lang="en-CA" dirty="0">
                <a:effectLst>
                  <a:outerShdw blurRad="38100" dist="38100" dir="2700000" algn="tl">
                    <a:srgbClr val="000000">
                      <a:alpha val="43137"/>
                    </a:srgbClr>
                  </a:outerShdw>
                </a:effectLst>
              </a:rPr>
              <a:t>, down to the very words of the original, were given by </a:t>
            </a:r>
            <a:r>
              <a:rPr lang="en-CA" b="1" dirty="0">
                <a:effectLst>
                  <a:outerShdw blurRad="38100" dist="38100" dir="2700000" algn="tl">
                    <a:srgbClr val="000000">
                      <a:alpha val="43137"/>
                    </a:srgbClr>
                  </a:outerShdw>
                </a:effectLst>
              </a:rPr>
              <a:t>divine inspiration</a:t>
            </a:r>
            <a:r>
              <a:rPr lang="en-CA" dirty="0">
                <a:effectLst>
                  <a:outerShdw blurRad="38100" dist="38100" dir="2700000" algn="tl">
                    <a:srgbClr val="000000">
                      <a:alpha val="43137"/>
                    </a:srgbClr>
                  </a:outerShdw>
                </a:effectLst>
              </a:rPr>
              <a:t>. We deny that the inspiration of Scripture can rightly be affirmed of the whole without the parts, or of some parts but not the whole.” (Article 6)</a:t>
            </a:r>
          </a:p>
          <a:p>
            <a:r>
              <a:rPr lang="en-CA" dirty="0">
                <a:effectLst>
                  <a:outerShdw blurRad="38100" dist="38100" dir="2700000" algn="tl">
                    <a:srgbClr val="000000">
                      <a:alpha val="43137"/>
                    </a:srgbClr>
                  </a:outerShdw>
                </a:effectLst>
              </a:rPr>
              <a:t>“We affirm that God in His work of inspiration </a:t>
            </a:r>
            <a:r>
              <a:rPr lang="en-CA" b="1" dirty="0">
                <a:effectLst>
                  <a:outerShdw blurRad="38100" dist="38100" dir="2700000" algn="tl">
                    <a:srgbClr val="000000">
                      <a:alpha val="43137"/>
                    </a:srgbClr>
                  </a:outerShdw>
                </a:effectLst>
              </a:rPr>
              <a:t>utilized the distinctive personalities and literary styles of the writers</a:t>
            </a:r>
            <a:r>
              <a:rPr lang="en-CA" dirty="0">
                <a:effectLst>
                  <a:outerShdw blurRad="38100" dist="38100" dir="2700000" algn="tl">
                    <a:srgbClr val="000000">
                      <a:alpha val="43137"/>
                    </a:srgbClr>
                  </a:outerShdw>
                </a:effectLst>
              </a:rPr>
              <a:t> whom He had chosen and prepared. We deny that God, in causing these writers to use the very words that He chose, overrode their personalities.” (Article 8)</a:t>
            </a:r>
          </a:p>
        </p:txBody>
      </p:sp>
      <p:pic>
        <p:nvPicPr>
          <p:cNvPr id="6" name="Picture Placeholder 5" descr="A group of people posing for a photo&#10;&#10;Description automatically generated">
            <a:extLst>
              <a:ext uri="{FF2B5EF4-FFF2-40B4-BE49-F238E27FC236}">
                <a16:creationId xmlns:a16="http://schemas.microsoft.com/office/drawing/2014/main" id="{20061738-ECB0-4131-95C3-CF780BF98AB0}"/>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0576" r="10576"/>
          <a:stretch>
            <a:fillRect/>
          </a:stretch>
        </p:blipFill>
        <p:spPr/>
      </p:pic>
      <p:sp>
        <p:nvSpPr>
          <p:cNvPr id="4" name="Text Placeholder 3">
            <a:extLst>
              <a:ext uri="{FF2B5EF4-FFF2-40B4-BE49-F238E27FC236}">
                <a16:creationId xmlns:a16="http://schemas.microsoft.com/office/drawing/2014/main" id="{55711BFD-0D35-48A3-8EE1-66F1BC61AA3F}"/>
              </a:ext>
            </a:extLst>
          </p:cNvPr>
          <p:cNvSpPr>
            <a:spLocks noGrp="1"/>
          </p:cNvSpPr>
          <p:nvPr>
            <p:ph type="body" sz="quarter" idx="13"/>
          </p:nvPr>
        </p:nvSpPr>
        <p:spPr>
          <a:xfrm>
            <a:off x="1691260" y="448230"/>
            <a:ext cx="7938678" cy="403704"/>
          </a:xfrm>
        </p:spPr>
        <p:txBody>
          <a:bodyPr/>
          <a:lstStyle/>
          <a:p>
            <a:r>
              <a:rPr lang="en-US" sz="3000" dirty="0"/>
              <a:t>The Chicago Statement on Inerrancy (1982)</a:t>
            </a:r>
            <a:endParaRPr lang="en-CA" sz="3000" dirty="0"/>
          </a:p>
        </p:txBody>
      </p:sp>
    </p:spTree>
    <p:extLst>
      <p:ext uri="{BB962C8B-B14F-4D97-AF65-F5344CB8AC3E}">
        <p14:creationId xmlns:p14="http://schemas.microsoft.com/office/powerpoint/2010/main" val="19140468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783DBE-1A04-429C-80BB-C9DDD77DFF8F}"/>
              </a:ext>
            </a:extLst>
          </p:cNvPr>
          <p:cNvSpPr>
            <a:spLocks noGrp="1"/>
          </p:cNvSpPr>
          <p:nvPr>
            <p:ph type="title"/>
          </p:nvPr>
        </p:nvSpPr>
        <p:spPr/>
        <p:txBody>
          <a:bodyPr/>
          <a:lstStyle/>
          <a:p>
            <a:r>
              <a:rPr lang="en-US" dirty="0"/>
              <a:t>LET’S DISCUSS</a:t>
            </a:r>
            <a:endParaRPr lang="en-CA" dirty="0"/>
          </a:p>
        </p:txBody>
      </p:sp>
      <p:sp>
        <p:nvSpPr>
          <p:cNvPr id="5" name="Text Placeholder 4">
            <a:extLst>
              <a:ext uri="{FF2B5EF4-FFF2-40B4-BE49-F238E27FC236}">
                <a16:creationId xmlns:a16="http://schemas.microsoft.com/office/drawing/2014/main" id="{D87401F3-F0C8-4C30-B6AB-C9A06CFE1DFD}"/>
              </a:ext>
            </a:extLst>
          </p:cNvPr>
          <p:cNvSpPr>
            <a:spLocks noGrp="1"/>
          </p:cNvSpPr>
          <p:nvPr>
            <p:ph type="body" sz="quarter" idx="10"/>
          </p:nvPr>
        </p:nvSpPr>
        <p:spPr>
          <a:xfrm>
            <a:off x="1127125" y="1895061"/>
            <a:ext cx="9937750" cy="4296189"/>
          </a:xfrm>
        </p:spPr>
        <p:txBody>
          <a:bodyPr/>
          <a:lstStyle/>
          <a:p>
            <a:pPr marL="457200" indent="-457200" fontAlgn="base">
              <a:buFont typeface="Arial" panose="020B0604020202020204" pitchFamily="34" charset="0"/>
              <a:buChar char="•"/>
            </a:pPr>
            <a:r>
              <a:rPr lang="en-CA" dirty="0">
                <a:effectLst>
                  <a:outerShdw blurRad="38100" dist="38100" dir="2700000" algn="tl">
                    <a:srgbClr val="000000">
                      <a:alpha val="43137"/>
                    </a:srgbClr>
                  </a:outerShdw>
                </a:effectLst>
              </a:rPr>
              <a:t>Why is it important for us to understand and believe in BOTH the Divine and Human origins of scripture? What do you lose if you deny one or the other?</a:t>
            </a:r>
          </a:p>
          <a:p>
            <a:pPr marL="457200" indent="-457200" fontAlgn="base">
              <a:buFont typeface="Arial" panose="020B0604020202020204" pitchFamily="34" charset="0"/>
              <a:buChar char="•"/>
            </a:pPr>
            <a:r>
              <a:rPr lang="en-CA" dirty="0">
                <a:effectLst>
                  <a:outerShdw blurRad="38100" dist="38100" dir="2700000" algn="tl">
                    <a:srgbClr val="000000">
                      <a:alpha val="43137"/>
                    </a:srgbClr>
                  </a:outerShdw>
                </a:effectLst>
              </a:rPr>
              <a:t>Have you ever heard the term “verbal plenary inspiration” before? Why is it important that all of scripture and all of the words of scripture are inspired?</a:t>
            </a:r>
          </a:p>
          <a:p>
            <a:pPr marL="457200" indent="-457200" fontAlgn="base">
              <a:buFont typeface="Arial" panose="020B0604020202020204" pitchFamily="34" charset="0"/>
              <a:buChar char="•"/>
            </a:pPr>
            <a:r>
              <a:rPr lang="en-CA" dirty="0">
                <a:effectLst>
                  <a:outerShdw blurRad="38100" dist="38100" dir="2700000" algn="tl">
                    <a:srgbClr val="000000">
                      <a:alpha val="43137"/>
                    </a:srgbClr>
                  </a:outerShdw>
                </a:effectLst>
              </a:rPr>
              <a:t>How are these doctrines useful to us today in the church and life?</a:t>
            </a:r>
          </a:p>
          <a:p>
            <a:pPr marL="457200" indent="-457200">
              <a:buFont typeface="Arial" panose="020B0604020202020204" pitchFamily="34" charset="0"/>
              <a:buChar char="•"/>
            </a:pPr>
            <a:endParaRPr lang="en-CA" dirty="0">
              <a:effectLst>
                <a:outerShdw blurRad="38100" dist="38100" dir="2700000" algn="tl" rotWithShape="0">
                  <a:srgbClr val="000000">
                    <a:alpha val="43137"/>
                  </a:srgbClr>
                </a:outerShdw>
              </a:effectLst>
            </a:endParaRPr>
          </a:p>
        </p:txBody>
      </p:sp>
    </p:spTree>
    <p:extLst>
      <p:ext uri="{BB962C8B-B14F-4D97-AF65-F5344CB8AC3E}">
        <p14:creationId xmlns:p14="http://schemas.microsoft.com/office/powerpoint/2010/main" val="16625628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80DE29-E6A2-4FB4-BA08-6C0E4B015C68}"/>
              </a:ext>
            </a:extLst>
          </p:cNvPr>
          <p:cNvSpPr>
            <a:spLocks noGrp="1"/>
          </p:cNvSpPr>
          <p:nvPr>
            <p:ph type="title"/>
          </p:nvPr>
        </p:nvSpPr>
        <p:spPr/>
        <p:txBody>
          <a:bodyPr/>
          <a:lstStyle/>
          <a:p>
            <a:r>
              <a:rPr lang="en-US" dirty="0"/>
              <a:t>SCRIPTURE’S INSPIRATION</a:t>
            </a:r>
            <a:endParaRPr lang="en-CA" dirty="0"/>
          </a:p>
        </p:txBody>
      </p:sp>
      <p:sp>
        <p:nvSpPr>
          <p:cNvPr id="6" name="Text Placeholder 5">
            <a:extLst>
              <a:ext uri="{FF2B5EF4-FFF2-40B4-BE49-F238E27FC236}">
                <a16:creationId xmlns:a16="http://schemas.microsoft.com/office/drawing/2014/main" id="{01FDA296-CDCD-48E8-A944-0D7CE752C845}"/>
              </a:ext>
            </a:extLst>
          </p:cNvPr>
          <p:cNvSpPr>
            <a:spLocks noGrp="1"/>
          </p:cNvSpPr>
          <p:nvPr>
            <p:ph type="body" sz="quarter" idx="10"/>
          </p:nvPr>
        </p:nvSpPr>
        <p:spPr/>
        <p:txBody>
          <a:bodyPr/>
          <a:lstStyle/>
          <a:p>
            <a:pPr algn="ctr"/>
            <a:r>
              <a:rPr lang="en-CA" sz="3200" dirty="0">
                <a:effectLst>
                  <a:outerShdw blurRad="38100" dist="38100" dir="2700000" algn="tl">
                    <a:srgbClr val="000000">
                      <a:alpha val="43137"/>
                    </a:srgbClr>
                  </a:outerShdw>
                </a:effectLst>
              </a:rPr>
              <a:t>“Those systems that do not begin with this belief in Scripture will exhibit a wide range of beliefs that will shift over time in light of the ever-changing whims and views of culture. </a:t>
            </a:r>
            <a:r>
              <a:rPr lang="en-CA" sz="3200" dirty="0">
                <a:effectLst>
                  <a:outerShdw blurRad="38100" dist="38100" dir="2700000" algn="tl">
                    <a:srgbClr val="000000">
                      <a:alpha val="43137"/>
                    </a:srgbClr>
                  </a:outerShdw>
                </a:effectLst>
                <a:latin typeface="+mj-lt"/>
              </a:rPr>
              <a:t>Almost every single collapse involving denominations and churches in regard to historic Christian beliefs can be traced back to a degradation in that group’s view of the Bible as the inspired and inerrant revelation of God’s truth</a:t>
            </a:r>
            <a:r>
              <a:rPr lang="en-CA" sz="3200" dirty="0">
                <a:effectLst>
                  <a:outerShdw blurRad="38100" dist="38100" dir="2700000" algn="tl">
                    <a:srgbClr val="000000">
                      <a:alpha val="43137"/>
                    </a:srgbClr>
                  </a:outerShdw>
                </a:effectLst>
              </a:rPr>
              <a:t>.”</a:t>
            </a:r>
            <a:br>
              <a:rPr lang="en-CA" sz="3200" dirty="0">
                <a:effectLst>
                  <a:outerShdw blurRad="38100" dist="38100" dir="2700000" algn="tl">
                    <a:srgbClr val="000000">
                      <a:alpha val="43137"/>
                    </a:srgbClr>
                  </a:outerShdw>
                </a:effectLst>
              </a:rPr>
            </a:br>
            <a:br>
              <a:rPr lang="en-CA" dirty="0">
                <a:effectLst>
                  <a:outerShdw blurRad="38100" dist="38100" dir="2700000" algn="tl">
                    <a:srgbClr val="000000">
                      <a:alpha val="43137"/>
                    </a:srgbClr>
                  </a:outerShdw>
                </a:effectLst>
              </a:rPr>
            </a:br>
            <a:r>
              <a:rPr lang="en-CA" sz="2400" dirty="0">
                <a:effectLst>
                  <a:outerShdw blurRad="38100" dist="38100" dir="2700000" algn="tl">
                    <a:srgbClr val="000000">
                      <a:alpha val="43137"/>
                    </a:srgbClr>
                  </a:outerShdw>
                </a:effectLst>
              </a:rPr>
              <a:t>(James R. White, Scripture Alone, p.43)</a:t>
            </a:r>
            <a:endParaRPr lang="en-CA" dirty="0">
              <a:effectLst>
                <a:outerShdw blurRad="38100" dist="38100" dir="2700000" algn="tl">
                  <a:srgbClr val="000000">
                    <a:alpha val="43137"/>
                  </a:srgbClr>
                </a:outerShdw>
              </a:effectLst>
            </a:endParaRPr>
          </a:p>
        </p:txBody>
      </p:sp>
      <p:sp>
        <p:nvSpPr>
          <p:cNvPr id="7" name="Text Placeholder 6">
            <a:extLst>
              <a:ext uri="{FF2B5EF4-FFF2-40B4-BE49-F238E27FC236}">
                <a16:creationId xmlns:a16="http://schemas.microsoft.com/office/drawing/2014/main" id="{C83CF2B3-74EF-42C7-BBE4-1F9C894D1CB0}"/>
              </a:ext>
            </a:extLst>
          </p:cNvPr>
          <p:cNvSpPr>
            <a:spLocks noGrp="1"/>
          </p:cNvSpPr>
          <p:nvPr>
            <p:ph type="body" sz="quarter" idx="11"/>
          </p:nvPr>
        </p:nvSpPr>
        <p:spPr/>
        <p:txBody>
          <a:bodyPr/>
          <a:lstStyle/>
          <a:p>
            <a:r>
              <a:rPr lang="en-US" sz="2400" dirty="0"/>
              <a:t>Why are these doctrines important?</a:t>
            </a:r>
            <a:endParaRPr lang="en-CA" sz="2400" dirty="0"/>
          </a:p>
        </p:txBody>
      </p:sp>
    </p:spTree>
    <p:extLst>
      <p:ext uri="{BB962C8B-B14F-4D97-AF65-F5344CB8AC3E}">
        <p14:creationId xmlns:p14="http://schemas.microsoft.com/office/powerpoint/2010/main" val="19493968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BDADC4-2890-42B7-A15A-30AE407B264B}"/>
              </a:ext>
            </a:extLst>
          </p:cNvPr>
          <p:cNvSpPr>
            <a:spLocks noGrp="1"/>
          </p:cNvSpPr>
          <p:nvPr>
            <p:ph type="title"/>
          </p:nvPr>
        </p:nvSpPr>
        <p:spPr>
          <a:xfrm>
            <a:off x="518029" y="3429000"/>
            <a:ext cx="10524621" cy="884217"/>
          </a:xfrm>
        </p:spPr>
        <p:txBody>
          <a:bodyPr/>
          <a:lstStyle/>
          <a:p>
            <a:pPr algn="ctr"/>
            <a:r>
              <a:rPr lang="en-US" sz="8000" dirty="0"/>
              <a:t>5 Minute Break</a:t>
            </a:r>
            <a:endParaRPr lang="en-CA" sz="8000" dirty="0"/>
          </a:p>
        </p:txBody>
      </p:sp>
      <p:sp>
        <p:nvSpPr>
          <p:cNvPr id="5" name="Text Placeholder 4">
            <a:extLst>
              <a:ext uri="{FF2B5EF4-FFF2-40B4-BE49-F238E27FC236}">
                <a16:creationId xmlns:a16="http://schemas.microsoft.com/office/drawing/2014/main" id="{77A675B7-7C2B-4452-9CDE-5FF8F425BE2B}"/>
              </a:ext>
            </a:extLst>
          </p:cNvPr>
          <p:cNvSpPr>
            <a:spLocks noGrp="1"/>
          </p:cNvSpPr>
          <p:nvPr>
            <p:ph type="body" sz="quarter" idx="10"/>
          </p:nvPr>
        </p:nvSpPr>
        <p:spPr>
          <a:xfrm>
            <a:off x="953645" y="4666052"/>
            <a:ext cx="10111230" cy="1911858"/>
          </a:xfrm>
        </p:spPr>
        <p:txBody>
          <a:bodyPr/>
          <a:lstStyle/>
          <a:p>
            <a:pPr algn="ctr"/>
            <a:r>
              <a:rPr lang="en-US" dirty="0"/>
              <a:t>Stretch</a:t>
            </a:r>
          </a:p>
          <a:p>
            <a:pPr algn="ctr"/>
            <a:r>
              <a:rPr lang="en-US" dirty="0"/>
              <a:t>Use the washroom</a:t>
            </a:r>
            <a:endParaRPr lang="en-CA" dirty="0"/>
          </a:p>
        </p:txBody>
      </p:sp>
      <p:pic>
        <p:nvPicPr>
          <p:cNvPr id="7" name="Graphic 6" descr="Clock">
            <a:extLst>
              <a:ext uri="{FF2B5EF4-FFF2-40B4-BE49-F238E27FC236}">
                <a16:creationId xmlns:a16="http://schemas.microsoft.com/office/drawing/2014/main" id="{48C75C5B-DB5D-4E70-8241-F6509938812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52691" y="349847"/>
            <a:ext cx="3028229" cy="302822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419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1000"/>
                                        <p:tgtEl>
                                          <p:spTgt spid="7"/>
                                        </p:tgtEl>
                                      </p:cBhvr>
                                    </p:animEffect>
                                  </p:childTnLst>
                                </p:cTn>
                              </p:par>
                            </p:childTnLst>
                          </p:cTn>
                        </p:par>
                        <p:par>
                          <p:cTn id="8" fill="hold">
                            <p:stCondLst>
                              <p:cond delay="1000"/>
                            </p:stCondLst>
                            <p:childTnLst>
                              <p:par>
                                <p:cTn id="9" presetID="10" presetClass="entr" presetSubtype="0" fill="hold" grpId="3"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500"/>
                            </p:stCondLst>
                            <p:childTnLst>
                              <p:par>
                                <p:cTn id="13" presetID="10" presetClass="entr" presetSubtype="0" fill="hold" grpId="3"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childTnLst>
                          </p:cTn>
                        </p:par>
                        <p:par>
                          <p:cTn id="16" fill="hold">
                            <p:stCondLst>
                              <p:cond delay="2000"/>
                            </p:stCondLst>
                            <p:childTnLst>
                              <p:par>
                                <p:cTn id="17" presetID="10" presetClass="entr" presetSubtype="0" fill="hold" grpId="3"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fade">
                                      <p:cBhvr>
                                        <p:cTn id="19"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3"/>
      <p:bldP spid="5" grpId="3"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EB6D8C1-73A5-4512-8904-B3970B8C209E}"/>
              </a:ext>
            </a:extLst>
          </p:cNvPr>
          <p:cNvSpPr>
            <a:spLocks noGrp="1"/>
          </p:cNvSpPr>
          <p:nvPr>
            <p:ph type="title"/>
          </p:nvPr>
        </p:nvSpPr>
        <p:spPr/>
        <p:txBody>
          <a:bodyPr/>
          <a:lstStyle/>
          <a:p>
            <a:r>
              <a:rPr lang="en-US" dirty="0"/>
              <a:t>SCRIPTURE’S AUTHORITY</a:t>
            </a:r>
            <a:endParaRPr lang="en-CA" dirty="0"/>
          </a:p>
        </p:txBody>
      </p:sp>
      <p:sp>
        <p:nvSpPr>
          <p:cNvPr id="5" name="Text Placeholder 4">
            <a:extLst>
              <a:ext uri="{FF2B5EF4-FFF2-40B4-BE49-F238E27FC236}">
                <a16:creationId xmlns:a16="http://schemas.microsoft.com/office/drawing/2014/main" id="{F46DCB96-8ADA-42F3-BABB-6B8F949F53BD}"/>
              </a:ext>
            </a:extLst>
          </p:cNvPr>
          <p:cNvSpPr>
            <a:spLocks noGrp="1"/>
          </p:cNvSpPr>
          <p:nvPr>
            <p:ph type="body" sz="quarter" idx="10"/>
          </p:nvPr>
        </p:nvSpPr>
        <p:spPr>
          <a:xfrm>
            <a:off x="7915711" y="2333035"/>
            <a:ext cx="3587176" cy="4077253"/>
          </a:xfrm>
        </p:spPr>
        <p:txBody>
          <a:bodyPr/>
          <a:lstStyle/>
          <a:p>
            <a:pPr>
              <a:buFont typeface="+mj-lt"/>
              <a:buAutoNum type="alphaUcPeriod"/>
            </a:pPr>
            <a:r>
              <a:rPr lang="en-US" dirty="0"/>
              <a:t>Sola Scriptura</a:t>
            </a:r>
          </a:p>
          <a:p>
            <a:pPr>
              <a:buFont typeface="+mj-lt"/>
              <a:buAutoNum type="alphaUcPeriod"/>
            </a:pPr>
            <a:r>
              <a:rPr lang="en-US" dirty="0"/>
              <a:t>Biblical Case</a:t>
            </a:r>
          </a:p>
          <a:p>
            <a:pPr>
              <a:buFont typeface="+mj-lt"/>
              <a:buAutoNum type="alphaUcPeriod"/>
            </a:pPr>
            <a:r>
              <a:rPr lang="en-US" dirty="0"/>
              <a:t>Historical Support</a:t>
            </a:r>
          </a:p>
          <a:p>
            <a:pPr>
              <a:buFont typeface="+mj-lt"/>
              <a:buAutoNum type="alphaUcPeriod"/>
            </a:pPr>
            <a:r>
              <a:rPr lang="en-US" dirty="0"/>
              <a:t>2 Major Errors</a:t>
            </a:r>
          </a:p>
        </p:txBody>
      </p:sp>
      <p:sp>
        <p:nvSpPr>
          <p:cNvPr id="6" name="Text Placeholder 5">
            <a:extLst>
              <a:ext uri="{FF2B5EF4-FFF2-40B4-BE49-F238E27FC236}">
                <a16:creationId xmlns:a16="http://schemas.microsoft.com/office/drawing/2014/main" id="{0677C77D-348C-4728-AB18-EEBED220CEB4}"/>
              </a:ext>
            </a:extLst>
          </p:cNvPr>
          <p:cNvSpPr>
            <a:spLocks noGrp="1"/>
          </p:cNvSpPr>
          <p:nvPr>
            <p:ph type="body" sz="quarter" idx="11"/>
          </p:nvPr>
        </p:nvSpPr>
        <p:spPr>
          <a:xfrm>
            <a:off x="795669" y="2733187"/>
            <a:ext cx="4641850" cy="763588"/>
          </a:xfrm>
        </p:spPr>
        <p:txBody>
          <a:bodyPr/>
          <a:lstStyle/>
          <a:p>
            <a:r>
              <a:rPr lang="en-US" dirty="0"/>
              <a:t>What do we mean by ‘the Bible is authoritative’?</a:t>
            </a:r>
            <a:endParaRPr lang="en-CA" dirty="0"/>
          </a:p>
        </p:txBody>
      </p:sp>
      <p:sp>
        <p:nvSpPr>
          <p:cNvPr id="2" name="TextBox 1">
            <a:extLst>
              <a:ext uri="{FF2B5EF4-FFF2-40B4-BE49-F238E27FC236}">
                <a16:creationId xmlns:a16="http://schemas.microsoft.com/office/drawing/2014/main" id="{003AD885-7259-47EE-827A-86862B14AFB9}"/>
              </a:ext>
            </a:extLst>
          </p:cNvPr>
          <p:cNvSpPr txBox="1"/>
          <p:nvPr/>
        </p:nvSpPr>
        <p:spPr>
          <a:xfrm>
            <a:off x="7860847" y="1517904"/>
            <a:ext cx="3367985" cy="523220"/>
          </a:xfrm>
          <a:prstGeom prst="rect">
            <a:avLst/>
          </a:prstGeom>
          <a:noFill/>
        </p:spPr>
        <p:txBody>
          <a:bodyPr wrap="square" rtlCol="0">
            <a:spAutoFit/>
          </a:bodyPr>
          <a:lstStyle/>
          <a:p>
            <a:r>
              <a:rPr lang="en-US" sz="2800" b="1" dirty="0">
                <a:solidFill>
                  <a:schemeClr val="accent1">
                    <a:lumMod val="75000"/>
                  </a:schemeClr>
                </a:solidFill>
                <a:effectLst>
                  <a:outerShdw blurRad="38100" dist="38100" dir="2700000" algn="tl">
                    <a:srgbClr val="000000">
                      <a:alpha val="43137"/>
                    </a:srgbClr>
                  </a:outerShdw>
                </a:effectLst>
                <a:latin typeface="+mj-lt"/>
              </a:rPr>
              <a:t>SECTION OUTLINE</a:t>
            </a:r>
            <a:endParaRPr lang="en-CA" sz="2800" b="1" dirty="0">
              <a:solidFill>
                <a:schemeClr val="accent1">
                  <a:lumMod val="75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314923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76FD07-FE1E-45B1-9725-36387A74D998}"/>
              </a:ext>
            </a:extLst>
          </p:cNvPr>
          <p:cNvSpPr>
            <a:spLocks noGrp="1"/>
          </p:cNvSpPr>
          <p:nvPr>
            <p:ph type="body" sz="quarter" idx="10"/>
          </p:nvPr>
        </p:nvSpPr>
        <p:spPr/>
        <p:txBody>
          <a:bodyPr/>
          <a:lstStyle/>
          <a:p>
            <a:r>
              <a:rPr lang="en-CA" sz="4000" dirty="0"/>
              <a:t>“The authority of Scripture means that all the words in Scripture are God’s words in such a way that </a:t>
            </a:r>
            <a:r>
              <a:rPr lang="en-CA" sz="4000" b="1" dirty="0"/>
              <a:t>to disbelieve or disobey any word of Scripture is to disbelieve or disobey God</a:t>
            </a:r>
            <a:r>
              <a:rPr lang="en-CA" sz="4000" dirty="0"/>
              <a:t>.”</a:t>
            </a:r>
          </a:p>
        </p:txBody>
      </p:sp>
      <p:pic>
        <p:nvPicPr>
          <p:cNvPr id="9" name="Picture Placeholder 8" descr="A close up of a sign&#10;&#10;Description automatically generated">
            <a:extLst>
              <a:ext uri="{FF2B5EF4-FFF2-40B4-BE49-F238E27FC236}">
                <a16:creationId xmlns:a16="http://schemas.microsoft.com/office/drawing/2014/main" id="{53DB0494-4924-4DC8-AACE-F58BDC367BC9}"/>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6" b="27519"/>
          <a:stretch/>
        </p:blipFill>
        <p:spPr>
          <a:xfrm>
            <a:off x="446567" y="5656199"/>
            <a:ext cx="1238693" cy="1080403"/>
          </a:xfrm>
        </p:spPr>
      </p:pic>
      <p:sp>
        <p:nvSpPr>
          <p:cNvPr id="6" name="Text Placeholder 5">
            <a:extLst>
              <a:ext uri="{FF2B5EF4-FFF2-40B4-BE49-F238E27FC236}">
                <a16:creationId xmlns:a16="http://schemas.microsoft.com/office/drawing/2014/main" id="{27D7D442-1587-4EBB-801D-59B5569A5ED9}"/>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2C5A0645-5391-40D0-B50C-603538020395}"/>
              </a:ext>
            </a:extLst>
          </p:cNvPr>
          <p:cNvSpPr>
            <a:spLocks noGrp="1"/>
          </p:cNvSpPr>
          <p:nvPr>
            <p:ph type="body" sz="quarter" idx="13"/>
          </p:nvPr>
        </p:nvSpPr>
        <p:spPr/>
        <p:txBody>
          <a:bodyPr/>
          <a:lstStyle/>
          <a:p>
            <a:r>
              <a:rPr lang="en-US" dirty="0"/>
              <a:t>SYSTEMATIC THEOLOGY, p.73</a:t>
            </a:r>
            <a:endParaRPr lang="en-CA" dirty="0"/>
          </a:p>
        </p:txBody>
      </p:sp>
    </p:spTree>
    <p:extLst>
      <p:ext uri="{BB962C8B-B14F-4D97-AF65-F5344CB8AC3E}">
        <p14:creationId xmlns:p14="http://schemas.microsoft.com/office/powerpoint/2010/main" val="21634322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C0B82AD-4C95-4950-A66E-03ACB2C73F19}"/>
              </a:ext>
            </a:extLst>
          </p:cNvPr>
          <p:cNvSpPr>
            <a:spLocks noGrp="1"/>
          </p:cNvSpPr>
          <p:nvPr>
            <p:ph type="body" sz="quarter" idx="10"/>
          </p:nvPr>
        </p:nvSpPr>
        <p:spPr/>
        <p:txBody>
          <a:bodyPr/>
          <a:lstStyle/>
          <a:p>
            <a:pPr marL="0" indent="0">
              <a:buNone/>
            </a:pPr>
            <a:r>
              <a:rPr lang="en-CA" sz="3200" b="0" dirty="0">
                <a:latin typeface="+mj-lt"/>
              </a:rPr>
              <a:t>This doctrine of the authority of scripture was what was labeled in the Protestant Reformation the doctrine of “Sola Scriptura” - a Latin phrase meaning </a:t>
            </a:r>
            <a:r>
              <a:rPr lang="en-CA" sz="3200" u="sng" dirty="0">
                <a:solidFill>
                  <a:schemeClr val="accent1">
                    <a:lumMod val="75000"/>
                  </a:schemeClr>
                </a:solidFill>
                <a:latin typeface="+mj-lt"/>
              </a:rPr>
              <a:t>“Scripture Alone.” </a:t>
            </a:r>
          </a:p>
          <a:p>
            <a:pPr marL="0" indent="0">
              <a:buNone/>
            </a:pPr>
            <a:endParaRPr lang="en-CA" sz="3200" b="0" dirty="0">
              <a:latin typeface="+mj-lt"/>
            </a:endParaRPr>
          </a:p>
          <a:p>
            <a:pPr marL="0" indent="0">
              <a:buNone/>
            </a:pPr>
            <a:r>
              <a:rPr lang="en-CA" sz="3200" b="0" dirty="0">
                <a:latin typeface="+mj-lt"/>
              </a:rPr>
              <a:t>It was called the “formal principle” of the Reformation. Scripture “formed” or was the foundation of the Reformers’ beliefs on Christian doctrines and practice. </a:t>
            </a:r>
          </a:p>
        </p:txBody>
      </p:sp>
      <p:sp>
        <p:nvSpPr>
          <p:cNvPr id="6" name="Title 5">
            <a:extLst>
              <a:ext uri="{FF2B5EF4-FFF2-40B4-BE49-F238E27FC236}">
                <a16:creationId xmlns:a16="http://schemas.microsoft.com/office/drawing/2014/main" id="{8E239529-A328-4E8B-B07A-5EEA49AF156D}"/>
              </a:ext>
            </a:extLst>
          </p:cNvPr>
          <p:cNvSpPr>
            <a:spLocks noGrp="1"/>
          </p:cNvSpPr>
          <p:nvPr>
            <p:ph type="title"/>
          </p:nvPr>
        </p:nvSpPr>
        <p:spPr/>
        <p:txBody>
          <a:bodyPr/>
          <a:lstStyle/>
          <a:p>
            <a:r>
              <a:rPr lang="en-US" dirty="0"/>
              <a:t>A. SOLA SCRIPTURA</a:t>
            </a:r>
            <a:endParaRPr lang="en-CA" dirty="0"/>
          </a:p>
        </p:txBody>
      </p:sp>
    </p:spTree>
    <p:extLst>
      <p:ext uri="{BB962C8B-B14F-4D97-AF65-F5344CB8AC3E}">
        <p14:creationId xmlns:p14="http://schemas.microsoft.com/office/powerpoint/2010/main" val="35303975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1C08FAA-593C-47B7-BAE4-9E0598C9D463}"/>
              </a:ext>
            </a:extLst>
          </p:cNvPr>
          <p:cNvSpPr>
            <a:spLocks noGrp="1"/>
          </p:cNvSpPr>
          <p:nvPr>
            <p:ph type="body" sz="quarter" idx="10"/>
          </p:nvPr>
        </p:nvSpPr>
        <p:spPr/>
        <p:txBody>
          <a:bodyPr/>
          <a:lstStyle/>
          <a:p>
            <a:r>
              <a:rPr lang="en-CA" dirty="0">
                <a:effectLst>
                  <a:outerShdw blurRad="38100" dist="38100" dir="2700000" algn="tl">
                    <a:srgbClr val="000000">
                      <a:alpha val="43137"/>
                    </a:srgbClr>
                  </a:outerShdw>
                </a:effectLst>
              </a:rPr>
              <a:t>“The Bible claims to be the </a:t>
            </a:r>
            <a:r>
              <a:rPr lang="en-CA" b="1" dirty="0">
                <a:effectLst>
                  <a:outerShdw blurRad="38100" dist="38100" dir="2700000" algn="tl">
                    <a:srgbClr val="000000">
                      <a:alpha val="43137"/>
                    </a:srgbClr>
                  </a:outerShdw>
                </a:effectLst>
              </a:rPr>
              <a:t>sole</a:t>
            </a:r>
            <a:r>
              <a:rPr lang="en-CA" dirty="0">
                <a:effectLst>
                  <a:outerShdw blurRad="38100" dist="38100" dir="2700000" algn="tl">
                    <a:srgbClr val="000000">
                      <a:alpha val="43137"/>
                    </a:srgbClr>
                  </a:outerShdw>
                </a:effectLst>
              </a:rPr>
              <a:t> and </a:t>
            </a:r>
            <a:r>
              <a:rPr lang="en-CA" b="1" dirty="0">
                <a:effectLst>
                  <a:outerShdw blurRad="38100" dist="38100" dir="2700000" algn="tl">
                    <a:srgbClr val="000000">
                      <a:alpha val="43137"/>
                    </a:srgbClr>
                  </a:outerShdw>
                </a:effectLst>
              </a:rPr>
              <a:t>sufficient infallible rule of faith</a:t>
            </a:r>
            <a:r>
              <a:rPr lang="en-CA" dirty="0">
                <a:effectLst>
                  <a:outerShdw blurRad="38100" dist="38100" dir="2700000" algn="tl">
                    <a:srgbClr val="000000">
                      <a:alpha val="43137"/>
                    </a:srgbClr>
                  </a:outerShdw>
                </a:effectLst>
              </a:rPr>
              <a:t> for the Christian church. </a:t>
            </a:r>
            <a:r>
              <a:rPr lang="en-CA" i="1" dirty="0">
                <a:effectLst>
                  <a:outerShdw blurRad="38100" dist="38100" dir="2700000" algn="tl">
                    <a:srgbClr val="000000">
                      <a:alpha val="43137"/>
                    </a:srgbClr>
                  </a:outerShdw>
                </a:effectLst>
                <a:latin typeface="+mj-lt"/>
              </a:rPr>
              <a:t>The Scriptures are not in need of any supplement</a:t>
            </a:r>
            <a:r>
              <a:rPr lang="en-CA" dirty="0">
                <a:effectLst>
                  <a:outerShdw blurRad="38100" dist="38100" dir="2700000" algn="tl">
                    <a:srgbClr val="000000">
                      <a:alpha val="43137"/>
                    </a:srgbClr>
                  </a:outerShdw>
                </a:effectLst>
              </a:rPr>
              <a:t>; their authority comes from their nature as God-breathed revelation; their authority is not dependent upon man, church, or council. The Scriptures are self-consistent, self-interpreting, and self-authenticating. The Christian church looks to the Scriptures as the </a:t>
            </a:r>
            <a:r>
              <a:rPr lang="en-CA" i="1" dirty="0">
                <a:effectLst>
                  <a:outerShdw blurRad="38100" dist="38100" dir="2700000" algn="tl">
                    <a:srgbClr val="000000">
                      <a:alpha val="43137"/>
                    </a:srgbClr>
                  </a:outerShdw>
                </a:effectLst>
                <a:latin typeface="+mj-lt"/>
              </a:rPr>
              <a:t>only infallible and sufficient rule of faith</a:t>
            </a:r>
            <a:r>
              <a:rPr lang="en-CA" dirty="0">
                <a:effectLst>
                  <a:outerShdw blurRad="38100" dist="38100" dir="2700000" algn="tl">
                    <a:srgbClr val="000000">
                      <a:alpha val="43137"/>
                    </a:srgbClr>
                  </a:outerShdw>
                </a:effectLst>
              </a:rPr>
              <a:t>, and the church is always subject to the Word, and is constantly reformed thereby.”</a:t>
            </a:r>
            <a:br>
              <a:rPr lang="en-CA" dirty="0">
                <a:effectLst>
                  <a:outerShdw blurRad="38100" dist="38100" dir="2700000" algn="tl">
                    <a:srgbClr val="000000">
                      <a:alpha val="43137"/>
                    </a:srgbClr>
                  </a:outerShdw>
                </a:effectLst>
              </a:rPr>
            </a:br>
            <a:r>
              <a:rPr lang="en-CA" sz="2400" dirty="0">
                <a:effectLst>
                  <a:outerShdw blurRad="38100" dist="38100" dir="2700000" algn="tl">
                    <a:srgbClr val="000000">
                      <a:alpha val="43137"/>
                    </a:srgbClr>
                  </a:outerShdw>
                </a:effectLst>
              </a:rPr>
              <a:t>(James R. White, Scripture Alone, p. 28)</a:t>
            </a:r>
            <a:endParaRPr lang="en-CA" dirty="0">
              <a:effectLst>
                <a:outerShdw blurRad="38100" dist="38100" dir="2700000" algn="tl">
                  <a:srgbClr val="000000">
                    <a:alpha val="43137"/>
                  </a:srgbClr>
                </a:outerShdw>
              </a:effectLst>
            </a:endParaRPr>
          </a:p>
        </p:txBody>
      </p:sp>
      <p:pic>
        <p:nvPicPr>
          <p:cNvPr id="8" name="Picture Placeholder 7" descr="A person wearing a suit and tie smiling and looking at the camera&#10;&#10;Description automatically generated">
            <a:extLst>
              <a:ext uri="{FF2B5EF4-FFF2-40B4-BE49-F238E27FC236}">
                <a16:creationId xmlns:a16="http://schemas.microsoft.com/office/drawing/2014/main" id="{6BB79E9A-D0C5-4400-B171-C4AC7083874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213" r="2213"/>
          <a:stretch>
            <a:fillRect/>
          </a:stretch>
        </p:blipFill>
        <p:spPr/>
      </p:pic>
      <p:sp>
        <p:nvSpPr>
          <p:cNvPr id="6" name="Text Placeholder 5">
            <a:extLst>
              <a:ext uri="{FF2B5EF4-FFF2-40B4-BE49-F238E27FC236}">
                <a16:creationId xmlns:a16="http://schemas.microsoft.com/office/drawing/2014/main" id="{924BAF40-49D0-45E5-9B49-B8FE37251EC8}"/>
              </a:ext>
            </a:extLst>
          </p:cNvPr>
          <p:cNvSpPr>
            <a:spLocks noGrp="1"/>
          </p:cNvSpPr>
          <p:nvPr>
            <p:ph type="body" sz="quarter" idx="13"/>
          </p:nvPr>
        </p:nvSpPr>
        <p:spPr/>
        <p:txBody>
          <a:bodyPr/>
          <a:lstStyle/>
          <a:p>
            <a:r>
              <a:rPr lang="en-US" dirty="0"/>
              <a:t>Dr. James R. White</a:t>
            </a:r>
            <a:endParaRPr lang="en-CA" dirty="0"/>
          </a:p>
        </p:txBody>
      </p:sp>
    </p:spTree>
    <p:extLst>
      <p:ext uri="{BB962C8B-B14F-4D97-AF65-F5344CB8AC3E}">
        <p14:creationId xmlns:p14="http://schemas.microsoft.com/office/powerpoint/2010/main" val="21888755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C0B82AD-4C95-4950-A66E-03ACB2C73F19}"/>
              </a:ext>
            </a:extLst>
          </p:cNvPr>
          <p:cNvSpPr>
            <a:spLocks noGrp="1"/>
          </p:cNvSpPr>
          <p:nvPr>
            <p:ph type="body" sz="quarter" idx="10"/>
          </p:nvPr>
        </p:nvSpPr>
        <p:spPr/>
        <p:txBody>
          <a:bodyPr/>
          <a:lstStyle/>
          <a:p>
            <a:pPr marL="0" indent="0">
              <a:buNone/>
            </a:pPr>
            <a:r>
              <a:rPr lang="en-CA" sz="3600" dirty="0">
                <a:effectLst>
                  <a:outerShdw blurRad="38100" dist="38100" dir="2700000" algn="tl">
                    <a:srgbClr val="000000">
                      <a:alpha val="43137"/>
                    </a:srgbClr>
                  </a:outerShdw>
                </a:effectLst>
                <a:latin typeface="+mj-lt"/>
              </a:rPr>
              <a:t>Misunderstanding Sola Scriptura</a:t>
            </a:r>
          </a:p>
          <a:p>
            <a:r>
              <a:rPr lang="en-CA" sz="3200" b="0" dirty="0">
                <a:effectLst>
                  <a:outerShdw blurRad="38100" dist="38100" dir="2700000" algn="tl">
                    <a:srgbClr val="000000">
                      <a:alpha val="43137"/>
                    </a:srgbClr>
                  </a:outerShdw>
                </a:effectLst>
              </a:rPr>
              <a:t>It is </a:t>
            </a:r>
            <a:r>
              <a:rPr lang="en-CA" sz="3200" dirty="0">
                <a:effectLst>
                  <a:outerShdw blurRad="38100" dist="38100" dir="2700000" algn="tl">
                    <a:srgbClr val="000000">
                      <a:alpha val="43137"/>
                    </a:srgbClr>
                  </a:outerShdw>
                </a:effectLst>
              </a:rPr>
              <a:t>NOT</a:t>
            </a:r>
            <a:r>
              <a:rPr lang="en-CA" sz="3200" b="0" dirty="0">
                <a:effectLst>
                  <a:outerShdw blurRad="38100" dist="38100" dir="2700000" algn="tl">
                    <a:srgbClr val="000000">
                      <a:alpha val="43137"/>
                    </a:srgbClr>
                  </a:outerShdw>
                </a:effectLst>
              </a:rPr>
              <a:t> that we believe in reading and interpreting Scripture in isolation, or apart from the rest of God’s work in the church as a whole. </a:t>
            </a:r>
          </a:p>
          <a:p>
            <a:r>
              <a:rPr lang="en-CA" sz="3200" b="0" dirty="0">
                <a:effectLst>
                  <a:outerShdw blurRad="38100" dist="38100" dir="2700000" algn="tl">
                    <a:srgbClr val="000000">
                      <a:alpha val="43137"/>
                    </a:srgbClr>
                  </a:outerShdw>
                </a:effectLst>
              </a:rPr>
              <a:t>It is </a:t>
            </a:r>
            <a:r>
              <a:rPr lang="en-CA" sz="3200" dirty="0">
                <a:effectLst>
                  <a:outerShdw blurRad="38100" dist="38100" dir="2700000" algn="tl">
                    <a:srgbClr val="000000">
                      <a:alpha val="43137"/>
                    </a:srgbClr>
                  </a:outerShdw>
                </a:effectLst>
              </a:rPr>
              <a:t>NOT</a:t>
            </a:r>
            <a:r>
              <a:rPr lang="en-CA" sz="3200" b="0" dirty="0">
                <a:effectLst>
                  <a:outerShdw blurRad="38100" dist="38100" dir="2700000" algn="tl">
                    <a:srgbClr val="000000">
                      <a:alpha val="43137"/>
                    </a:srgbClr>
                  </a:outerShdw>
                </a:effectLst>
              </a:rPr>
              <a:t> the idea of “me and my Bible alone in my room and what I feel it means to me.”</a:t>
            </a:r>
            <a:endParaRPr lang="en-CA" sz="3600" b="0" dirty="0">
              <a:effectLst>
                <a:outerShdw blurRad="38100" dist="38100" dir="2700000" algn="tl">
                  <a:srgbClr val="000000">
                    <a:alpha val="43137"/>
                  </a:srgbClr>
                </a:outerShdw>
              </a:effectLst>
              <a:latin typeface="+mj-lt"/>
            </a:endParaRPr>
          </a:p>
        </p:txBody>
      </p:sp>
      <p:sp>
        <p:nvSpPr>
          <p:cNvPr id="6" name="Title 5">
            <a:extLst>
              <a:ext uri="{FF2B5EF4-FFF2-40B4-BE49-F238E27FC236}">
                <a16:creationId xmlns:a16="http://schemas.microsoft.com/office/drawing/2014/main" id="{8E239529-A328-4E8B-B07A-5EEA49AF156D}"/>
              </a:ext>
            </a:extLst>
          </p:cNvPr>
          <p:cNvSpPr>
            <a:spLocks noGrp="1"/>
          </p:cNvSpPr>
          <p:nvPr>
            <p:ph type="title"/>
          </p:nvPr>
        </p:nvSpPr>
        <p:spPr/>
        <p:txBody>
          <a:bodyPr/>
          <a:lstStyle/>
          <a:p>
            <a:r>
              <a:rPr lang="en-US" dirty="0"/>
              <a:t>A. SOLA SCRIPTURA</a:t>
            </a:r>
            <a:endParaRPr lang="en-CA" dirty="0"/>
          </a:p>
        </p:txBody>
      </p:sp>
    </p:spTree>
    <p:extLst>
      <p:ext uri="{BB962C8B-B14F-4D97-AF65-F5344CB8AC3E}">
        <p14:creationId xmlns:p14="http://schemas.microsoft.com/office/powerpoint/2010/main" val="28500321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1C08FAA-593C-47B7-BAE4-9E0598C9D463}"/>
              </a:ext>
            </a:extLst>
          </p:cNvPr>
          <p:cNvSpPr>
            <a:spLocks noGrp="1"/>
          </p:cNvSpPr>
          <p:nvPr>
            <p:ph type="body" sz="quarter" idx="10"/>
          </p:nvPr>
        </p:nvSpPr>
        <p:spPr/>
        <p:txBody>
          <a:bodyPr/>
          <a:lstStyle/>
          <a:p>
            <a:r>
              <a:rPr lang="en-CA" sz="3000" dirty="0">
                <a:effectLst/>
              </a:rPr>
              <a:t>“We may be moved and induced by </a:t>
            </a:r>
            <a:r>
              <a:rPr lang="en-CA" sz="3000" b="1" dirty="0">
                <a:effectLst/>
              </a:rPr>
              <a:t>the testimony of the Church of God</a:t>
            </a:r>
            <a:r>
              <a:rPr lang="en-CA" sz="3000" dirty="0">
                <a:effectLst/>
              </a:rPr>
              <a:t> to an high and reverent esteem of the Holy Scripture, and the heavenliness of the matter, the efficacy of the doctrine, the majesty of the style… the full discovery it makes of the only way of man’s salvation, the many other incomparable excellencies…</a:t>
            </a:r>
          </a:p>
          <a:p>
            <a:r>
              <a:rPr lang="en-CA" sz="3000" dirty="0">
                <a:effectLst/>
              </a:rPr>
              <a:t>…yet, notwithstanding, our full persuasion and assurance of the infallible truth, and divine authority thereof, is from the </a:t>
            </a:r>
            <a:r>
              <a:rPr lang="en-CA" sz="3000" b="1" dirty="0">
                <a:effectLst/>
              </a:rPr>
              <a:t>inward work of the Holy Spirit </a:t>
            </a:r>
            <a:r>
              <a:rPr lang="en-CA" sz="3000" dirty="0">
                <a:effectLst/>
              </a:rPr>
              <a:t>bearing witness by and with the word in our hearts.”</a:t>
            </a:r>
            <a:endParaRPr lang="en-CA" sz="2800" dirty="0">
              <a:effectLst/>
            </a:endParaRPr>
          </a:p>
          <a:p>
            <a:r>
              <a:rPr lang="en-CA" sz="2000" dirty="0">
                <a:effectLst/>
              </a:rPr>
              <a:t>(WCF 1:5)</a:t>
            </a:r>
            <a:endParaRPr lang="en-CA" sz="2000" dirty="0"/>
          </a:p>
        </p:txBody>
      </p:sp>
      <p:sp>
        <p:nvSpPr>
          <p:cNvPr id="6" name="Text Placeholder 5">
            <a:extLst>
              <a:ext uri="{FF2B5EF4-FFF2-40B4-BE49-F238E27FC236}">
                <a16:creationId xmlns:a16="http://schemas.microsoft.com/office/drawing/2014/main" id="{924BAF40-49D0-45E5-9B49-B8FE37251EC8}"/>
              </a:ext>
            </a:extLst>
          </p:cNvPr>
          <p:cNvSpPr>
            <a:spLocks noGrp="1"/>
          </p:cNvSpPr>
          <p:nvPr>
            <p:ph type="body" sz="quarter" idx="13"/>
          </p:nvPr>
        </p:nvSpPr>
        <p:spPr>
          <a:xfrm>
            <a:off x="1691260" y="448230"/>
            <a:ext cx="7719222" cy="403704"/>
          </a:xfrm>
        </p:spPr>
        <p:txBody>
          <a:bodyPr/>
          <a:lstStyle/>
          <a:p>
            <a:r>
              <a:rPr lang="en-CA" dirty="0"/>
              <a:t>Westminster Confession of Faith (1647)</a:t>
            </a:r>
          </a:p>
        </p:txBody>
      </p:sp>
      <p:pic>
        <p:nvPicPr>
          <p:cNvPr id="7" name="Picture Placeholder 6" descr="A group of people sitting at a table&#10;&#10;Description automatically generated">
            <a:extLst>
              <a:ext uri="{FF2B5EF4-FFF2-40B4-BE49-F238E27FC236}">
                <a16:creationId xmlns:a16="http://schemas.microsoft.com/office/drawing/2014/main" id="{E3CB03FD-384A-4ABB-93A0-215B3A768A71}"/>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13358" r="13358"/>
          <a:stretch>
            <a:fillRect/>
          </a:stretch>
        </p:blipFill>
        <p:spPr/>
      </p:pic>
    </p:spTree>
    <p:extLst>
      <p:ext uri="{BB962C8B-B14F-4D97-AF65-F5344CB8AC3E}">
        <p14:creationId xmlns:p14="http://schemas.microsoft.com/office/powerpoint/2010/main" val="35386632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0C0B82AD-4C95-4950-A66E-03ACB2C73F19}"/>
              </a:ext>
            </a:extLst>
          </p:cNvPr>
          <p:cNvSpPr>
            <a:spLocks noGrp="1"/>
          </p:cNvSpPr>
          <p:nvPr>
            <p:ph type="body" sz="quarter" idx="10"/>
          </p:nvPr>
        </p:nvSpPr>
        <p:spPr/>
        <p:txBody>
          <a:bodyPr/>
          <a:lstStyle/>
          <a:p>
            <a:pPr marL="0" indent="0">
              <a:buNone/>
            </a:pPr>
            <a:r>
              <a:rPr lang="en-CA" b="0" dirty="0">
                <a:effectLst>
                  <a:outerShdw blurRad="38100" dist="38100" dir="2700000" algn="tl">
                    <a:srgbClr val="000000">
                      <a:alpha val="43137"/>
                    </a:srgbClr>
                  </a:outerShdw>
                </a:effectLst>
                <a:latin typeface="+mj-lt"/>
              </a:rPr>
              <a:t>We affirm BOTH that Scriptures must be understood and read </a:t>
            </a:r>
            <a:r>
              <a:rPr lang="en-CA" b="0" u="sng" dirty="0">
                <a:solidFill>
                  <a:schemeClr val="accent1">
                    <a:lumMod val="75000"/>
                  </a:schemeClr>
                </a:solidFill>
                <a:effectLst>
                  <a:outerShdw blurRad="38100" dist="38100" dir="2700000" algn="tl">
                    <a:srgbClr val="000000">
                      <a:alpha val="43137"/>
                    </a:srgbClr>
                  </a:outerShdw>
                </a:effectLst>
                <a:latin typeface="+mj-lt"/>
              </a:rPr>
              <a:t>corporately</a:t>
            </a:r>
            <a:r>
              <a:rPr lang="en-CA" b="0" dirty="0">
                <a:effectLst>
                  <a:outerShdw blurRad="38100" dist="38100" dir="2700000" algn="tl">
                    <a:srgbClr val="000000">
                      <a:alpha val="43137"/>
                    </a:srgbClr>
                  </a:outerShdw>
                </a:effectLst>
                <a:latin typeface="+mj-lt"/>
              </a:rPr>
              <a:t> in the Church and also that it is the testimony of the Holy Spirit through the Scriptures which helps us understand </a:t>
            </a:r>
            <a:r>
              <a:rPr lang="en-CA" b="0" u="sng" dirty="0">
                <a:solidFill>
                  <a:schemeClr val="accent1">
                    <a:lumMod val="75000"/>
                  </a:schemeClr>
                </a:solidFill>
                <a:effectLst>
                  <a:outerShdw blurRad="38100" dist="38100" dir="2700000" algn="tl">
                    <a:srgbClr val="000000">
                      <a:alpha val="43137"/>
                    </a:srgbClr>
                  </a:outerShdw>
                </a:effectLst>
                <a:latin typeface="+mj-lt"/>
              </a:rPr>
              <a:t>personally</a:t>
            </a:r>
            <a:r>
              <a:rPr lang="en-CA" b="0" dirty="0">
                <a:effectLst>
                  <a:outerShdw blurRad="38100" dist="38100" dir="2700000" algn="tl">
                    <a:srgbClr val="000000">
                      <a:alpha val="43137"/>
                    </a:srgbClr>
                  </a:outerShdw>
                </a:effectLst>
                <a:latin typeface="+mj-lt"/>
              </a:rPr>
              <a:t>.</a:t>
            </a:r>
          </a:p>
          <a:p>
            <a:r>
              <a:rPr lang="en-CA" b="0" dirty="0">
                <a:effectLst>
                  <a:outerShdw blurRad="38100" dist="38100" dir="2700000" algn="tl">
                    <a:srgbClr val="000000">
                      <a:alpha val="43137"/>
                    </a:srgbClr>
                  </a:outerShdw>
                </a:effectLst>
              </a:rPr>
              <a:t>The Church aids us in our interpretation, appreciation, esteem and reverence of scripture (through pastors, theologians, </a:t>
            </a:r>
            <a:r>
              <a:rPr lang="en-CA" b="0" dirty="0" err="1">
                <a:effectLst>
                  <a:outerShdw blurRad="38100" dist="38100" dir="2700000" algn="tl">
                    <a:srgbClr val="000000">
                      <a:alpha val="43137"/>
                    </a:srgbClr>
                  </a:outerShdw>
                </a:effectLst>
              </a:rPr>
              <a:t>etc</a:t>
            </a:r>
            <a:r>
              <a:rPr lang="en-CA" b="0" dirty="0">
                <a:effectLst>
                  <a:outerShdw blurRad="38100" dist="38100" dir="2700000" algn="tl">
                    <a:srgbClr val="000000">
                      <a:alpha val="43137"/>
                    </a:srgbClr>
                  </a:outerShdw>
                </a:effectLst>
              </a:rPr>
              <a:t>).</a:t>
            </a:r>
          </a:p>
          <a:p>
            <a:r>
              <a:rPr lang="en-CA" b="0" dirty="0">
                <a:effectLst>
                  <a:outerShdw blurRad="38100" dist="38100" dir="2700000" algn="tl">
                    <a:srgbClr val="000000">
                      <a:alpha val="43137"/>
                    </a:srgbClr>
                  </a:outerShdw>
                </a:effectLst>
              </a:rPr>
              <a:t>Many Christians today don’t make use of the 2000 years of amazing church writers and theologians who have gained many insights into scripture and instead practically try to reinvent the wheel every time they approach scripture leading to new and erroneous interpretations.</a:t>
            </a:r>
            <a:endParaRPr lang="en-CA" sz="3600" b="0" dirty="0">
              <a:effectLst>
                <a:outerShdw blurRad="38100" dist="38100" dir="2700000" algn="tl">
                  <a:srgbClr val="000000">
                    <a:alpha val="43137"/>
                  </a:srgbClr>
                </a:outerShdw>
              </a:effectLst>
              <a:latin typeface="+mj-lt"/>
            </a:endParaRPr>
          </a:p>
        </p:txBody>
      </p:sp>
      <p:sp>
        <p:nvSpPr>
          <p:cNvPr id="6" name="Title 5">
            <a:extLst>
              <a:ext uri="{FF2B5EF4-FFF2-40B4-BE49-F238E27FC236}">
                <a16:creationId xmlns:a16="http://schemas.microsoft.com/office/drawing/2014/main" id="{8E239529-A328-4E8B-B07A-5EEA49AF156D}"/>
              </a:ext>
            </a:extLst>
          </p:cNvPr>
          <p:cNvSpPr>
            <a:spLocks noGrp="1"/>
          </p:cNvSpPr>
          <p:nvPr>
            <p:ph type="title"/>
          </p:nvPr>
        </p:nvSpPr>
        <p:spPr/>
        <p:txBody>
          <a:bodyPr/>
          <a:lstStyle/>
          <a:p>
            <a:r>
              <a:rPr lang="en-US" dirty="0"/>
              <a:t>A. SOLA SCRIPTURA</a:t>
            </a:r>
            <a:endParaRPr lang="en-CA" dirty="0"/>
          </a:p>
        </p:txBody>
      </p:sp>
    </p:spTree>
    <p:extLst>
      <p:ext uri="{BB962C8B-B14F-4D97-AF65-F5344CB8AC3E}">
        <p14:creationId xmlns:p14="http://schemas.microsoft.com/office/powerpoint/2010/main" val="339300864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06C2722-E50B-49DB-B2DA-6479225E813B}"/>
              </a:ext>
            </a:extLst>
          </p:cNvPr>
          <p:cNvSpPr>
            <a:spLocks noGrp="1"/>
          </p:cNvSpPr>
          <p:nvPr>
            <p:ph type="body" sz="quarter" idx="10"/>
          </p:nvPr>
        </p:nvSpPr>
        <p:spPr/>
        <p:txBody>
          <a:bodyPr/>
          <a:lstStyle/>
          <a:p>
            <a:r>
              <a:rPr lang="en-CA" dirty="0">
                <a:effectLst/>
              </a:rPr>
              <a:t> Scripture is, as R.C. Sproul put it, the “</a:t>
            </a:r>
            <a:r>
              <a:rPr lang="en-CA" dirty="0" err="1">
                <a:effectLst/>
              </a:rPr>
              <a:t>norma</a:t>
            </a:r>
            <a:r>
              <a:rPr lang="en-CA" dirty="0">
                <a:effectLst/>
              </a:rPr>
              <a:t> </a:t>
            </a:r>
            <a:r>
              <a:rPr lang="en-CA" dirty="0" err="1">
                <a:effectLst/>
              </a:rPr>
              <a:t>normans</a:t>
            </a:r>
            <a:r>
              <a:rPr lang="en-CA" dirty="0">
                <a:effectLst/>
              </a:rPr>
              <a:t> non </a:t>
            </a:r>
            <a:r>
              <a:rPr lang="en-CA" dirty="0" err="1">
                <a:effectLst/>
              </a:rPr>
              <a:t>normata</a:t>
            </a:r>
            <a:r>
              <a:rPr lang="en-CA" dirty="0">
                <a:effectLst/>
              </a:rPr>
              <a:t>” - that is, Scripture is the rule of rules which cannot be ruled - it is the norm of norms.</a:t>
            </a:r>
          </a:p>
          <a:p>
            <a:endParaRPr lang="en-CA" dirty="0">
              <a:effectLst/>
            </a:endParaRPr>
          </a:p>
          <a:p>
            <a:r>
              <a:rPr lang="en-CA" b="1" dirty="0">
                <a:effectLst/>
              </a:rPr>
              <a:t>All other ‘authorities’ </a:t>
            </a:r>
            <a:r>
              <a:rPr lang="en-CA" dirty="0">
                <a:effectLst/>
              </a:rPr>
              <a:t>(such as teachers, church confessions, books, </a:t>
            </a:r>
            <a:r>
              <a:rPr lang="en-CA" dirty="0" err="1">
                <a:effectLst/>
              </a:rPr>
              <a:t>etc</a:t>
            </a:r>
            <a:r>
              <a:rPr lang="en-CA" dirty="0">
                <a:effectLst/>
              </a:rPr>
              <a:t>) </a:t>
            </a:r>
            <a:r>
              <a:rPr lang="en-CA" b="1" dirty="0">
                <a:effectLst/>
              </a:rPr>
              <a:t>are only authoritative in so far as they </a:t>
            </a:r>
            <a:r>
              <a:rPr lang="en-CA" b="1" u="sng" dirty="0">
                <a:solidFill>
                  <a:schemeClr val="accent1">
                    <a:lumMod val="75000"/>
                  </a:schemeClr>
                </a:solidFill>
                <a:effectLst/>
              </a:rPr>
              <a:t>point to </a:t>
            </a:r>
            <a:r>
              <a:rPr lang="en-CA" b="1" dirty="0">
                <a:effectLst/>
              </a:rPr>
              <a:t>the ultimate authority of God’s Word and clearly and accurately communicate its intended meaning.</a:t>
            </a:r>
            <a:endParaRPr lang="en-CA" dirty="0"/>
          </a:p>
        </p:txBody>
      </p:sp>
      <p:pic>
        <p:nvPicPr>
          <p:cNvPr id="8" name="Picture Placeholder 7" descr="A person wearing a suit and tie&#10;&#10;Description automatically generated">
            <a:extLst>
              <a:ext uri="{FF2B5EF4-FFF2-40B4-BE49-F238E27FC236}">
                <a16:creationId xmlns:a16="http://schemas.microsoft.com/office/drawing/2014/main" id="{C3EA1093-CF90-42A1-A15D-497CC4B2ECD9}"/>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6403" b="6403"/>
          <a:stretch>
            <a:fillRect/>
          </a:stretch>
        </p:blipFill>
        <p:spPr/>
      </p:pic>
      <p:sp>
        <p:nvSpPr>
          <p:cNvPr id="6" name="Text Placeholder 5">
            <a:extLst>
              <a:ext uri="{FF2B5EF4-FFF2-40B4-BE49-F238E27FC236}">
                <a16:creationId xmlns:a16="http://schemas.microsoft.com/office/drawing/2014/main" id="{BE7C957B-D13B-4E90-8E86-2389587729B5}"/>
              </a:ext>
            </a:extLst>
          </p:cNvPr>
          <p:cNvSpPr>
            <a:spLocks noGrp="1"/>
          </p:cNvSpPr>
          <p:nvPr>
            <p:ph type="body" sz="quarter" idx="13"/>
          </p:nvPr>
        </p:nvSpPr>
        <p:spPr/>
        <p:txBody>
          <a:bodyPr/>
          <a:lstStyle/>
          <a:p>
            <a:r>
              <a:rPr lang="en-US" dirty="0"/>
              <a:t>R.C. Sproul (1939 – 2017)</a:t>
            </a:r>
            <a:endParaRPr lang="en-CA" dirty="0"/>
          </a:p>
        </p:txBody>
      </p:sp>
    </p:spTree>
    <p:extLst>
      <p:ext uri="{BB962C8B-B14F-4D97-AF65-F5344CB8AC3E}">
        <p14:creationId xmlns:p14="http://schemas.microsoft.com/office/powerpoint/2010/main" val="19831471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735CABF-187C-4FBB-8A2D-F806F0516FE4}"/>
              </a:ext>
            </a:extLst>
          </p:cNvPr>
          <p:cNvSpPr>
            <a:spLocks noGrp="1"/>
          </p:cNvSpPr>
          <p:nvPr>
            <p:ph type="body" sz="quarter" idx="10"/>
          </p:nvPr>
        </p:nvSpPr>
        <p:spPr/>
        <p:txBody>
          <a:bodyPr/>
          <a:lstStyle/>
          <a:p>
            <a:pPr marL="0" indent="0">
              <a:buNone/>
            </a:pPr>
            <a:r>
              <a:rPr lang="en-CA" b="0" dirty="0">
                <a:effectLst>
                  <a:outerShdw blurRad="38100" dist="38100" dir="2700000" algn="tl">
                    <a:srgbClr val="000000">
                      <a:alpha val="43137"/>
                    </a:srgbClr>
                  </a:outerShdw>
                </a:effectLst>
                <a:latin typeface="+mj-lt"/>
              </a:rPr>
              <a:t>This is probably one of the most attested doctrines in scripture - and there would be too many references to do a thorough study here. </a:t>
            </a:r>
          </a:p>
          <a:p>
            <a:pPr marL="0" indent="0">
              <a:buNone/>
            </a:pPr>
            <a:r>
              <a:rPr lang="en-CA" b="0" dirty="0">
                <a:effectLst>
                  <a:outerShdw blurRad="38100" dist="38100" dir="2700000" algn="tl">
                    <a:srgbClr val="000000">
                      <a:alpha val="43137"/>
                    </a:srgbClr>
                  </a:outerShdw>
                </a:effectLst>
                <a:latin typeface="+mj-lt"/>
              </a:rPr>
              <a:t>Hopefully a few case study examples will suffice to answer the question of “why do we believe the Bible is the ultimate authority?”</a:t>
            </a:r>
          </a:p>
        </p:txBody>
      </p:sp>
      <p:sp>
        <p:nvSpPr>
          <p:cNvPr id="5" name="Title 4">
            <a:extLst>
              <a:ext uri="{FF2B5EF4-FFF2-40B4-BE49-F238E27FC236}">
                <a16:creationId xmlns:a16="http://schemas.microsoft.com/office/drawing/2014/main" id="{954C1E9A-875F-4D7C-A5B7-81C2593DFC50}"/>
              </a:ext>
            </a:extLst>
          </p:cNvPr>
          <p:cNvSpPr>
            <a:spLocks noGrp="1"/>
          </p:cNvSpPr>
          <p:nvPr>
            <p:ph type="title"/>
          </p:nvPr>
        </p:nvSpPr>
        <p:spPr/>
        <p:txBody>
          <a:bodyPr/>
          <a:lstStyle/>
          <a:p>
            <a:r>
              <a:rPr lang="en-US" dirty="0"/>
              <a:t>B. THE BIBLICAL CASE</a:t>
            </a:r>
            <a:endParaRPr lang="en-CA" dirty="0"/>
          </a:p>
        </p:txBody>
      </p:sp>
    </p:spTree>
    <p:extLst>
      <p:ext uri="{BB962C8B-B14F-4D97-AF65-F5344CB8AC3E}">
        <p14:creationId xmlns:p14="http://schemas.microsoft.com/office/powerpoint/2010/main" val="28009510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C6085-C17D-4AC1-8DC5-5A5C5A4A3DFD}"/>
              </a:ext>
            </a:extLst>
          </p:cNvPr>
          <p:cNvSpPr>
            <a:spLocks noGrp="1"/>
          </p:cNvSpPr>
          <p:nvPr>
            <p:ph type="title"/>
          </p:nvPr>
        </p:nvSpPr>
        <p:spPr/>
        <p:txBody>
          <a:bodyPr/>
          <a:lstStyle/>
          <a:p>
            <a:r>
              <a:rPr lang="en-US" dirty="0"/>
              <a:t>AN EXAMPLE TO US</a:t>
            </a:r>
            <a:endParaRPr lang="en-CA" dirty="0"/>
          </a:p>
        </p:txBody>
      </p:sp>
      <p:sp>
        <p:nvSpPr>
          <p:cNvPr id="3" name="Text Placeholder 2">
            <a:extLst>
              <a:ext uri="{FF2B5EF4-FFF2-40B4-BE49-F238E27FC236}">
                <a16:creationId xmlns:a16="http://schemas.microsoft.com/office/drawing/2014/main" id="{6789BD21-DE0F-4F99-AAFD-1B1F118603F0}"/>
              </a:ext>
            </a:extLst>
          </p:cNvPr>
          <p:cNvSpPr>
            <a:spLocks noGrp="1"/>
          </p:cNvSpPr>
          <p:nvPr>
            <p:ph type="body" sz="quarter" idx="10"/>
          </p:nvPr>
        </p:nvSpPr>
        <p:spPr>
          <a:xfrm>
            <a:off x="729950" y="2280096"/>
            <a:ext cx="6895282" cy="4241351"/>
          </a:xfrm>
        </p:spPr>
        <p:txBody>
          <a:bodyPr/>
          <a:lstStyle/>
          <a:p>
            <a:r>
              <a:rPr lang="en-CA" sz="2600" dirty="0">
                <a:effectLst>
                  <a:outerShdw blurRad="38100" dist="38100" dir="2700000" algn="tl">
                    <a:srgbClr val="000000">
                      <a:alpha val="43137"/>
                    </a:srgbClr>
                  </a:outerShdw>
                </a:effectLst>
              </a:rPr>
              <a:t>“The United Church was formed in 1925 by the merger of two large Canadian denominations, the Methodists and the Presbyterians, as well as the much smaller Congregationalists.“</a:t>
            </a:r>
          </a:p>
          <a:p>
            <a:r>
              <a:rPr lang="en-CA" sz="2600" dirty="0">
                <a:effectLst>
                  <a:outerShdw blurRad="38100" dist="38100" dir="2700000" algn="tl">
                    <a:srgbClr val="000000">
                      <a:alpha val="43137"/>
                    </a:srgbClr>
                  </a:outerShdw>
                </a:effectLst>
              </a:rPr>
              <a:t>Many United Churches bore names like “Knox” and “Wesley” and held deeply evangelical beliefs. In the 1930s to 1950s they held evangelistic revival campaigns to win people to Christ and supported figures like Billy Graham in Canada.</a:t>
            </a:r>
          </a:p>
          <a:p>
            <a:r>
              <a:rPr lang="en-CA" sz="2600" b="1" dirty="0">
                <a:effectLst>
                  <a:outerShdw blurRad="38100" dist="38100" dir="2700000" algn="tl">
                    <a:srgbClr val="000000">
                      <a:alpha val="43137"/>
                    </a:srgbClr>
                  </a:outerShdw>
                </a:effectLst>
              </a:rPr>
              <a:t>Their original statements of faith were solidly evangelical.</a:t>
            </a:r>
          </a:p>
        </p:txBody>
      </p:sp>
      <p:sp>
        <p:nvSpPr>
          <p:cNvPr id="4" name="Text Placeholder 3">
            <a:extLst>
              <a:ext uri="{FF2B5EF4-FFF2-40B4-BE49-F238E27FC236}">
                <a16:creationId xmlns:a16="http://schemas.microsoft.com/office/drawing/2014/main" id="{10BEA067-8083-40CD-9C76-0B3AD7D7820D}"/>
              </a:ext>
            </a:extLst>
          </p:cNvPr>
          <p:cNvSpPr>
            <a:spLocks noGrp="1"/>
          </p:cNvSpPr>
          <p:nvPr>
            <p:ph type="body" sz="quarter" idx="11"/>
          </p:nvPr>
        </p:nvSpPr>
        <p:spPr/>
        <p:txBody>
          <a:bodyPr/>
          <a:lstStyle/>
          <a:p>
            <a:r>
              <a:rPr lang="en-US" dirty="0"/>
              <a:t>The United Church of Canada</a:t>
            </a:r>
            <a:endParaRPr lang="en-CA" dirty="0"/>
          </a:p>
        </p:txBody>
      </p:sp>
      <p:pic>
        <p:nvPicPr>
          <p:cNvPr id="9" name="Picture 8" descr="A close up of a sign&#10;&#10;Description automatically generated">
            <a:extLst>
              <a:ext uri="{FF2B5EF4-FFF2-40B4-BE49-F238E27FC236}">
                <a16:creationId xmlns:a16="http://schemas.microsoft.com/office/drawing/2014/main" id="{7F6C0CC1-34E2-443A-9648-A099899DBD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1545" y="1509592"/>
            <a:ext cx="3144424" cy="5011855"/>
          </a:xfrm>
          <a:prstGeom prst="rect">
            <a:avLst/>
          </a:prstGeom>
          <a:ln>
            <a:solidFill>
              <a:schemeClr val="bg2"/>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0834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1431F4-C473-42E9-BE6C-4398FB665893}"/>
              </a:ext>
            </a:extLst>
          </p:cNvPr>
          <p:cNvSpPr>
            <a:spLocks noGrp="1"/>
          </p:cNvSpPr>
          <p:nvPr>
            <p:ph type="title"/>
          </p:nvPr>
        </p:nvSpPr>
        <p:spPr/>
        <p:txBody>
          <a:bodyPr/>
          <a:lstStyle/>
          <a:p>
            <a:r>
              <a:rPr lang="en-CA" dirty="0">
                <a:effectLst>
                  <a:outerShdw blurRad="38100" dist="38100" dir="2700000" algn="tl">
                    <a:srgbClr val="000000">
                      <a:alpha val="43137"/>
                    </a:srgbClr>
                  </a:outerShdw>
                </a:effectLst>
              </a:rPr>
              <a:t>I. The Bible is God’s Word</a:t>
            </a:r>
          </a:p>
        </p:txBody>
      </p:sp>
      <p:sp>
        <p:nvSpPr>
          <p:cNvPr id="5" name="Text Placeholder 4">
            <a:extLst>
              <a:ext uri="{FF2B5EF4-FFF2-40B4-BE49-F238E27FC236}">
                <a16:creationId xmlns:a16="http://schemas.microsoft.com/office/drawing/2014/main" id="{DDEA9904-096C-43F6-8B3A-5B3C48B08FEF}"/>
              </a:ext>
            </a:extLst>
          </p:cNvPr>
          <p:cNvSpPr>
            <a:spLocks noGrp="1"/>
          </p:cNvSpPr>
          <p:nvPr>
            <p:ph type="body" sz="quarter" idx="10"/>
          </p:nvPr>
        </p:nvSpPr>
        <p:spPr/>
        <p:txBody>
          <a:bodyPr/>
          <a:lstStyle/>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The often used introductory phrase, “Thus says the Lord” appears hundreds of times.</a:t>
            </a:r>
            <a:endParaRPr lang="en-CA" sz="3200"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72709586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76FD07-FE1E-45B1-9725-36387A74D998}"/>
              </a:ext>
            </a:extLst>
          </p:cNvPr>
          <p:cNvSpPr>
            <a:spLocks noGrp="1"/>
          </p:cNvSpPr>
          <p:nvPr>
            <p:ph type="body" sz="quarter" idx="10"/>
          </p:nvPr>
        </p:nvSpPr>
        <p:spPr/>
        <p:txBody>
          <a:bodyPr/>
          <a:lstStyle/>
          <a:p>
            <a:r>
              <a:rPr lang="en-CA" dirty="0">
                <a:effectLst/>
              </a:rPr>
              <a:t>“</a:t>
            </a:r>
            <a:r>
              <a:rPr lang="en-CA" b="1" dirty="0">
                <a:effectLst/>
              </a:rPr>
              <a:t>…when the prophets say, “Thus says the Lord,” they are claiming to be messengers from the sovereign King of Israel, namely, God himself, and they are claiming that their words are the absolutely authoritative words of God. </a:t>
            </a:r>
            <a:r>
              <a:rPr lang="en-CA" dirty="0">
                <a:effectLst/>
              </a:rPr>
              <a:t>When a prophet spoke in God’s name in this way, every word he spoke had to come from God, or he would be a false prophet (cf. Num. 22:38; Deut. 18:18–20; Jer. 1:9; 14:14; 23:16–22; 29:31–32; Ezek. 2:7; 13:1–16).”</a:t>
            </a:r>
            <a:endParaRPr lang="en-CA" sz="4000" dirty="0"/>
          </a:p>
        </p:txBody>
      </p:sp>
      <p:pic>
        <p:nvPicPr>
          <p:cNvPr id="9" name="Picture Placeholder 8" descr="A close up of a sign&#10;&#10;Description automatically generated">
            <a:extLst>
              <a:ext uri="{FF2B5EF4-FFF2-40B4-BE49-F238E27FC236}">
                <a16:creationId xmlns:a16="http://schemas.microsoft.com/office/drawing/2014/main" id="{53DB0494-4924-4DC8-AACE-F58BDC367BC9}"/>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6" b="27519"/>
          <a:stretch/>
        </p:blipFill>
        <p:spPr>
          <a:xfrm>
            <a:off x="446567" y="5656199"/>
            <a:ext cx="1238693" cy="1080403"/>
          </a:xfrm>
        </p:spPr>
      </p:pic>
      <p:sp>
        <p:nvSpPr>
          <p:cNvPr id="6" name="Text Placeholder 5">
            <a:extLst>
              <a:ext uri="{FF2B5EF4-FFF2-40B4-BE49-F238E27FC236}">
                <a16:creationId xmlns:a16="http://schemas.microsoft.com/office/drawing/2014/main" id="{27D7D442-1587-4EBB-801D-59B5569A5ED9}"/>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2C5A0645-5391-40D0-B50C-603538020395}"/>
              </a:ext>
            </a:extLst>
          </p:cNvPr>
          <p:cNvSpPr>
            <a:spLocks noGrp="1"/>
          </p:cNvSpPr>
          <p:nvPr>
            <p:ph type="body" sz="quarter" idx="13"/>
          </p:nvPr>
        </p:nvSpPr>
        <p:spPr/>
        <p:txBody>
          <a:bodyPr/>
          <a:lstStyle/>
          <a:p>
            <a:r>
              <a:rPr lang="en-US" dirty="0"/>
              <a:t>SYSTEMATIC THEOLOGY, p.74</a:t>
            </a:r>
            <a:endParaRPr lang="en-CA" dirty="0"/>
          </a:p>
        </p:txBody>
      </p:sp>
    </p:spTree>
    <p:extLst>
      <p:ext uri="{BB962C8B-B14F-4D97-AF65-F5344CB8AC3E}">
        <p14:creationId xmlns:p14="http://schemas.microsoft.com/office/powerpoint/2010/main" val="17627908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1431F4-C473-42E9-BE6C-4398FB665893}"/>
              </a:ext>
            </a:extLst>
          </p:cNvPr>
          <p:cNvSpPr>
            <a:spLocks noGrp="1"/>
          </p:cNvSpPr>
          <p:nvPr>
            <p:ph type="title"/>
          </p:nvPr>
        </p:nvSpPr>
        <p:spPr/>
        <p:txBody>
          <a:bodyPr/>
          <a:lstStyle/>
          <a:p>
            <a:r>
              <a:rPr lang="en-CA" dirty="0">
                <a:effectLst>
                  <a:outerShdw blurRad="38100" dist="38100" dir="2700000" algn="tl">
                    <a:srgbClr val="000000">
                      <a:alpha val="43137"/>
                    </a:srgbClr>
                  </a:outerShdw>
                </a:effectLst>
              </a:rPr>
              <a:t>I. The Bible is God’s Word</a:t>
            </a:r>
          </a:p>
        </p:txBody>
      </p:sp>
      <p:sp>
        <p:nvSpPr>
          <p:cNvPr id="5" name="Text Placeholder 4">
            <a:extLst>
              <a:ext uri="{FF2B5EF4-FFF2-40B4-BE49-F238E27FC236}">
                <a16:creationId xmlns:a16="http://schemas.microsoft.com/office/drawing/2014/main" id="{DDEA9904-096C-43F6-8B3A-5B3C48B08FEF}"/>
              </a:ext>
            </a:extLst>
          </p:cNvPr>
          <p:cNvSpPr>
            <a:spLocks noGrp="1"/>
          </p:cNvSpPr>
          <p:nvPr>
            <p:ph type="body" sz="quarter" idx="10"/>
          </p:nvPr>
        </p:nvSpPr>
        <p:spPr/>
        <p:txBody>
          <a:bodyPr/>
          <a:lstStyle/>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The often used introductory phrase, “Thus says the Lord” appears hundreds of times.</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God speaks “through” the prophets</a:t>
            </a:r>
            <a:br>
              <a:rPr lang="en-CA" dirty="0">
                <a:effectLst>
                  <a:outerShdw blurRad="38100" dist="38100" dir="2700000" algn="tl">
                    <a:srgbClr val="000000">
                      <a:alpha val="43137"/>
                    </a:srgbClr>
                  </a:outerShdw>
                </a:effectLst>
              </a:rPr>
            </a:br>
            <a:r>
              <a:rPr lang="en-CA" sz="2400" dirty="0">
                <a:effectLst>
                  <a:outerShdw blurRad="38100" dist="38100" dir="2700000" algn="tl">
                    <a:srgbClr val="000000">
                      <a:alpha val="43137"/>
                    </a:srgbClr>
                  </a:outerShdw>
                </a:effectLst>
                <a:latin typeface="+mn-lt"/>
              </a:rPr>
              <a:t>(see 1 Kings 14:18; 16:12, 34; 2 Kings 9:36; 14:25; Jer. 37:2; Zech. 7:7, 12) </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Everything the prophets say in God’s Name is what God says </a:t>
            </a:r>
            <a:br>
              <a:rPr lang="en-CA" dirty="0">
                <a:effectLst>
                  <a:outerShdw blurRad="38100" dist="38100" dir="2700000" algn="tl">
                    <a:srgbClr val="000000">
                      <a:alpha val="43137"/>
                    </a:srgbClr>
                  </a:outerShdw>
                </a:effectLst>
              </a:rPr>
            </a:br>
            <a:r>
              <a:rPr lang="en-CA" sz="2400" dirty="0">
                <a:effectLst>
                  <a:outerShdw blurRad="38100" dist="38100" dir="2700000" algn="tl">
                    <a:srgbClr val="000000">
                      <a:alpha val="43137"/>
                    </a:srgbClr>
                  </a:outerShdw>
                </a:effectLst>
                <a:latin typeface="+mn-lt"/>
              </a:rPr>
              <a:t>(see 1 Kings 13:26 with v. 21; 1 Kings 21:19 with 2 Kings 9:25–26; Hag. 1:12; cf. 1 Sam. 15:3, 18)</a:t>
            </a:r>
            <a:r>
              <a:rPr lang="en-CA" dirty="0">
                <a:effectLst>
                  <a:outerShdw blurRad="38100" dist="38100" dir="2700000" algn="tl">
                    <a:srgbClr val="000000">
                      <a:alpha val="43137"/>
                    </a:srgbClr>
                  </a:outerShdw>
                </a:effectLst>
              </a:rPr>
              <a:t> </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Therefore, to disbelieve or disobey what the prophet said is to disbelieve and disobey God himself </a:t>
            </a:r>
            <a:br>
              <a:rPr lang="en-CA" dirty="0">
                <a:effectLst>
                  <a:outerShdw blurRad="38100" dist="38100" dir="2700000" algn="tl">
                    <a:srgbClr val="000000">
                      <a:alpha val="43137"/>
                    </a:srgbClr>
                  </a:outerShdw>
                </a:effectLst>
              </a:rPr>
            </a:br>
            <a:r>
              <a:rPr lang="en-CA" sz="2400" dirty="0">
                <a:effectLst>
                  <a:outerShdw blurRad="38100" dist="38100" dir="2700000" algn="tl">
                    <a:srgbClr val="000000">
                      <a:alpha val="43137"/>
                    </a:srgbClr>
                  </a:outerShdw>
                </a:effectLst>
                <a:latin typeface="+mn-lt"/>
              </a:rPr>
              <a:t>(see Deut. 18:19; 1 Sam. 10:8; 13:13–14; 15:3, 19, 23; 1 Kings 20:35, 36)</a:t>
            </a:r>
            <a:endParaRPr lang="en-CA" sz="3200"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94256107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1431F4-C473-42E9-BE6C-4398FB665893}"/>
              </a:ext>
            </a:extLst>
          </p:cNvPr>
          <p:cNvSpPr>
            <a:spLocks noGrp="1"/>
          </p:cNvSpPr>
          <p:nvPr>
            <p:ph type="title"/>
          </p:nvPr>
        </p:nvSpPr>
        <p:spPr/>
        <p:txBody>
          <a:bodyPr/>
          <a:lstStyle/>
          <a:p>
            <a:r>
              <a:rPr lang="en-CA" dirty="0">
                <a:effectLst>
                  <a:outerShdw blurRad="38100" dist="38100" dir="2700000" algn="tl">
                    <a:srgbClr val="000000">
                      <a:alpha val="43137"/>
                    </a:srgbClr>
                  </a:outerShdw>
                </a:effectLst>
              </a:rPr>
              <a:t>I. The Bible is God’s Word</a:t>
            </a:r>
          </a:p>
        </p:txBody>
      </p:sp>
      <p:sp>
        <p:nvSpPr>
          <p:cNvPr id="5" name="Text Placeholder 4">
            <a:extLst>
              <a:ext uri="{FF2B5EF4-FFF2-40B4-BE49-F238E27FC236}">
                <a16:creationId xmlns:a16="http://schemas.microsoft.com/office/drawing/2014/main" id="{DDEA9904-096C-43F6-8B3A-5B3C48B08FEF}"/>
              </a:ext>
            </a:extLst>
          </p:cNvPr>
          <p:cNvSpPr>
            <a:spLocks noGrp="1"/>
          </p:cNvSpPr>
          <p:nvPr>
            <p:ph type="body" sz="quarter" idx="10"/>
          </p:nvPr>
        </p:nvSpPr>
        <p:spPr/>
        <p:txBody>
          <a:bodyPr/>
          <a:lstStyle/>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Jesus uses the Scriptures as the authoritative source in disputes with the Pharisees. </a:t>
            </a:r>
          </a:p>
          <a:p>
            <a:r>
              <a:rPr lang="en-CA" dirty="0">
                <a:effectLst>
                  <a:outerShdw blurRad="38100" dist="38100" dir="2700000" algn="tl">
                    <a:srgbClr val="000000">
                      <a:alpha val="43137"/>
                    </a:srgbClr>
                  </a:outerShdw>
                </a:effectLst>
                <a:latin typeface="+mn-lt"/>
              </a:rPr>
              <a:t>For example: Matthew 19:4-6 – Jesus quotes Genesis 2:24 to resolve the Pharisees’ question about marriage and the afterlife.</a:t>
            </a:r>
            <a:endParaRPr lang="en-CA" sz="3200"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9191874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7449277-42A1-4AB5-B1A8-EC9737375F80}"/>
              </a:ext>
            </a:extLst>
          </p:cNvPr>
          <p:cNvSpPr>
            <a:spLocks noGrp="1"/>
          </p:cNvSpPr>
          <p:nvPr>
            <p:ph type="body" sz="quarter" idx="10"/>
          </p:nvPr>
        </p:nvSpPr>
        <p:spPr/>
        <p:txBody>
          <a:bodyPr/>
          <a:lstStyle/>
          <a:p>
            <a:r>
              <a:rPr lang="en-CA" sz="3600" dirty="0"/>
              <a:t>He answered, “</a:t>
            </a:r>
            <a:r>
              <a:rPr lang="en-CA" sz="3600" b="1" dirty="0"/>
              <a:t>Have you not read</a:t>
            </a:r>
            <a:r>
              <a:rPr lang="en-CA" sz="3600" dirty="0"/>
              <a:t> that he who created them from the beginning made them male and female, and said, ‘Therefore a man shall leave his father and his mother and hold fast to his wife, and the two shall become one flesh’? So they are no longer two but one flesh. What therefore God has joined together, let not man separate.”</a:t>
            </a:r>
          </a:p>
        </p:txBody>
      </p:sp>
      <p:sp>
        <p:nvSpPr>
          <p:cNvPr id="4" name="Title 3">
            <a:extLst>
              <a:ext uri="{FF2B5EF4-FFF2-40B4-BE49-F238E27FC236}">
                <a16:creationId xmlns:a16="http://schemas.microsoft.com/office/drawing/2014/main" id="{BFA6678D-C372-4CEE-921F-630324519705}"/>
              </a:ext>
            </a:extLst>
          </p:cNvPr>
          <p:cNvSpPr>
            <a:spLocks noGrp="1"/>
          </p:cNvSpPr>
          <p:nvPr>
            <p:ph type="title"/>
          </p:nvPr>
        </p:nvSpPr>
        <p:spPr/>
        <p:txBody>
          <a:bodyPr/>
          <a:lstStyle/>
          <a:p>
            <a:r>
              <a:rPr lang="en-US" dirty="0"/>
              <a:t>Matthew 19:4-6</a:t>
            </a:r>
            <a:endParaRPr lang="en-CA" dirty="0"/>
          </a:p>
        </p:txBody>
      </p:sp>
    </p:spTree>
    <p:extLst>
      <p:ext uri="{BB962C8B-B14F-4D97-AF65-F5344CB8AC3E}">
        <p14:creationId xmlns:p14="http://schemas.microsoft.com/office/powerpoint/2010/main" val="40004816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1431F4-C473-42E9-BE6C-4398FB665893}"/>
              </a:ext>
            </a:extLst>
          </p:cNvPr>
          <p:cNvSpPr>
            <a:spLocks noGrp="1"/>
          </p:cNvSpPr>
          <p:nvPr>
            <p:ph type="title"/>
          </p:nvPr>
        </p:nvSpPr>
        <p:spPr/>
        <p:txBody>
          <a:bodyPr/>
          <a:lstStyle/>
          <a:p>
            <a:r>
              <a:rPr lang="en-CA" dirty="0">
                <a:effectLst>
                  <a:outerShdw blurRad="38100" dist="38100" dir="2700000" algn="tl">
                    <a:srgbClr val="000000">
                      <a:alpha val="43137"/>
                    </a:srgbClr>
                  </a:outerShdw>
                </a:effectLst>
              </a:rPr>
              <a:t>I. The Bible is God’s Word</a:t>
            </a:r>
          </a:p>
        </p:txBody>
      </p:sp>
      <p:sp>
        <p:nvSpPr>
          <p:cNvPr id="5" name="Text Placeholder 4">
            <a:extLst>
              <a:ext uri="{FF2B5EF4-FFF2-40B4-BE49-F238E27FC236}">
                <a16:creationId xmlns:a16="http://schemas.microsoft.com/office/drawing/2014/main" id="{DDEA9904-096C-43F6-8B3A-5B3C48B08FEF}"/>
              </a:ext>
            </a:extLst>
          </p:cNvPr>
          <p:cNvSpPr>
            <a:spLocks noGrp="1"/>
          </p:cNvSpPr>
          <p:nvPr>
            <p:ph type="body" sz="quarter" idx="10"/>
          </p:nvPr>
        </p:nvSpPr>
        <p:spPr/>
        <p:txBody>
          <a:bodyPr/>
          <a:lstStyle/>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Jesus uses the Scriptures as the authoritative source in disputes with the Pharisees.</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Many other passages could be cited (see Luke 1:70; 24:25; John 5:45–47; Acts 3:18, 21; 4:25; 13:47; 28:25; Rom. 1:2; 3:2; 9:17; 1 Cor. 9:8–10; Heb. 1:1–2, 6–7)</a:t>
            </a:r>
            <a:endParaRPr lang="en-CA" sz="3200"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25944642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1431F4-C473-42E9-BE6C-4398FB665893}"/>
              </a:ext>
            </a:extLst>
          </p:cNvPr>
          <p:cNvSpPr>
            <a:spLocks noGrp="1"/>
          </p:cNvSpPr>
          <p:nvPr>
            <p:ph type="title"/>
          </p:nvPr>
        </p:nvSpPr>
        <p:spPr/>
        <p:txBody>
          <a:bodyPr/>
          <a:lstStyle/>
          <a:p>
            <a:r>
              <a:rPr lang="en-CA" dirty="0">
                <a:effectLst>
                  <a:outerShdw blurRad="38100" dist="38100" dir="2700000" algn="tl">
                    <a:srgbClr val="000000">
                      <a:alpha val="43137"/>
                    </a:srgbClr>
                  </a:outerShdw>
                </a:effectLst>
              </a:rPr>
              <a:t>II. The Bible is </a:t>
            </a:r>
            <a:r>
              <a:rPr lang="en-CA" u="sng" dirty="0">
                <a:effectLst>
                  <a:outerShdw blurRad="38100" dist="38100" dir="2700000" algn="tl">
                    <a:srgbClr val="000000">
                      <a:alpha val="43137"/>
                    </a:srgbClr>
                  </a:outerShdw>
                </a:effectLst>
              </a:rPr>
              <a:t>Truthful</a:t>
            </a:r>
          </a:p>
        </p:txBody>
      </p:sp>
      <p:sp>
        <p:nvSpPr>
          <p:cNvPr id="5" name="Text Placeholder 4">
            <a:extLst>
              <a:ext uri="{FF2B5EF4-FFF2-40B4-BE49-F238E27FC236}">
                <a16:creationId xmlns:a16="http://schemas.microsoft.com/office/drawing/2014/main" id="{DDEA9904-096C-43F6-8B3A-5B3C48B08FEF}"/>
              </a:ext>
            </a:extLst>
          </p:cNvPr>
          <p:cNvSpPr>
            <a:spLocks noGrp="1"/>
          </p:cNvSpPr>
          <p:nvPr>
            <p:ph type="body" sz="quarter" idx="10"/>
          </p:nvPr>
        </p:nvSpPr>
        <p:spPr/>
        <p:txBody>
          <a:bodyPr/>
          <a:lstStyle/>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God cannot lie or speak falsely. Our God never lies (Titus 1:2) and in fact, it is impossible for God to lie (Hebrews 6:18). </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Our God is not like sinful humanity that He should lie (Numbers 23:19). </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All His Words are true (2 Samuel 7:28). </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Because the Bible is God’s Word, we are also assured that it is truthful since it is the ‘</a:t>
            </a:r>
            <a:r>
              <a:rPr lang="en-CA" dirty="0" err="1">
                <a:effectLst>
                  <a:outerShdw blurRad="38100" dist="38100" dir="2700000" algn="tl">
                    <a:srgbClr val="000000">
                      <a:alpha val="43137"/>
                    </a:srgbClr>
                  </a:outerShdw>
                </a:effectLst>
              </a:rPr>
              <a:t>unlying</a:t>
            </a:r>
            <a:r>
              <a:rPr lang="en-CA" dirty="0">
                <a:effectLst>
                  <a:outerShdw blurRad="38100" dist="38100" dir="2700000" algn="tl">
                    <a:srgbClr val="000000">
                      <a:alpha val="43137"/>
                    </a:srgbClr>
                  </a:outerShdw>
                </a:effectLst>
              </a:rPr>
              <a:t>’ God speaking. Every word of God proves true (Proverbs 30:5).</a:t>
            </a:r>
            <a:endParaRPr lang="en-CA" sz="3200"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422937211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1431F4-C473-42E9-BE6C-4398FB665893}"/>
              </a:ext>
            </a:extLst>
          </p:cNvPr>
          <p:cNvSpPr>
            <a:spLocks noGrp="1"/>
          </p:cNvSpPr>
          <p:nvPr>
            <p:ph type="title"/>
          </p:nvPr>
        </p:nvSpPr>
        <p:spPr>
          <a:xfrm>
            <a:off x="518029" y="454025"/>
            <a:ext cx="10878008" cy="884217"/>
          </a:xfrm>
        </p:spPr>
        <p:txBody>
          <a:bodyPr/>
          <a:lstStyle/>
          <a:p>
            <a:r>
              <a:rPr lang="en-CA" sz="4800" dirty="0">
                <a:effectLst>
                  <a:outerShdw blurRad="38100" dist="38100" dir="2700000" algn="tl">
                    <a:srgbClr val="000000">
                      <a:alpha val="43137"/>
                    </a:srgbClr>
                  </a:outerShdw>
                </a:effectLst>
              </a:rPr>
              <a:t>III. The Bible is our </a:t>
            </a:r>
            <a:r>
              <a:rPr lang="en-CA" sz="4800" u="sng" dirty="0">
                <a:effectLst>
                  <a:outerShdw blurRad="38100" dist="38100" dir="2700000" algn="tl">
                    <a:srgbClr val="000000">
                      <a:alpha val="43137"/>
                    </a:srgbClr>
                  </a:outerShdw>
                </a:effectLst>
              </a:rPr>
              <a:t>Final</a:t>
            </a:r>
            <a:r>
              <a:rPr lang="en-CA" sz="4800" dirty="0">
                <a:effectLst>
                  <a:outerShdw blurRad="38100" dist="38100" dir="2700000" algn="tl">
                    <a:srgbClr val="000000">
                      <a:alpha val="43137"/>
                    </a:srgbClr>
                  </a:outerShdw>
                </a:effectLst>
              </a:rPr>
              <a:t> Authority</a:t>
            </a:r>
          </a:p>
        </p:txBody>
      </p:sp>
      <p:sp>
        <p:nvSpPr>
          <p:cNvPr id="5" name="Text Placeholder 4">
            <a:extLst>
              <a:ext uri="{FF2B5EF4-FFF2-40B4-BE49-F238E27FC236}">
                <a16:creationId xmlns:a16="http://schemas.microsoft.com/office/drawing/2014/main" id="{DDEA9904-096C-43F6-8B3A-5B3C48B08FEF}"/>
              </a:ext>
            </a:extLst>
          </p:cNvPr>
          <p:cNvSpPr>
            <a:spLocks noGrp="1"/>
          </p:cNvSpPr>
          <p:nvPr>
            <p:ph type="body" sz="quarter" idx="10"/>
          </p:nvPr>
        </p:nvSpPr>
        <p:spPr/>
        <p:txBody>
          <a:bodyPr/>
          <a:lstStyle/>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Written scripture is the final form of God’s authoritative word.</a:t>
            </a:r>
            <a:endParaRPr lang="en-CA" sz="3200"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3083203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76FD07-FE1E-45B1-9725-36387A74D998}"/>
              </a:ext>
            </a:extLst>
          </p:cNvPr>
          <p:cNvSpPr>
            <a:spLocks noGrp="1"/>
          </p:cNvSpPr>
          <p:nvPr>
            <p:ph type="body" sz="quarter" idx="10"/>
          </p:nvPr>
        </p:nvSpPr>
        <p:spPr/>
        <p:txBody>
          <a:bodyPr/>
          <a:lstStyle/>
          <a:p>
            <a:r>
              <a:rPr lang="en-CA" dirty="0">
                <a:effectLst/>
              </a:rPr>
              <a:t>“It is important to realize that the </a:t>
            </a:r>
            <a:r>
              <a:rPr lang="en-CA" b="1" dirty="0">
                <a:effectLst/>
              </a:rPr>
              <a:t>final form </a:t>
            </a:r>
            <a:r>
              <a:rPr lang="en-CA" dirty="0">
                <a:effectLst/>
              </a:rPr>
              <a:t>in which Scripture remains </a:t>
            </a:r>
            <a:r>
              <a:rPr lang="en-CA" b="1" dirty="0">
                <a:effectLst/>
              </a:rPr>
              <a:t>authoritative</a:t>
            </a:r>
            <a:r>
              <a:rPr lang="en-CA" dirty="0">
                <a:effectLst/>
              </a:rPr>
              <a:t> is its </a:t>
            </a:r>
            <a:r>
              <a:rPr lang="en-CA" b="1" dirty="0">
                <a:effectLst/>
              </a:rPr>
              <a:t>written form</a:t>
            </a:r>
            <a:r>
              <a:rPr lang="en-CA" dirty="0">
                <a:effectLst/>
              </a:rPr>
              <a:t>. It was the words of God written on the tablets of stone that Moses deposited in the ark of the covenant. Later, God commanded Moses and subsequent prophets to write their words in a book. And it was written Scripture (</a:t>
            </a:r>
            <a:r>
              <a:rPr lang="en-CA" dirty="0" err="1">
                <a:effectLst/>
                <a:latin typeface="Times New Roman" panose="02020603050405020304" pitchFamily="18" charset="0"/>
                <a:cs typeface="Times New Roman" panose="02020603050405020304" pitchFamily="18" charset="0"/>
              </a:rPr>
              <a:t>γρ</a:t>
            </a:r>
            <a:r>
              <a:rPr lang="en-CA" dirty="0">
                <a:effectLst/>
                <a:latin typeface="Times New Roman" panose="02020603050405020304" pitchFamily="18" charset="0"/>
                <a:cs typeface="Times New Roman" panose="02020603050405020304" pitchFamily="18" charset="0"/>
              </a:rPr>
              <a:t>αφή</a:t>
            </a:r>
            <a:r>
              <a:rPr lang="en-CA" dirty="0">
                <a:effectLst/>
              </a:rPr>
              <a:t>, G1210) that Paul said was “God-breathed” (2 Tim. 3:16). Similarly, it is Paul’s writings that are “a command of the Lord” (1 Cor. 14:37) and that could be classified with “the other scriptures” (2 Peter 3:16).”</a:t>
            </a:r>
            <a:endParaRPr lang="en-CA" sz="4000" dirty="0"/>
          </a:p>
        </p:txBody>
      </p:sp>
      <p:pic>
        <p:nvPicPr>
          <p:cNvPr id="9" name="Picture Placeholder 8" descr="A close up of a sign&#10;&#10;Description automatically generated">
            <a:extLst>
              <a:ext uri="{FF2B5EF4-FFF2-40B4-BE49-F238E27FC236}">
                <a16:creationId xmlns:a16="http://schemas.microsoft.com/office/drawing/2014/main" id="{53DB0494-4924-4DC8-AACE-F58BDC367BC9}"/>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6" b="27519"/>
          <a:stretch/>
        </p:blipFill>
        <p:spPr>
          <a:xfrm>
            <a:off x="446567" y="5656199"/>
            <a:ext cx="1238693" cy="1080403"/>
          </a:xfrm>
        </p:spPr>
      </p:pic>
      <p:sp>
        <p:nvSpPr>
          <p:cNvPr id="6" name="Text Placeholder 5">
            <a:extLst>
              <a:ext uri="{FF2B5EF4-FFF2-40B4-BE49-F238E27FC236}">
                <a16:creationId xmlns:a16="http://schemas.microsoft.com/office/drawing/2014/main" id="{27D7D442-1587-4EBB-801D-59B5569A5ED9}"/>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2C5A0645-5391-40D0-B50C-603538020395}"/>
              </a:ext>
            </a:extLst>
          </p:cNvPr>
          <p:cNvSpPr>
            <a:spLocks noGrp="1"/>
          </p:cNvSpPr>
          <p:nvPr>
            <p:ph type="body" sz="quarter" idx="13"/>
          </p:nvPr>
        </p:nvSpPr>
        <p:spPr/>
        <p:txBody>
          <a:bodyPr/>
          <a:lstStyle/>
          <a:p>
            <a:r>
              <a:rPr lang="en-US" dirty="0"/>
              <a:t>SYSTEMATIC THEOLOGY, p.84-85</a:t>
            </a:r>
            <a:endParaRPr lang="en-CA" dirty="0"/>
          </a:p>
        </p:txBody>
      </p:sp>
    </p:spTree>
    <p:extLst>
      <p:ext uri="{BB962C8B-B14F-4D97-AF65-F5344CB8AC3E}">
        <p14:creationId xmlns:p14="http://schemas.microsoft.com/office/powerpoint/2010/main" val="38307463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F1431F4-C473-42E9-BE6C-4398FB665893}"/>
              </a:ext>
            </a:extLst>
          </p:cNvPr>
          <p:cNvSpPr>
            <a:spLocks noGrp="1"/>
          </p:cNvSpPr>
          <p:nvPr>
            <p:ph type="title"/>
          </p:nvPr>
        </p:nvSpPr>
        <p:spPr>
          <a:xfrm>
            <a:off x="518029" y="454025"/>
            <a:ext cx="10878008" cy="884217"/>
          </a:xfrm>
        </p:spPr>
        <p:txBody>
          <a:bodyPr/>
          <a:lstStyle/>
          <a:p>
            <a:r>
              <a:rPr lang="en-CA" sz="4800" dirty="0">
                <a:effectLst>
                  <a:outerShdw blurRad="38100" dist="38100" dir="2700000" algn="tl">
                    <a:srgbClr val="000000">
                      <a:alpha val="43137"/>
                    </a:srgbClr>
                  </a:outerShdw>
                </a:effectLst>
              </a:rPr>
              <a:t>III. The Bible is our </a:t>
            </a:r>
            <a:r>
              <a:rPr lang="en-CA" sz="4800" u="sng" dirty="0">
                <a:effectLst>
                  <a:outerShdw blurRad="38100" dist="38100" dir="2700000" algn="tl">
                    <a:srgbClr val="000000">
                      <a:alpha val="43137"/>
                    </a:srgbClr>
                  </a:outerShdw>
                </a:effectLst>
              </a:rPr>
              <a:t>Final</a:t>
            </a:r>
            <a:r>
              <a:rPr lang="en-CA" sz="4800" dirty="0">
                <a:effectLst>
                  <a:outerShdw blurRad="38100" dist="38100" dir="2700000" algn="tl">
                    <a:srgbClr val="000000">
                      <a:alpha val="43137"/>
                    </a:srgbClr>
                  </a:outerShdw>
                </a:effectLst>
              </a:rPr>
              <a:t> Authority</a:t>
            </a:r>
          </a:p>
        </p:txBody>
      </p:sp>
      <p:sp>
        <p:nvSpPr>
          <p:cNvPr id="5" name="Text Placeholder 4">
            <a:extLst>
              <a:ext uri="{FF2B5EF4-FFF2-40B4-BE49-F238E27FC236}">
                <a16:creationId xmlns:a16="http://schemas.microsoft.com/office/drawing/2014/main" id="{DDEA9904-096C-43F6-8B3A-5B3C48B08FEF}"/>
              </a:ext>
            </a:extLst>
          </p:cNvPr>
          <p:cNvSpPr>
            <a:spLocks noGrp="1"/>
          </p:cNvSpPr>
          <p:nvPr>
            <p:ph type="body" sz="quarter" idx="10"/>
          </p:nvPr>
        </p:nvSpPr>
        <p:spPr/>
        <p:txBody>
          <a:bodyPr/>
          <a:lstStyle/>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Written scripture is the final form of God’s authoritative word.</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Even our Lord Jesus Christ himself, when tempted in the wilderness in Matthew 4, did not appeal to human words or traditions, nor did he even appeal to his own opinions or preferences (though he was the Son of God, the Word incarnate!). </a:t>
            </a:r>
            <a:r>
              <a:rPr lang="en-CA" b="1" dirty="0">
                <a:effectLst>
                  <a:outerShdw blurRad="38100" dist="38100" dir="2700000" algn="tl">
                    <a:srgbClr val="000000">
                      <a:alpha val="43137"/>
                    </a:srgbClr>
                  </a:outerShdw>
                </a:effectLst>
                <a:latin typeface="+mn-lt"/>
              </a:rPr>
              <a:t>He instead appealed to the written word</a:t>
            </a:r>
            <a:r>
              <a:rPr lang="en-CA" b="1" dirty="0">
                <a:effectLst>
                  <a:outerShdw blurRad="38100" dist="38100" dir="2700000" algn="tl">
                    <a:srgbClr val="000000">
                      <a:alpha val="43137"/>
                    </a:srgbClr>
                  </a:outerShdw>
                </a:effectLst>
              </a:rPr>
              <a:t> </a:t>
            </a:r>
            <a:r>
              <a:rPr lang="en-CA" dirty="0">
                <a:effectLst>
                  <a:outerShdw blurRad="38100" dist="38100" dir="2700000" algn="tl">
                    <a:srgbClr val="000000">
                      <a:alpha val="43137"/>
                    </a:srgbClr>
                  </a:outerShdw>
                </a:effectLst>
              </a:rPr>
              <a:t>of God to rebuke the Devil three times by quoting from Deuteronomy! </a:t>
            </a:r>
            <a:endParaRPr lang="en-CA" sz="3200" dirty="0">
              <a:effectLst>
                <a:outerShdw blurRad="38100" dist="38100" dir="2700000" algn="tl">
                  <a:srgbClr val="000000">
                    <a:alpha val="43137"/>
                  </a:srgbClr>
                </a:outerShdw>
              </a:effectLst>
              <a:latin typeface="+mn-lt"/>
            </a:endParaRPr>
          </a:p>
        </p:txBody>
      </p:sp>
    </p:spTree>
    <p:extLst>
      <p:ext uri="{BB962C8B-B14F-4D97-AF65-F5344CB8AC3E}">
        <p14:creationId xmlns:p14="http://schemas.microsoft.com/office/powerpoint/2010/main" val="3340494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CFE63A0-5AD2-4BB5-922F-E28138A331FC}"/>
              </a:ext>
            </a:extLst>
          </p:cNvPr>
          <p:cNvSpPr>
            <a:spLocks noGrp="1"/>
          </p:cNvSpPr>
          <p:nvPr>
            <p:ph type="body" sz="quarter" idx="10"/>
          </p:nvPr>
        </p:nvSpPr>
        <p:spPr/>
        <p:txBody>
          <a:bodyPr/>
          <a:lstStyle/>
          <a:p>
            <a:r>
              <a:rPr lang="en-CA" dirty="0">
                <a:effectLst>
                  <a:outerShdw blurRad="38100" dist="38100" dir="2700000" algn="tl">
                    <a:srgbClr val="000000">
                      <a:alpha val="43137"/>
                    </a:srgbClr>
                  </a:outerShdw>
                </a:effectLst>
              </a:rPr>
              <a:t>“ We receive the Holy Scriptures of the Old and New Testaments, given by inspiration of God, as containing </a:t>
            </a:r>
            <a:r>
              <a:rPr lang="en-CA" b="1" dirty="0">
                <a:effectLst>
                  <a:outerShdw blurRad="38100" dist="38100" dir="2700000" algn="tl">
                    <a:srgbClr val="000000">
                      <a:alpha val="43137"/>
                    </a:srgbClr>
                  </a:outerShdw>
                </a:effectLst>
              </a:rPr>
              <a:t>the only infallible rule of faith and life</a:t>
            </a:r>
            <a:r>
              <a:rPr lang="en-CA" dirty="0">
                <a:effectLst>
                  <a:outerShdw blurRad="38100" dist="38100" dir="2700000" algn="tl">
                    <a:srgbClr val="000000">
                      <a:alpha val="43137"/>
                    </a:srgbClr>
                  </a:outerShdw>
                </a:effectLst>
              </a:rPr>
              <a:t>, a faithful record of God’s gracious revelations, and as the sure witness of Christ.”</a:t>
            </a:r>
            <a:br>
              <a:rPr lang="en-CA" dirty="0">
                <a:effectLst>
                  <a:outerShdw blurRad="38100" dist="38100" dir="2700000" algn="tl">
                    <a:srgbClr val="000000">
                      <a:alpha val="43137"/>
                    </a:srgbClr>
                  </a:outerShdw>
                </a:effectLst>
              </a:rPr>
            </a:br>
            <a:r>
              <a:rPr lang="en-CA" dirty="0">
                <a:effectLst>
                  <a:outerShdw blurRad="38100" dist="38100" dir="2700000" algn="tl">
                    <a:srgbClr val="000000">
                      <a:alpha val="43137"/>
                    </a:srgbClr>
                  </a:outerShdw>
                </a:effectLst>
              </a:rPr>
              <a:t>(Article III)</a:t>
            </a:r>
          </a:p>
        </p:txBody>
      </p:sp>
      <p:pic>
        <p:nvPicPr>
          <p:cNvPr id="10" name="Picture Placeholder 9" descr="A close up of a sign&#10;&#10;Description automatically generated">
            <a:extLst>
              <a:ext uri="{FF2B5EF4-FFF2-40B4-BE49-F238E27FC236}">
                <a16:creationId xmlns:a16="http://schemas.microsoft.com/office/drawing/2014/main" id="{3BC31CA4-B8DD-459A-92D3-852E163314A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2647" b="22647"/>
          <a:stretch>
            <a:fillRect/>
          </a:stretch>
        </p:blipFill>
        <p:spPr/>
      </p:pic>
      <p:sp>
        <p:nvSpPr>
          <p:cNvPr id="7" name="Text Placeholder 6">
            <a:extLst>
              <a:ext uri="{FF2B5EF4-FFF2-40B4-BE49-F238E27FC236}">
                <a16:creationId xmlns:a16="http://schemas.microsoft.com/office/drawing/2014/main" id="{706712C9-7816-4B3A-A361-BED686B6320B}"/>
              </a:ext>
            </a:extLst>
          </p:cNvPr>
          <p:cNvSpPr>
            <a:spLocks noGrp="1"/>
          </p:cNvSpPr>
          <p:nvPr>
            <p:ph type="body" sz="quarter" idx="12"/>
          </p:nvPr>
        </p:nvSpPr>
        <p:spPr>
          <a:xfrm>
            <a:off x="1729452" y="6222268"/>
            <a:ext cx="4366547" cy="359284"/>
          </a:xfrm>
        </p:spPr>
        <p:txBody>
          <a:bodyPr/>
          <a:lstStyle/>
          <a:p>
            <a:r>
              <a:rPr lang="en-US" dirty="0"/>
              <a:t>The United Church of Canada</a:t>
            </a:r>
            <a:endParaRPr lang="en-CA" dirty="0"/>
          </a:p>
        </p:txBody>
      </p:sp>
      <p:sp>
        <p:nvSpPr>
          <p:cNvPr id="8" name="Text Placeholder 7">
            <a:extLst>
              <a:ext uri="{FF2B5EF4-FFF2-40B4-BE49-F238E27FC236}">
                <a16:creationId xmlns:a16="http://schemas.microsoft.com/office/drawing/2014/main" id="{ADA39AA9-39DA-4097-8EF0-2A2657D1295E}"/>
              </a:ext>
            </a:extLst>
          </p:cNvPr>
          <p:cNvSpPr>
            <a:spLocks noGrp="1"/>
          </p:cNvSpPr>
          <p:nvPr>
            <p:ph type="body" sz="quarter" idx="13"/>
          </p:nvPr>
        </p:nvSpPr>
        <p:spPr/>
        <p:txBody>
          <a:bodyPr/>
          <a:lstStyle/>
          <a:p>
            <a:r>
              <a:rPr lang="en-US" dirty="0"/>
              <a:t>Twenty Articles of Doctrine (1924)</a:t>
            </a:r>
            <a:endParaRPr lang="en-CA" dirty="0"/>
          </a:p>
        </p:txBody>
      </p:sp>
    </p:spTree>
    <p:extLst>
      <p:ext uri="{BB962C8B-B14F-4D97-AF65-F5344CB8AC3E}">
        <p14:creationId xmlns:p14="http://schemas.microsoft.com/office/powerpoint/2010/main" val="382973437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31EEE694-F707-46C0-A5F9-77A9C45B1919}"/>
              </a:ext>
            </a:extLst>
          </p:cNvPr>
          <p:cNvSpPr>
            <a:spLocks noGrp="1"/>
          </p:cNvSpPr>
          <p:nvPr>
            <p:ph type="body" sz="quarter" idx="10"/>
          </p:nvPr>
        </p:nvSpPr>
        <p:spPr/>
        <p:txBody>
          <a:bodyPr/>
          <a:lstStyle/>
          <a:p>
            <a:pPr marL="0" indent="0">
              <a:buNone/>
            </a:pPr>
            <a:r>
              <a:rPr lang="en-CA" dirty="0"/>
              <a:t>A more thorough treatment can be found in chapter 4 of Gregg R. Allison’s book </a:t>
            </a:r>
            <a:r>
              <a:rPr lang="en-CA" i="1" dirty="0"/>
              <a:t>Historical Theology</a:t>
            </a:r>
            <a:r>
              <a:rPr lang="en-CA" dirty="0"/>
              <a:t>.</a:t>
            </a:r>
          </a:p>
        </p:txBody>
      </p:sp>
      <p:sp>
        <p:nvSpPr>
          <p:cNvPr id="4" name="Title 3">
            <a:extLst>
              <a:ext uri="{FF2B5EF4-FFF2-40B4-BE49-F238E27FC236}">
                <a16:creationId xmlns:a16="http://schemas.microsoft.com/office/drawing/2014/main" id="{21C715E7-2FFD-44D6-A7F3-D1D47A7E090D}"/>
              </a:ext>
            </a:extLst>
          </p:cNvPr>
          <p:cNvSpPr>
            <a:spLocks noGrp="1"/>
          </p:cNvSpPr>
          <p:nvPr>
            <p:ph type="title"/>
          </p:nvPr>
        </p:nvSpPr>
        <p:spPr/>
        <p:txBody>
          <a:bodyPr/>
          <a:lstStyle/>
          <a:p>
            <a:r>
              <a:rPr lang="en-US" dirty="0"/>
              <a:t>C. HISTORICAL SUPPORT</a:t>
            </a:r>
            <a:endParaRPr lang="en-CA" dirty="0"/>
          </a:p>
        </p:txBody>
      </p:sp>
    </p:spTree>
    <p:extLst>
      <p:ext uri="{BB962C8B-B14F-4D97-AF65-F5344CB8AC3E}">
        <p14:creationId xmlns:p14="http://schemas.microsoft.com/office/powerpoint/2010/main" val="2308341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0798DC-1B87-4ADD-A7B9-5750A41D7BAB}"/>
              </a:ext>
            </a:extLst>
          </p:cNvPr>
          <p:cNvSpPr>
            <a:spLocks noGrp="1"/>
          </p:cNvSpPr>
          <p:nvPr>
            <p:ph type="body" sz="quarter" idx="10"/>
          </p:nvPr>
        </p:nvSpPr>
        <p:spPr/>
        <p:txBody>
          <a:bodyPr/>
          <a:lstStyle/>
          <a:p>
            <a:r>
              <a:rPr lang="en-CA" dirty="0">
                <a:effectLst>
                  <a:outerShdw blurRad="38100" dist="38100" dir="2700000" algn="tl">
                    <a:srgbClr val="000000">
                      <a:alpha val="43137"/>
                    </a:srgbClr>
                  </a:outerShdw>
                </a:effectLst>
              </a:rPr>
              <a:t>For Justin Martyr, the authority of Scripture was due to its divine authorship; indeed, Scripture demands to “</a:t>
            </a:r>
            <a:r>
              <a:rPr lang="en-CA" b="1" dirty="0">
                <a:effectLst>
                  <a:outerShdw blurRad="38100" dist="38100" dir="2700000" algn="tl">
                    <a:srgbClr val="000000">
                      <a:alpha val="43137"/>
                    </a:srgbClr>
                  </a:outerShdw>
                </a:effectLst>
              </a:rPr>
              <a:t>be believed for its own nobility and for the confidence due to him who sends it</a:t>
            </a:r>
            <a:r>
              <a:rPr lang="en-CA" dirty="0">
                <a:effectLst>
                  <a:outerShdw blurRad="38100" dist="38100" dir="2700000" algn="tl">
                    <a:srgbClr val="000000">
                      <a:alpha val="43137"/>
                    </a:srgbClr>
                  </a:outerShdw>
                </a:effectLst>
              </a:rPr>
              <a:t>. Now the word of truth is sent from God.… For being sent with authority, it were not fit that it should be required to produce proof of what is said; since neither is there any proof beyond itself, which is God.”</a:t>
            </a:r>
          </a:p>
          <a:p>
            <a:br>
              <a:rPr lang="en-CA" dirty="0">
                <a:effectLst>
                  <a:outerShdw blurRad="38100" dist="38100" dir="2700000" algn="tl">
                    <a:srgbClr val="000000">
                      <a:alpha val="43137"/>
                    </a:srgbClr>
                  </a:outerShdw>
                </a:effectLst>
              </a:rPr>
            </a:br>
            <a:r>
              <a:rPr lang="en-CA" sz="2000" dirty="0">
                <a:effectLst>
                  <a:outerShdw blurRad="38100" dist="38100" dir="2700000" algn="tl">
                    <a:srgbClr val="000000">
                      <a:alpha val="43137"/>
                    </a:srgbClr>
                  </a:outerShdw>
                </a:effectLst>
              </a:rPr>
              <a:t>(Justin Martyr, Fragments of the Lost Work of Justin on the Resurrection, 1, in ANF, 1:294)</a:t>
            </a:r>
            <a:endParaRPr lang="en-CA" dirty="0">
              <a:effectLst>
                <a:outerShdw blurRad="38100" dist="38100" dir="2700000" algn="tl">
                  <a:srgbClr val="000000">
                    <a:alpha val="43137"/>
                  </a:srgbClr>
                </a:outerShdw>
              </a:effectLst>
            </a:endParaRPr>
          </a:p>
        </p:txBody>
      </p:sp>
      <p:pic>
        <p:nvPicPr>
          <p:cNvPr id="8" name="Picture Placeholder 7" descr="A picture containing text, book, photo, looking&#10;&#10;Description automatically generated">
            <a:extLst>
              <a:ext uri="{FF2B5EF4-FFF2-40B4-BE49-F238E27FC236}">
                <a16:creationId xmlns:a16="http://schemas.microsoft.com/office/drawing/2014/main" id="{7271DB50-1DB2-4461-9AFF-122D2A0BFCA3}"/>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3710" b="24073"/>
          <a:stretch/>
        </p:blipFill>
        <p:spPr>
          <a:xfrm>
            <a:off x="130595" y="191387"/>
            <a:ext cx="1487216" cy="1297168"/>
          </a:xfrm>
        </p:spPr>
      </p:pic>
      <p:sp>
        <p:nvSpPr>
          <p:cNvPr id="6" name="Text Placeholder 5">
            <a:extLst>
              <a:ext uri="{FF2B5EF4-FFF2-40B4-BE49-F238E27FC236}">
                <a16:creationId xmlns:a16="http://schemas.microsoft.com/office/drawing/2014/main" id="{A9BC6841-8792-4DB9-A41A-581D1F98B644}"/>
              </a:ext>
            </a:extLst>
          </p:cNvPr>
          <p:cNvSpPr>
            <a:spLocks noGrp="1"/>
          </p:cNvSpPr>
          <p:nvPr>
            <p:ph type="body" sz="quarter" idx="13"/>
          </p:nvPr>
        </p:nvSpPr>
        <p:spPr/>
        <p:txBody>
          <a:bodyPr/>
          <a:lstStyle/>
          <a:p>
            <a:r>
              <a:rPr lang="en-US" dirty="0"/>
              <a:t>Justin Martyr (100-165 AD)</a:t>
            </a:r>
            <a:endParaRPr lang="en-CA" dirty="0"/>
          </a:p>
        </p:txBody>
      </p:sp>
    </p:spTree>
    <p:extLst>
      <p:ext uri="{BB962C8B-B14F-4D97-AF65-F5344CB8AC3E}">
        <p14:creationId xmlns:p14="http://schemas.microsoft.com/office/powerpoint/2010/main" val="160933105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0798DC-1B87-4ADD-A7B9-5750A41D7BAB}"/>
              </a:ext>
            </a:extLst>
          </p:cNvPr>
          <p:cNvSpPr>
            <a:spLocks noGrp="1"/>
          </p:cNvSpPr>
          <p:nvPr>
            <p:ph type="body" sz="quarter" idx="10"/>
          </p:nvPr>
        </p:nvSpPr>
        <p:spPr/>
        <p:txBody>
          <a:bodyPr/>
          <a:lstStyle/>
          <a:p>
            <a:r>
              <a:rPr lang="en-CA" dirty="0">
                <a:effectLst>
                  <a:outerShdw blurRad="38100" dist="38100" dir="2700000" algn="tl">
                    <a:srgbClr val="000000">
                      <a:alpha val="43137"/>
                    </a:srgbClr>
                  </a:outerShdw>
                </a:effectLst>
              </a:rPr>
              <a:t>“He, then, who of himself </a:t>
            </a:r>
            <a:r>
              <a:rPr lang="en-CA" b="1" dirty="0">
                <a:effectLst>
                  <a:outerShdw blurRad="38100" dist="38100" dir="2700000" algn="tl">
                    <a:srgbClr val="000000">
                      <a:alpha val="43137"/>
                    </a:srgbClr>
                  </a:outerShdw>
                </a:effectLst>
              </a:rPr>
              <a:t>believes the Scripture </a:t>
            </a:r>
            <a:r>
              <a:rPr lang="en-CA" dirty="0">
                <a:effectLst>
                  <a:outerShdw blurRad="38100" dist="38100" dir="2700000" algn="tl">
                    <a:srgbClr val="000000">
                      <a:alpha val="43137"/>
                    </a:srgbClr>
                  </a:outerShdw>
                </a:effectLst>
              </a:rPr>
              <a:t>and the voice of the Lord, which by the Lord acts to the benefit of men, </a:t>
            </a:r>
            <a:r>
              <a:rPr lang="en-CA" b="1" dirty="0">
                <a:effectLst>
                  <a:outerShdw blurRad="38100" dist="38100" dir="2700000" algn="tl">
                    <a:srgbClr val="000000">
                      <a:alpha val="43137"/>
                    </a:srgbClr>
                  </a:outerShdw>
                </a:effectLst>
              </a:rPr>
              <a:t>is rightly regarded [as] faithful</a:t>
            </a:r>
            <a:r>
              <a:rPr lang="en-CA" dirty="0">
                <a:effectLst>
                  <a:outerShdw blurRad="38100" dist="38100" dir="2700000" algn="tl">
                    <a:srgbClr val="000000">
                      <a:alpha val="43137"/>
                    </a:srgbClr>
                  </a:outerShdw>
                </a:effectLst>
              </a:rPr>
              <a:t>. Certainly, we use it as a criterion in the discovery of things.… We are by the voice of the Lord trained up to the knowledge of the truth.”</a:t>
            </a:r>
          </a:p>
          <a:p>
            <a:br>
              <a:rPr lang="en-CA" dirty="0">
                <a:effectLst>
                  <a:outerShdw blurRad="38100" dist="38100" dir="2700000" algn="tl">
                    <a:srgbClr val="000000">
                      <a:alpha val="43137"/>
                    </a:srgbClr>
                  </a:outerShdw>
                </a:effectLst>
              </a:rPr>
            </a:br>
            <a:r>
              <a:rPr lang="en-CA" sz="2400" dirty="0">
                <a:effectLst>
                  <a:outerShdw blurRad="38100" dist="38100" dir="2700000" algn="tl">
                    <a:srgbClr val="000000">
                      <a:alpha val="43137"/>
                    </a:srgbClr>
                  </a:outerShdw>
                </a:effectLst>
              </a:rPr>
              <a:t>(Clement of Alexandria, Stromata, 7.16, in ANF, 2:551)</a:t>
            </a:r>
            <a:endParaRPr lang="en-CA" dirty="0">
              <a:effectLst>
                <a:outerShdw blurRad="38100" dist="38100" dir="2700000" algn="tl">
                  <a:srgbClr val="000000">
                    <a:alpha val="43137"/>
                  </a:srgbClr>
                </a:outerShdw>
              </a:effectLst>
            </a:endParaRPr>
          </a:p>
        </p:txBody>
      </p:sp>
      <p:sp>
        <p:nvSpPr>
          <p:cNvPr id="6" name="Text Placeholder 5">
            <a:extLst>
              <a:ext uri="{FF2B5EF4-FFF2-40B4-BE49-F238E27FC236}">
                <a16:creationId xmlns:a16="http://schemas.microsoft.com/office/drawing/2014/main" id="{A9BC6841-8792-4DB9-A41A-581D1F98B644}"/>
              </a:ext>
            </a:extLst>
          </p:cNvPr>
          <p:cNvSpPr>
            <a:spLocks noGrp="1"/>
          </p:cNvSpPr>
          <p:nvPr>
            <p:ph type="body" sz="quarter" idx="13"/>
          </p:nvPr>
        </p:nvSpPr>
        <p:spPr/>
        <p:txBody>
          <a:bodyPr/>
          <a:lstStyle/>
          <a:p>
            <a:r>
              <a:rPr lang="en-US" dirty="0"/>
              <a:t>Clement of Alexandria (150 – 215 AD)</a:t>
            </a:r>
            <a:endParaRPr lang="en-CA" dirty="0"/>
          </a:p>
        </p:txBody>
      </p:sp>
      <p:pic>
        <p:nvPicPr>
          <p:cNvPr id="7" name="Picture Placeholder 6" descr="A picture containing text, book, sitting, cat&#10;&#10;Description automatically generated">
            <a:extLst>
              <a:ext uri="{FF2B5EF4-FFF2-40B4-BE49-F238E27FC236}">
                <a16:creationId xmlns:a16="http://schemas.microsoft.com/office/drawing/2014/main" id="{81F8332C-5579-4FF2-8EAE-6A93192AE06A}"/>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221" b="24358"/>
          <a:stretch/>
        </p:blipFill>
        <p:spPr>
          <a:xfrm>
            <a:off x="130595" y="191387"/>
            <a:ext cx="1487216" cy="1297168"/>
          </a:xfrm>
        </p:spPr>
      </p:pic>
    </p:spTree>
    <p:extLst>
      <p:ext uri="{BB962C8B-B14F-4D97-AF65-F5344CB8AC3E}">
        <p14:creationId xmlns:p14="http://schemas.microsoft.com/office/powerpoint/2010/main" val="263018921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40798DC-1B87-4ADD-A7B9-5750A41D7BAB}"/>
              </a:ext>
            </a:extLst>
          </p:cNvPr>
          <p:cNvSpPr>
            <a:spLocks noGrp="1"/>
          </p:cNvSpPr>
          <p:nvPr>
            <p:ph type="body" sz="quarter" idx="10"/>
          </p:nvPr>
        </p:nvSpPr>
        <p:spPr>
          <a:xfrm>
            <a:off x="1045535" y="1100470"/>
            <a:ext cx="10100930" cy="4647188"/>
          </a:xfrm>
        </p:spPr>
        <p:txBody>
          <a:bodyPr/>
          <a:lstStyle/>
          <a:p>
            <a:r>
              <a:rPr lang="en-CA" dirty="0">
                <a:effectLst>
                  <a:outerShdw blurRad="38100" dist="38100" dir="2700000" algn="tl">
                    <a:srgbClr val="000000">
                      <a:alpha val="43137"/>
                    </a:srgbClr>
                  </a:outerShdw>
                </a:effectLst>
              </a:rPr>
              <a:t>Augustine said that truth is to be discovered “</a:t>
            </a:r>
            <a:r>
              <a:rPr lang="en-CA" b="1" dirty="0">
                <a:effectLst>
                  <a:outerShdw blurRad="38100" dist="38100" dir="2700000" algn="tl">
                    <a:srgbClr val="000000">
                      <a:alpha val="43137"/>
                    </a:srgbClr>
                  </a:outerShdw>
                </a:effectLst>
              </a:rPr>
              <a:t>both by sure reason and authority of holy Scripture</a:t>
            </a:r>
            <a:r>
              <a:rPr lang="en-CA" dirty="0">
                <a:effectLst>
                  <a:outerShdw blurRad="38100" dist="38100" dir="2700000" algn="tl">
                    <a:srgbClr val="000000">
                      <a:alpha val="43137"/>
                    </a:srgbClr>
                  </a:outerShdw>
                </a:effectLst>
              </a:rPr>
              <a:t>… not by human judgment, but by authority of divine Scripture.” Elsewhere he wrote that, “</a:t>
            </a:r>
            <a:r>
              <a:rPr lang="en-CA" b="1" dirty="0">
                <a:effectLst>
                  <a:outerShdw blurRad="38100" dist="38100" dir="2700000" algn="tl">
                    <a:srgbClr val="000000">
                      <a:alpha val="43137"/>
                    </a:srgbClr>
                  </a:outerShdw>
                </a:effectLst>
              </a:rPr>
              <a:t>holy Scripture sets a rule to our teaching</a:t>
            </a:r>
            <a:r>
              <a:rPr lang="en-CA" dirty="0">
                <a:effectLst>
                  <a:outerShdw blurRad="38100" dist="38100" dir="2700000" algn="tl">
                    <a:srgbClr val="000000">
                      <a:alpha val="43137"/>
                    </a:srgbClr>
                  </a:outerShdw>
                </a:effectLst>
              </a:rPr>
              <a:t>… Therefore, let it not be for me to teach you any other thing except to expound to you the words of the Teacher, and to treat them as the Lord will have given to me.”</a:t>
            </a:r>
          </a:p>
        </p:txBody>
      </p:sp>
      <p:sp>
        <p:nvSpPr>
          <p:cNvPr id="6" name="Text Placeholder 5">
            <a:extLst>
              <a:ext uri="{FF2B5EF4-FFF2-40B4-BE49-F238E27FC236}">
                <a16:creationId xmlns:a16="http://schemas.microsoft.com/office/drawing/2014/main" id="{A9BC6841-8792-4DB9-A41A-581D1F98B644}"/>
              </a:ext>
            </a:extLst>
          </p:cNvPr>
          <p:cNvSpPr>
            <a:spLocks noGrp="1"/>
          </p:cNvSpPr>
          <p:nvPr>
            <p:ph type="body" sz="quarter" idx="13"/>
          </p:nvPr>
        </p:nvSpPr>
        <p:spPr/>
        <p:txBody>
          <a:bodyPr/>
          <a:lstStyle/>
          <a:p>
            <a:r>
              <a:rPr lang="en-US" dirty="0"/>
              <a:t>Augustine of Hippo (354 – 430 AD)</a:t>
            </a:r>
            <a:endParaRPr lang="en-CA" dirty="0"/>
          </a:p>
        </p:txBody>
      </p:sp>
      <p:pic>
        <p:nvPicPr>
          <p:cNvPr id="8" name="Picture Placeholder 7" descr="A person wearing a hat&#10;&#10;Description automatically generated">
            <a:extLst>
              <a:ext uri="{FF2B5EF4-FFF2-40B4-BE49-F238E27FC236}">
                <a16:creationId xmlns:a16="http://schemas.microsoft.com/office/drawing/2014/main" id="{EDB58ED1-AA84-475E-994E-DF1E77E4E618}"/>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1899" b="21899"/>
          <a:stretch>
            <a:fillRect/>
          </a:stretch>
        </p:blipFill>
        <p:spPr/>
      </p:pic>
    </p:spTree>
    <p:extLst>
      <p:ext uri="{BB962C8B-B14F-4D97-AF65-F5344CB8AC3E}">
        <p14:creationId xmlns:p14="http://schemas.microsoft.com/office/powerpoint/2010/main" val="364086724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C2E944-1BE5-4B08-BE48-4C2AD8F48982}"/>
              </a:ext>
            </a:extLst>
          </p:cNvPr>
          <p:cNvSpPr>
            <a:spLocks noGrp="1"/>
          </p:cNvSpPr>
          <p:nvPr>
            <p:ph type="body" sz="quarter" idx="10"/>
          </p:nvPr>
        </p:nvSpPr>
        <p:spPr/>
        <p:txBody>
          <a:bodyPr/>
          <a:lstStyle/>
          <a:p>
            <a:r>
              <a:rPr lang="en-CA" dirty="0">
                <a:effectLst/>
              </a:rPr>
              <a:t>“Today the light of the Reformation has been significantly dimmed. The consequence is that the word “evangelical” has become so inclusive as to have lost its meaning. We face the peril of losing the unity it has taken centuries to achieve. Because of this crisis and because of our love of Christ, his gospel and his church, we endeavor to assert anew our commitment to the central truths of the Reformation and of historic evangelicalism. These truths we affirm not because of their role in our traditions, but because we believe that they are central to the Bible.”</a:t>
            </a:r>
            <a:endParaRPr lang="en-CA" dirty="0"/>
          </a:p>
        </p:txBody>
      </p:sp>
      <p:sp>
        <p:nvSpPr>
          <p:cNvPr id="4" name="Text Placeholder 3">
            <a:extLst>
              <a:ext uri="{FF2B5EF4-FFF2-40B4-BE49-F238E27FC236}">
                <a16:creationId xmlns:a16="http://schemas.microsoft.com/office/drawing/2014/main" id="{217E3C53-3429-4C3B-AF47-E964E34523DA}"/>
              </a:ext>
            </a:extLst>
          </p:cNvPr>
          <p:cNvSpPr>
            <a:spLocks noGrp="1"/>
          </p:cNvSpPr>
          <p:nvPr>
            <p:ph type="body" sz="quarter" idx="13"/>
          </p:nvPr>
        </p:nvSpPr>
        <p:spPr/>
        <p:txBody>
          <a:bodyPr/>
          <a:lstStyle/>
          <a:p>
            <a:r>
              <a:rPr lang="en-CA" dirty="0">
                <a:effectLst/>
              </a:rPr>
              <a:t>The Cambridge Declaration (1996)</a:t>
            </a:r>
            <a:endParaRPr lang="en-CA" dirty="0"/>
          </a:p>
        </p:txBody>
      </p:sp>
      <p:pic>
        <p:nvPicPr>
          <p:cNvPr id="14" name="Picture Placeholder 13" descr="A picture containing flower, bird&#10;&#10;Description automatically generated">
            <a:extLst>
              <a:ext uri="{FF2B5EF4-FFF2-40B4-BE49-F238E27FC236}">
                <a16:creationId xmlns:a16="http://schemas.microsoft.com/office/drawing/2014/main" id="{13D42570-5A0B-4CBE-AD95-3868335B647B}"/>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5298" b="5298"/>
          <a:stretch>
            <a:fillRect/>
          </a:stretch>
        </p:blipFill>
        <p:spPr/>
      </p:pic>
    </p:spTree>
    <p:extLst>
      <p:ext uri="{BB962C8B-B14F-4D97-AF65-F5344CB8AC3E}">
        <p14:creationId xmlns:p14="http://schemas.microsoft.com/office/powerpoint/2010/main" val="35303546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D894119-1BE8-491D-BC15-EA82FF9E1B8F}"/>
              </a:ext>
            </a:extLst>
          </p:cNvPr>
          <p:cNvSpPr>
            <a:spLocks noGrp="1"/>
          </p:cNvSpPr>
          <p:nvPr>
            <p:ph type="title"/>
          </p:nvPr>
        </p:nvSpPr>
        <p:spPr/>
        <p:txBody>
          <a:bodyPr/>
          <a:lstStyle/>
          <a:p>
            <a:r>
              <a:rPr lang="en-US" dirty="0"/>
              <a:t>STILL A THREAT TODAY</a:t>
            </a:r>
            <a:endParaRPr lang="en-CA" dirty="0"/>
          </a:p>
        </p:txBody>
      </p:sp>
      <p:sp>
        <p:nvSpPr>
          <p:cNvPr id="6" name="Text Placeholder 5">
            <a:extLst>
              <a:ext uri="{FF2B5EF4-FFF2-40B4-BE49-F238E27FC236}">
                <a16:creationId xmlns:a16="http://schemas.microsoft.com/office/drawing/2014/main" id="{36805A1D-D032-41FF-8F85-9063D09D700F}"/>
              </a:ext>
            </a:extLst>
          </p:cNvPr>
          <p:cNvSpPr>
            <a:spLocks noGrp="1"/>
          </p:cNvSpPr>
          <p:nvPr>
            <p:ph type="body" sz="quarter" idx="10"/>
          </p:nvPr>
        </p:nvSpPr>
        <p:spPr/>
        <p:txBody>
          <a:bodyPr/>
          <a:lstStyle/>
          <a:p>
            <a:pPr algn="ctr"/>
            <a:r>
              <a:rPr lang="en-CA" sz="3200" b="1" dirty="0">
                <a:effectLst>
                  <a:outerShdw blurRad="38100" dist="38100" dir="2700000" algn="tl">
                    <a:srgbClr val="000000">
                      <a:alpha val="43137"/>
                    </a:srgbClr>
                  </a:outerShdw>
                </a:effectLst>
              </a:rPr>
              <a:t>The outright rejection or neglect or functional denial of Sola Scriptura is still a very real threat to the church today…</a:t>
            </a:r>
          </a:p>
        </p:txBody>
      </p:sp>
      <p:sp>
        <p:nvSpPr>
          <p:cNvPr id="7" name="Text Placeholder 6">
            <a:extLst>
              <a:ext uri="{FF2B5EF4-FFF2-40B4-BE49-F238E27FC236}">
                <a16:creationId xmlns:a16="http://schemas.microsoft.com/office/drawing/2014/main" id="{4B176E3B-62E6-4963-A7CC-0F8EEDFD3F35}"/>
              </a:ext>
            </a:extLst>
          </p:cNvPr>
          <p:cNvSpPr>
            <a:spLocks noGrp="1"/>
          </p:cNvSpPr>
          <p:nvPr>
            <p:ph type="body" sz="quarter" idx="11"/>
          </p:nvPr>
        </p:nvSpPr>
        <p:spPr/>
        <p:txBody>
          <a:bodyPr/>
          <a:lstStyle/>
          <a:p>
            <a:r>
              <a:rPr lang="en-US" sz="2000" dirty="0"/>
              <a:t>The Abandonment of Scripture’s Authority</a:t>
            </a:r>
            <a:endParaRPr lang="en-CA" sz="2000" dirty="0"/>
          </a:p>
        </p:txBody>
      </p:sp>
    </p:spTree>
    <p:extLst>
      <p:ext uri="{BB962C8B-B14F-4D97-AF65-F5344CB8AC3E}">
        <p14:creationId xmlns:p14="http://schemas.microsoft.com/office/powerpoint/2010/main" val="27374310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4733831-7689-4941-BBBC-AD777DA00B2E}"/>
              </a:ext>
            </a:extLst>
          </p:cNvPr>
          <p:cNvSpPr>
            <a:spLocks noGrp="1"/>
          </p:cNvSpPr>
          <p:nvPr>
            <p:ph type="body" sz="quarter" idx="10"/>
          </p:nvPr>
        </p:nvSpPr>
        <p:spPr/>
        <p:txBody>
          <a:bodyPr/>
          <a:lstStyle/>
          <a:p>
            <a:pPr marL="571500" indent="-571500">
              <a:buFont typeface="+mj-lt"/>
              <a:buAutoNum type="romanUcPeriod"/>
            </a:pPr>
            <a:r>
              <a:rPr lang="en-CA" dirty="0"/>
              <a:t>The rejection of the inspiration &amp; authority of Scripture</a:t>
            </a:r>
          </a:p>
          <a:p>
            <a:pPr marL="571500" indent="-571500">
              <a:buFont typeface="+mj-lt"/>
              <a:buAutoNum type="romanUcPeriod"/>
            </a:pPr>
            <a:r>
              <a:rPr lang="en-CA" dirty="0"/>
              <a:t>The neglect or functional denial of Sola Scriptura</a:t>
            </a:r>
          </a:p>
          <a:p>
            <a:pPr marL="571500" indent="-571500">
              <a:buFont typeface="+mj-lt"/>
              <a:buAutoNum type="romanUcPeriod"/>
            </a:pPr>
            <a:endParaRPr lang="en-CA" dirty="0"/>
          </a:p>
        </p:txBody>
      </p:sp>
      <p:sp>
        <p:nvSpPr>
          <p:cNvPr id="5" name="Title 4">
            <a:extLst>
              <a:ext uri="{FF2B5EF4-FFF2-40B4-BE49-F238E27FC236}">
                <a16:creationId xmlns:a16="http://schemas.microsoft.com/office/drawing/2014/main" id="{BFCF5A68-151C-4554-A227-0B32FA44875F}"/>
              </a:ext>
            </a:extLst>
          </p:cNvPr>
          <p:cNvSpPr>
            <a:spLocks noGrp="1"/>
          </p:cNvSpPr>
          <p:nvPr>
            <p:ph type="title"/>
          </p:nvPr>
        </p:nvSpPr>
        <p:spPr/>
        <p:txBody>
          <a:bodyPr/>
          <a:lstStyle/>
          <a:p>
            <a:r>
              <a:rPr lang="en-US" dirty="0"/>
              <a:t>D. TWO MAJOR ERRORS</a:t>
            </a:r>
            <a:endParaRPr lang="en-CA" dirty="0"/>
          </a:p>
        </p:txBody>
      </p:sp>
    </p:spTree>
    <p:extLst>
      <p:ext uri="{BB962C8B-B14F-4D97-AF65-F5344CB8AC3E}">
        <p14:creationId xmlns:p14="http://schemas.microsoft.com/office/powerpoint/2010/main" val="60011755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4733831-7689-4941-BBBC-AD777DA00B2E}"/>
              </a:ext>
            </a:extLst>
          </p:cNvPr>
          <p:cNvSpPr>
            <a:spLocks noGrp="1"/>
          </p:cNvSpPr>
          <p:nvPr>
            <p:ph type="body" sz="quarter" idx="10"/>
          </p:nvPr>
        </p:nvSpPr>
        <p:spPr/>
        <p:txBody>
          <a:bodyPr/>
          <a:lstStyle/>
          <a:p>
            <a:pPr marL="0" indent="0">
              <a:buNone/>
            </a:pPr>
            <a:r>
              <a:rPr lang="en-CA" sz="3200" dirty="0">
                <a:effectLst>
                  <a:outerShdw blurRad="38100" dist="38100" dir="2700000" algn="tl">
                    <a:srgbClr val="000000">
                      <a:alpha val="43137"/>
                    </a:srgbClr>
                  </a:outerShdw>
                </a:effectLst>
              </a:rPr>
              <a:t>I. The Rejection of the inspiration &amp; authority of Scripture</a:t>
            </a:r>
          </a:p>
          <a:p>
            <a:pPr marL="0" indent="0">
              <a:buNone/>
            </a:pPr>
            <a:r>
              <a:rPr lang="en-CA" sz="3200" b="0" dirty="0">
                <a:effectLst>
                  <a:outerShdw blurRad="38100" dist="38100" dir="2700000" algn="tl">
                    <a:srgbClr val="000000">
                      <a:alpha val="43137"/>
                    </a:srgbClr>
                  </a:outerShdw>
                </a:effectLst>
              </a:rPr>
              <a:t>This position contradicts the testimony of scripture itself and hence cannot even be properly called “Christian”. If we reject God’s word - how can we say to be followers of Him? This view is held by ‘liberal Christians’ - however, this is a whole other religion to Christianity entirely. </a:t>
            </a:r>
          </a:p>
          <a:p>
            <a:pPr marL="0" indent="0">
              <a:buNone/>
            </a:pPr>
            <a:r>
              <a:rPr lang="en-CA" sz="3200" b="0" i="1" dirty="0">
                <a:solidFill>
                  <a:schemeClr val="accent1">
                    <a:lumMod val="75000"/>
                  </a:schemeClr>
                </a:solidFill>
                <a:effectLst>
                  <a:outerShdw blurRad="38100" dist="38100" dir="2700000" algn="tl">
                    <a:srgbClr val="000000">
                      <a:alpha val="43137"/>
                    </a:srgbClr>
                  </a:outerShdw>
                </a:effectLst>
                <a:latin typeface="+mj-lt"/>
              </a:rPr>
              <a:t>To reject the inspiration and authority of the Bible is to invent some other religion than Christianity.</a:t>
            </a:r>
          </a:p>
          <a:p>
            <a:pPr marL="0" indent="0">
              <a:buNone/>
            </a:pPr>
            <a:br>
              <a:rPr lang="en-CA" sz="3200" dirty="0">
                <a:effectLst>
                  <a:outerShdw blurRad="38100" dist="38100" dir="2700000" algn="tl">
                    <a:srgbClr val="000000">
                      <a:alpha val="43137"/>
                    </a:srgbClr>
                  </a:outerShdw>
                </a:effectLst>
              </a:rPr>
            </a:br>
            <a:endParaRPr lang="en-CA" sz="3200" dirty="0">
              <a:effectLst>
                <a:outerShdw blurRad="38100" dist="38100" dir="2700000" algn="tl">
                  <a:srgbClr val="000000">
                    <a:alpha val="43137"/>
                  </a:srgbClr>
                </a:outerShdw>
              </a:effectLst>
            </a:endParaRPr>
          </a:p>
        </p:txBody>
      </p:sp>
      <p:sp>
        <p:nvSpPr>
          <p:cNvPr id="5" name="Title 4">
            <a:extLst>
              <a:ext uri="{FF2B5EF4-FFF2-40B4-BE49-F238E27FC236}">
                <a16:creationId xmlns:a16="http://schemas.microsoft.com/office/drawing/2014/main" id="{BFCF5A68-151C-4554-A227-0B32FA44875F}"/>
              </a:ext>
            </a:extLst>
          </p:cNvPr>
          <p:cNvSpPr>
            <a:spLocks noGrp="1"/>
          </p:cNvSpPr>
          <p:nvPr>
            <p:ph type="title"/>
          </p:nvPr>
        </p:nvSpPr>
        <p:spPr/>
        <p:txBody>
          <a:bodyPr/>
          <a:lstStyle/>
          <a:p>
            <a:r>
              <a:rPr lang="en-US" dirty="0"/>
              <a:t>D. TWO MAJOR ERRORS</a:t>
            </a:r>
            <a:endParaRPr lang="en-CA" dirty="0"/>
          </a:p>
        </p:txBody>
      </p:sp>
    </p:spTree>
    <p:extLst>
      <p:ext uri="{BB962C8B-B14F-4D97-AF65-F5344CB8AC3E}">
        <p14:creationId xmlns:p14="http://schemas.microsoft.com/office/powerpoint/2010/main" val="839015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4733831-7689-4941-BBBC-AD777DA00B2E}"/>
              </a:ext>
            </a:extLst>
          </p:cNvPr>
          <p:cNvSpPr>
            <a:spLocks noGrp="1"/>
          </p:cNvSpPr>
          <p:nvPr>
            <p:ph type="body" sz="quarter" idx="10"/>
          </p:nvPr>
        </p:nvSpPr>
        <p:spPr/>
        <p:txBody>
          <a:bodyPr/>
          <a:lstStyle/>
          <a:p>
            <a:pPr marL="0" indent="0">
              <a:buNone/>
            </a:pPr>
            <a:r>
              <a:rPr lang="en-CA" sz="3200" dirty="0">
                <a:effectLst>
                  <a:outerShdw blurRad="38100" dist="38100" dir="2700000" algn="tl">
                    <a:srgbClr val="000000">
                      <a:alpha val="43137"/>
                    </a:srgbClr>
                  </a:outerShdw>
                </a:effectLst>
              </a:rPr>
              <a:t>II. The neglect or functional denial of Sola Scriptura</a:t>
            </a:r>
          </a:p>
          <a:p>
            <a:r>
              <a:rPr lang="en-CA" dirty="0">
                <a:effectLst>
                  <a:outerShdw blurRad="38100" dist="38100" dir="2700000" algn="tl">
                    <a:srgbClr val="000000">
                      <a:alpha val="43137"/>
                    </a:srgbClr>
                  </a:outerShdw>
                </a:effectLst>
              </a:rPr>
              <a:t>Functional Denial</a:t>
            </a:r>
            <a:r>
              <a:rPr lang="en-CA" b="0" dirty="0">
                <a:effectLst>
                  <a:outerShdw blurRad="38100" dist="38100" dir="2700000" algn="tl">
                    <a:srgbClr val="000000">
                      <a:alpha val="43137"/>
                    </a:srgbClr>
                  </a:outerShdw>
                </a:effectLst>
              </a:rPr>
              <a:t> - is to put some other authority alongside scripture and consider it either equally authoritative or more authoritative.</a:t>
            </a:r>
          </a:p>
          <a:p>
            <a:r>
              <a:rPr lang="en-CA" dirty="0">
                <a:effectLst>
                  <a:outerShdw blurRad="38100" dist="38100" dir="2700000" algn="tl">
                    <a:srgbClr val="000000">
                      <a:alpha val="43137"/>
                    </a:srgbClr>
                  </a:outerShdw>
                </a:effectLst>
              </a:rPr>
              <a:t>Neglect</a:t>
            </a:r>
            <a:r>
              <a:rPr lang="en-CA" b="0" dirty="0">
                <a:effectLst>
                  <a:outerShdw blurRad="38100" dist="38100" dir="2700000" algn="tl">
                    <a:srgbClr val="000000">
                      <a:alpha val="43137"/>
                    </a:srgbClr>
                  </a:outerShdw>
                </a:effectLst>
              </a:rPr>
              <a:t> - This happens when we close our Bibles and function in the world without the light and guidance of God’s Word. It happens when we trust our instincts and gut more than we trust the wisdom of God’s revealed Word. It happens when we forget what God has said and replace it with what the world says or what our friends or family say or what our own personal preferences are.</a:t>
            </a:r>
            <a:endParaRPr lang="en-CA" sz="3200" dirty="0">
              <a:effectLst>
                <a:outerShdw blurRad="38100" dist="38100" dir="2700000" algn="tl">
                  <a:srgbClr val="000000">
                    <a:alpha val="43137"/>
                  </a:srgbClr>
                </a:outerShdw>
              </a:effectLst>
            </a:endParaRPr>
          </a:p>
        </p:txBody>
      </p:sp>
      <p:sp>
        <p:nvSpPr>
          <p:cNvPr id="5" name="Title 4">
            <a:extLst>
              <a:ext uri="{FF2B5EF4-FFF2-40B4-BE49-F238E27FC236}">
                <a16:creationId xmlns:a16="http://schemas.microsoft.com/office/drawing/2014/main" id="{BFCF5A68-151C-4554-A227-0B32FA44875F}"/>
              </a:ext>
            </a:extLst>
          </p:cNvPr>
          <p:cNvSpPr>
            <a:spLocks noGrp="1"/>
          </p:cNvSpPr>
          <p:nvPr>
            <p:ph type="title"/>
          </p:nvPr>
        </p:nvSpPr>
        <p:spPr/>
        <p:txBody>
          <a:bodyPr/>
          <a:lstStyle/>
          <a:p>
            <a:r>
              <a:rPr lang="en-US" dirty="0"/>
              <a:t>D. TWO MAJOR ERRORS</a:t>
            </a:r>
            <a:endParaRPr lang="en-CA" dirty="0"/>
          </a:p>
        </p:txBody>
      </p:sp>
    </p:spTree>
    <p:extLst>
      <p:ext uri="{BB962C8B-B14F-4D97-AF65-F5344CB8AC3E}">
        <p14:creationId xmlns:p14="http://schemas.microsoft.com/office/powerpoint/2010/main" val="3123101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A5E751-A454-4943-AEFE-496968EF82FD}"/>
              </a:ext>
            </a:extLst>
          </p:cNvPr>
          <p:cNvSpPr>
            <a:spLocks noGrp="1"/>
          </p:cNvSpPr>
          <p:nvPr>
            <p:ph type="title"/>
          </p:nvPr>
        </p:nvSpPr>
        <p:spPr/>
        <p:txBody>
          <a:bodyPr/>
          <a:lstStyle/>
          <a:p>
            <a:r>
              <a:rPr lang="en-US" dirty="0"/>
              <a:t>ASK YOURSELF</a:t>
            </a:r>
            <a:endParaRPr lang="en-CA" dirty="0"/>
          </a:p>
        </p:txBody>
      </p:sp>
      <p:sp>
        <p:nvSpPr>
          <p:cNvPr id="5" name="Text Placeholder 4">
            <a:extLst>
              <a:ext uri="{FF2B5EF4-FFF2-40B4-BE49-F238E27FC236}">
                <a16:creationId xmlns:a16="http://schemas.microsoft.com/office/drawing/2014/main" id="{CA07D20F-4D93-44F1-8AA2-AED54C09A570}"/>
              </a:ext>
            </a:extLst>
          </p:cNvPr>
          <p:cNvSpPr>
            <a:spLocks noGrp="1"/>
          </p:cNvSpPr>
          <p:nvPr>
            <p:ph type="body" sz="quarter" idx="10"/>
          </p:nvPr>
        </p:nvSpPr>
        <p:spPr>
          <a:xfrm>
            <a:off x="1127125" y="1274935"/>
            <a:ext cx="9937750" cy="4916315"/>
          </a:xfrm>
        </p:spPr>
        <p:txBody>
          <a:bodyPr/>
          <a:lstStyle/>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Have you ever deferred to some other authority to settle a matter of faith and practice which was not based on or derived from the ultimate authority of Scripture? </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Have you ever been persuaded by or uncritically accepted the opinion or teaching of someone on a topic of faith (even this teacher!) without seeing how they based it on the proper interpretation of Scripture?</a:t>
            </a:r>
          </a:p>
          <a:p>
            <a:r>
              <a:rPr lang="en-CA" i="1" dirty="0">
                <a:solidFill>
                  <a:schemeClr val="accent1">
                    <a:lumMod val="75000"/>
                  </a:schemeClr>
                </a:solidFill>
                <a:effectLst>
                  <a:outerShdw blurRad="38100" dist="38100" dir="2700000" algn="tl">
                    <a:srgbClr val="000000">
                      <a:alpha val="43137"/>
                    </a:srgbClr>
                  </a:outerShdw>
                </a:effectLst>
              </a:rPr>
              <a:t>If so, you may have slipped into functional denial of Scripture’s authority.</a:t>
            </a:r>
          </a:p>
        </p:txBody>
      </p:sp>
    </p:spTree>
    <p:extLst>
      <p:ext uri="{BB962C8B-B14F-4D97-AF65-F5344CB8AC3E}">
        <p14:creationId xmlns:p14="http://schemas.microsoft.com/office/powerpoint/2010/main" val="4361973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CFE63A0-5AD2-4BB5-922F-E28138A331FC}"/>
              </a:ext>
            </a:extLst>
          </p:cNvPr>
          <p:cNvSpPr>
            <a:spLocks noGrp="1"/>
          </p:cNvSpPr>
          <p:nvPr>
            <p:ph type="body" sz="quarter" idx="10"/>
          </p:nvPr>
        </p:nvSpPr>
        <p:spPr/>
        <p:txBody>
          <a:bodyPr/>
          <a:lstStyle/>
          <a:p>
            <a:r>
              <a:rPr lang="en-CA" sz="2800" dirty="0">
                <a:effectLst>
                  <a:outerShdw blurRad="38100" dist="38100" dir="2700000" algn="tl">
                    <a:srgbClr val="000000">
                      <a:alpha val="43137"/>
                    </a:srgbClr>
                  </a:outerShdw>
                </a:effectLst>
              </a:rPr>
              <a:t>“We believe that, while God uttered His Word to man in many portions progressively, </a:t>
            </a:r>
            <a:r>
              <a:rPr lang="en-CA" sz="2800" b="1" dirty="0">
                <a:effectLst>
                  <a:outerShdw blurRad="38100" dist="38100" dir="2700000" algn="tl">
                    <a:srgbClr val="000000">
                      <a:alpha val="43137"/>
                    </a:srgbClr>
                  </a:outerShdw>
                </a:effectLst>
              </a:rPr>
              <a:t>the whole is sufficient to declare His mind and will for our salvation</a:t>
            </a:r>
            <a:r>
              <a:rPr lang="en-CA" sz="2800" dirty="0">
                <a:effectLst>
                  <a:outerShdw blurRad="38100" dist="38100" dir="2700000" algn="tl">
                    <a:srgbClr val="000000">
                      <a:alpha val="43137"/>
                    </a:srgbClr>
                  </a:outerShdw>
                </a:effectLst>
              </a:rPr>
              <a:t>...</a:t>
            </a:r>
          </a:p>
          <a:p>
            <a:r>
              <a:rPr lang="en-CA" sz="2800" dirty="0">
                <a:effectLst>
                  <a:outerShdw blurRad="38100" dist="38100" dir="2700000" algn="tl">
                    <a:srgbClr val="000000">
                      <a:alpha val="43137"/>
                    </a:srgbClr>
                  </a:outerShdw>
                </a:effectLst>
              </a:rPr>
              <a:t>We believe that </a:t>
            </a:r>
            <a:r>
              <a:rPr lang="en-CA" sz="2800" b="1" dirty="0">
                <a:effectLst>
                  <a:outerShdw blurRad="38100" dist="38100" dir="2700000" algn="tl">
                    <a:srgbClr val="000000">
                      <a:alpha val="43137"/>
                    </a:srgbClr>
                  </a:outerShdw>
                </a:effectLst>
              </a:rPr>
              <a:t>in Holy Scripture God claims the complete allegiance of our mind and heart</a:t>
            </a:r>
            <a:r>
              <a:rPr lang="en-CA" sz="2800" dirty="0">
                <a:effectLst>
                  <a:outerShdw blurRad="38100" dist="38100" dir="2700000" algn="tl">
                    <a:srgbClr val="000000">
                      <a:alpha val="43137"/>
                    </a:srgbClr>
                  </a:outerShdw>
                </a:effectLst>
              </a:rPr>
              <a:t>; that the full persuasion of the truth and authority of the Word of God contained in the Scripture is the work of the Holy Spirit in our hearts... So we acknowledge in Holy Scripture the true witness to God’s Word and the sure guide to Christian faith and conduct.”</a:t>
            </a:r>
            <a:br>
              <a:rPr lang="en-CA" sz="2800" dirty="0">
                <a:effectLst>
                  <a:outerShdw blurRad="38100" dist="38100" dir="2700000" algn="tl">
                    <a:srgbClr val="000000">
                      <a:alpha val="43137"/>
                    </a:srgbClr>
                  </a:outerShdw>
                </a:effectLst>
              </a:rPr>
            </a:br>
            <a:r>
              <a:rPr lang="en-CA" sz="2800" dirty="0">
                <a:effectLst>
                  <a:outerShdw blurRad="38100" dist="38100" dir="2700000" algn="tl">
                    <a:srgbClr val="000000">
                      <a:alpha val="43137"/>
                    </a:srgbClr>
                  </a:outerShdw>
                </a:effectLst>
              </a:rPr>
              <a:t>(Article IX)</a:t>
            </a:r>
          </a:p>
        </p:txBody>
      </p:sp>
      <p:pic>
        <p:nvPicPr>
          <p:cNvPr id="10" name="Picture Placeholder 9" descr="A close up of a sign&#10;&#10;Description automatically generated">
            <a:extLst>
              <a:ext uri="{FF2B5EF4-FFF2-40B4-BE49-F238E27FC236}">
                <a16:creationId xmlns:a16="http://schemas.microsoft.com/office/drawing/2014/main" id="{3BC31CA4-B8DD-459A-92D3-852E163314AA}"/>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t="22647" b="22647"/>
          <a:stretch>
            <a:fillRect/>
          </a:stretch>
        </p:blipFill>
        <p:spPr/>
      </p:pic>
      <p:sp>
        <p:nvSpPr>
          <p:cNvPr id="7" name="Text Placeholder 6">
            <a:extLst>
              <a:ext uri="{FF2B5EF4-FFF2-40B4-BE49-F238E27FC236}">
                <a16:creationId xmlns:a16="http://schemas.microsoft.com/office/drawing/2014/main" id="{706712C9-7816-4B3A-A361-BED686B6320B}"/>
              </a:ext>
            </a:extLst>
          </p:cNvPr>
          <p:cNvSpPr>
            <a:spLocks noGrp="1"/>
          </p:cNvSpPr>
          <p:nvPr>
            <p:ph type="body" sz="quarter" idx="12"/>
          </p:nvPr>
        </p:nvSpPr>
        <p:spPr>
          <a:xfrm>
            <a:off x="1729452" y="6222268"/>
            <a:ext cx="4366547" cy="359284"/>
          </a:xfrm>
        </p:spPr>
        <p:txBody>
          <a:bodyPr/>
          <a:lstStyle/>
          <a:p>
            <a:r>
              <a:rPr lang="en-US" dirty="0"/>
              <a:t>The United Church of Canada</a:t>
            </a:r>
            <a:endParaRPr lang="en-CA" dirty="0"/>
          </a:p>
        </p:txBody>
      </p:sp>
      <p:sp>
        <p:nvSpPr>
          <p:cNvPr id="8" name="Text Placeholder 7">
            <a:extLst>
              <a:ext uri="{FF2B5EF4-FFF2-40B4-BE49-F238E27FC236}">
                <a16:creationId xmlns:a16="http://schemas.microsoft.com/office/drawing/2014/main" id="{ADA39AA9-39DA-4097-8EF0-2A2657D1295E}"/>
              </a:ext>
            </a:extLst>
          </p:cNvPr>
          <p:cNvSpPr>
            <a:spLocks noGrp="1"/>
          </p:cNvSpPr>
          <p:nvPr>
            <p:ph type="body" sz="quarter" idx="13"/>
          </p:nvPr>
        </p:nvSpPr>
        <p:spPr/>
        <p:txBody>
          <a:bodyPr/>
          <a:lstStyle/>
          <a:p>
            <a:r>
              <a:rPr lang="en-US" dirty="0"/>
              <a:t>Twenty Articles of Doctrine (1924)</a:t>
            </a:r>
            <a:endParaRPr lang="en-CA" dirty="0"/>
          </a:p>
        </p:txBody>
      </p:sp>
    </p:spTree>
    <p:extLst>
      <p:ext uri="{BB962C8B-B14F-4D97-AF65-F5344CB8AC3E}">
        <p14:creationId xmlns:p14="http://schemas.microsoft.com/office/powerpoint/2010/main" val="186597139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A5E751-A454-4943-AEFE-496968EF82FD}"/>
              </a:ext>
            </a:extLst>
          </p:cNvPr>
          <p:cNvSpPr>
            <a:spLocks noGrp="1"/>
          </p:cNvSpPr>
          <p:nvPr>
            <p:ph type="title"/>
          </p:nvPr>
        </p:nvSpPr>
        <p:spPr/>
        <p:txBody>
          <a:bodyPr/>
          <a:lstStyle/>
          <a:p>
            <a:r>
              <a:rPr lang="en-US" dirty="0"/>
              <a:t>ASK YOURSELF</a:t>
            </a:r>
            <a:endParaRPr lang="en-CA" dirty="0"/>
          </a:p>
        </p:txBody>
      </p:sp>
      <p:sp>
        <p:nvSpPr>
          <p:cNvPr id="5" name="Text Placeholder 4">
            <a:extLst>
              <a:ext uri="{FF2B5EF4-FFF2-40B4-BE49-F238E27FC236}">
                <a16:creationId xmlns:a16="http://schemas.microsoft.com/office/drawing/2014/main" id="{CA07D20F-4D93-44F1-8AA2-AED54C09A570}"/>
              </a:ext>
            </a:extLst>
          </p:cNvPr>
          <p:cNvSpPr>
            <a:spLocks noGrp="1"/>
          </p:cNvSpPr>
          <p:nvPr>
            <p:ph type="body" sz="quarter" idx="10"/>
          </p:nvPr>
        </p:nvSpPr>
        <p:spPr>
          <a:xfrm>
            <a:off x="1127125" y="1457815"/>
            <a:ext cx="9937750" cy="4733435"/>
          </a:xfrm>
        </p:spPr>
        <p:txBody>
          <a:bodyPr/>
          <a:lstStyle/>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Is there an area of my life where I have not sought to apply the truth of God’s Word? </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Is there an area of my beliefs or lifestyle where I do not know what God says about it? </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Does my Bible stay unopened daily? </a:t>
            </a:r>
          </a:p>
          <a:p>
            <a:pPr marL="457200" indent="-457200">
              <a:buFont typeface="Arial" panose="020B0604020202020204" pitchFamily="34" charset="0"/>
              <a:buChar char="•"/>
            </a:pPr>
            <a:r>
              <a:rPr lang="en-CA" dirty="0">
                <a:effectLst>
                  <a:outerShdw blurRad="38100" dist="38100" dir="2700000" algn="tl">
                    <a:srgbClr val="000000">
                      <a:alpha val="43137"/>
                    </a:srgbClr>
                  </a:outerShdw>
                </a:effectLst>
              </a:rPr>
              <a:t>Do I forget to apply myself to the study and memorization of God’s Word?</a:t>
            </a:r>
          </a:p>
          <a:p>
            <a:r>
              <a:rPr lang="en-CA" i="1" dirty="0">
                <a:solidFill>
                  <a:schemeClr val="accent1">
                    <a:lumMod val="75000"/>
                  </a:schemeClr>
                </a:solidFill>
                <a:effectLst>
                  <a:outerShdw blurRad="38100" dist="38100" dir="2700000" algn="tl">
                    <a:srgbClr val="000000">
                      <a:alpha val="43137"/>
                    </a:srgbClr>
                  </a:outerShdw>
                </a:effectLst>
              </a:rPr>
              <a:t>If so, then you may have slipped into neglecting Scripture’s authority.</a:t>
            </a:r>
          </a:p>
        </p:txBody>
      </p:sp>
    </p:spTree>
    <p:extLst>
      <p:ext uri="{BB962C8B-B14F-4D97-AF65-F5344CB8AC3E}">
        <p14:creationId xmlns:p14="http://schemas.microsoft.com/office/powerpoint/2010/main" val="57922771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76FD07-FE1E-45B1-9725-36387A74D998}"/>
              </a:ext>
            </a:extLst>
          </p:cNvPr>
          <p:cNvSpPr>
            <a:spLocks noGrp="1"/>
          </p:cNvSpPr>
          <p:nvPr>
            <p:ph type="body" sz="quarter" idx="10"/>
          </p:nvPr>
        </p:nvSpPr>
        <p:spPr/>
        <p:txBody>
          <a:bodyPr/>
          <a:lstStyle/>
          <a:p>
            <a:r>
              <a:rPr lang="en-CA" dirty="0">
                <a:effectLst>
                  <a:outerShdw blurRad="38100" dist="38100" dir="2700000" algn="tl">
                    <a:srgbClr val="000000">
                      <a:alpha val="43137"/>
                    </a:srgbClr>
                  </a:outerShdw>
                </a:effectLst>
              </a:rPr>
              <a:t>“Throughout the history of the church the </a:t>
            </a:r>
            <a:r>
              <a:rPr lang="en-CA" b="1" dirty="0">
                <a:effectLst>
                  <a:outerShdw blurRad="38100" dist="38100" dir="2700000" algn="tl">
                    <a:srgbClr val="000000">
                      <a:alpha val="43137"/>
                    </a:srgbClr>
                  </a:outerShdw>
                </a:effectLst>
              </a:rPr>
              <a:t>greatest preachers </a:t>
            </a:r>
            <a:r>
              <a:rPr lang="en-CA" dirty="0">
                <a:effectLst>
                  <a:outerShdw blurRad="38100" dist="38100" dir="2700000" algn="tl">
                    <a:srgbClr val="000000">
                      <a:alpha val="43137"/>
                    </a:srgbClr>
                  </a:outerShdw>
                </a:effectLst>
              </a:rPr>
              <a:t>have been those who have recognized that they have </a:t>
            </a:r>
            <a:r>
              <a:rPr lang="en-CA" b="1" dirty="0">
                <a:effectLst>
                  <a:outerShdw blurRad="38100" dist="38100" dir="2700000" algn="tl">
                    <a:srgbClr val="000000">
                      <a:alpha val="43137"/>
                    </a:srgbClr>
                  </a:outerShdw>
                </a:effectLst>
              </a:rPr>
              <a:t>no authority in themselves </a:t>
            </a:r>
            <a:r>
              <a:rPr lang="en-CA" dirty="0">
                <a:effectLst>
                  <a:outerShdw blurRad="38100" dist="38100" dir="2700000" algn="tl">
                    <a:srgbClr val="000000">
                      <a:alpha val="43137"/>
                    </a:srgbClr>
                  </a:outerShdw>
                </a:effectLst>
              </a:rPr>
              <a:t>and have seen their task as being </a:t>
            </a:r>
            <a:r>
              <a:rPr lang="en-CA" b="1" dirty="0">
                <a:effectLst>
                  <a:outerShdw blurRad="38100" dist="38100" dir="2700000" algn="tl">
                    <a:srgbClr val="000000">
                      <a:alpha val="43137"/>
                    </a:srgbClr>
                  </a:outerShdw>
                </a:effectLst>
              </a:rPr>
              <a:t>to explain the words of Scripture </a:t>
            </a:r>
            <a:r>
              <a:rPr lang="en-CA" dirty="0">
                <a:effectLst>
                  <a:outerShdw blurRad="38100" dist="38100" dir="2700000" algn="tl">
                    <a:srgbClr val="000000">
                      <a:alpha val="43137"/>
                    </a:srgbClr>
                  </a:outerShdw>
                </a:effectLst>
              </a:rPr>
              <a:t>and </a:t>
            </a:r>
            <a:r>
              <a:rPr lang="en-CA" b="1" dirty="0">
                <a:effectLst>
                  <a:outerShdw blurRad="38100" dist="38100" dir="2700000" algn="tl">
                    <a:srgbClr val="000000">
                      <a:alpha val="43137"/>
                    </a:srgbClr>
                  </a:outerShdw>
                </a:effectLst>
              </a:rPr>
              <a:t>apply them clearly</a:t>
            </a:r>
            <a:r>
              <a:rPr lang="en-CA" dirty="0">
                <a:effectLst>
                  <a:outerShdw blurRad="38100" dist="38100" dir="2700000" algn="tl">
                    <a:srgbClr val="000000">
                      <a:alpha val="43137"/>
                    </a:srgbClr>
                  </a:outerShdw>
                </a:effectLst>
              </a:rPr>
              <a:t> to the lives of their hearers. Their preaching has drawn its power not from the proclamation of their own Christian experiences or the experiences of others, nor from their own opinions, creative ideas, or rhetorical skills, but from God’s powerful words…</a:t>
            </a:r>
            <a:endParaRPr lang="en-CA" sz="4000" dirty="0">
              <a:effectLst>
                <a:outerShdw blurRad="38100" dist="38100" dir="2700000" algn="tl">
                  <a:srgbClr val="000000">
                    <a:alpha val="43137"/>
                  </a:srgbClr>
                </a:outerShdw>
              </a:effectLst>
            </a:endParaRPr>
          </a:p>
        </p:txBody>
      </p:sp>
      <p:pic>
        <p:nvPicPr>
          <p:cNvPr id="9" name="Picture Placeholder 8" descr="A close up of a sign&#10;&#10;Description automatically generated">
            <a:extLst>
              <a:ext uri="{FF2B5EF4-FFF2-40B4-BE49-F238E27FC236}">
                <a16:creationId xmlns:a16="http://schemas.microsoft.com/office/drawing/2014/main" id="{53DB0494-4924-4DC8-AACE-F58BDC367BC9}"/>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6" b="27519"/>
          <a:stretch/>
        </p:blipFill>
        <p:spPr>
          <a:xfrm>
            <a:off x="446567" y="5656199"/>
            <a:ext cx="1238693" cy="1080403"/>
          </a:xfrm>
        </p:spPr>
      </p:pic>
      <p:sp>
        <p:nvSpPr>
          <p:cNvPr id="6" name="Text Placeholder 5">
            <a:extLst>
              <a:ext uri="{FF2B5EF4-FFF2-40B4-BE49-F238E27FC236}">
                <a16:creationId xmlns:a16="http://schemas.microsoft.com/office/drawing/2014/main" id="{27D7D442-1587-4EBB-801D-59B5569A5ED9}"/>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2C5A0645-5391-40D0-B50C-603538020395}"/>
              </a:ext>
            </a:extLst>
          </p:cNvPr>
          <p:cNvSpPr>
            <a:spLocks noGrp="1"/>
          </p:cNvSpPr>
          <p:nvPr>
            <p:ph type="body" sz="quarter" idx="13"/>
          </p:nvPr>
        </p:nvSpPr>
        <p:spPr/>
        <p:txBody>
          <a:bodyPr/>
          <a:lstStyle/>
          <a:p>
            <a:r>
              <a:rPr lang="en-US" dirty="0"/>
              <a:t>SYSTEMATIC THEOLOGY, p.82</a:t>
            </a:r>
            <a:endParaRPr lang="en-CA" dirty="0"/>
          </a:p>
        </p:txBody>
      </p:sp>
    </p:spTree>
    <p:extLst>
      <p:ext uri="{BB962C8B-B14F-4D97-AF65-F5344CB8AC3E}">
        <p14:creationId xmlns:p14="http://schemas.microsoft.com/office/powerpoint/2010/main" val="2118488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076FD07-FE1E-45B1-9725-36387A74D998}"/>
              </a:ext>
            </a:extLst>
          </p:cNvPr>
          <p:cNvSpPr>
            <a:spLocks noGrp="1"/>
          </p:cNvSpPr>
          <p:nvPr>
            <p:ph type="body" sz="quarter" idx="10"/>
          </p:nvPr>
        </p:nvSpPr>
        <p:spPr/>
        <p:txBody>
          <a:bodyPr/>
          <a:lstStyle/>
          <a:p>
            <a:r>
              <a:rPr lang="en-CA" dirty="0">
                <a:effectLst>
                  <a:outerShdw blurRad="38100" dist="38100" dir="2700000" algn="tl">
                    <a:srgbClr val="000000">
                      <a:alpha val="43137"/>
                    </a:srgbClr>
                  </a:outerShdw>
                </a:effectLst>
              </a:rPr>
              <a:t>…Essentially they stood in the pulpit, pointed to the biblical text, and said in effect to the congregation, “This is what this verse means. Do you see that meaning here as well? Then you must believe it and obey it with all your heart, for God himself, your Creator and your Lord, is saying this to you today!” Only the written words of Scripture can give this kind of authority to preaching.”</a:t>
            </a:r>
            <a:endParaRPr lang="en-CA" sz="4000" dirty="0">
              <a:effectLst>
                <a:outerShdw blurRad="38100" dist="38100" dir="2700000" algn="tl">
                  <a:srgbClr val="000000">
                    <a:alpha val="43137"/>
                  </a:srgbClr>
                </a:outerShdw>
              </a:effectLst>
            </a:endParaRPr>
          </a:p>
        </p:txBody>
      </p:sp>
      <p:pic>
        <p:nvPicPr>
          <p:cNvPr id="9" name="Picture Placeholder 8" descr="A close up of a sign&#10;&#10;Description automatically generated">
            <a:extLst>
              <a:ext uri="{FF2B5EF4-FFF2-40B4-BE49-F238E27FC236}">
                <a16:creationId xmlns:a16="http://schemas.microsoft.com/office/drawing/2014/main" id="{53DB0494-4924-4DC8-AACE-F58BDC367BC9}"/>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4506" b="27519"/>
          <a:stretch/>
        </p:blipFill>
        <p:spPr>
          <a:xfrm>
            <a:off x="446567" y="5656199"/>
            <a:ext cx="1238693" cy="1080403"/>
          </a:xfrm>
        </p:spPr>
      </p:pic>
      <p:sp>
        <p:nvSpPr>
          <p:cNvPr id="6" name="Text Placeholder 5">
            <a:extLst>
              <a:ext uri="{FF2B5EF4-FFF2-40B4-BE49-F238E27FC236}">
                <a16:creationId xmlns:a16="http://schemas.microsoft.com/office/drawing/2014/main" id="{27D7D442-1587-4EBB-801D-59B5569A5ED9}"/>
              </a:ext>
            </a:extLst>
          </p:cNvPr>
          <p:cNvSpPr>
            <a:spLocks noGrp="1"/>
          </p:cNvSpPr>
          <p:nvPr>
            <p:ph type="body" sz="quarter" idx="12"/>
          </p:nvPr>
        </p:nvSpPr>
        <p:spPr/>
        <p:txBody>
          <a:bodyPr/>
          <a:lstStyle/>
          <a:p>
            <a:r>
              <a:rPr lang="en-US" dirty="0"/>
              <a:t>Wayne Grudem</a:t>
            </a:r>
            <a:endParaRPr lang="en-CA" dirty="0"/>
          </a:p>
        </p:txBody>
      </p:sp>
      <p:sp>
        <p:nvSpPr>
          <p:cNvPr id="7" name="Text Placeholder 6">
            <a:extLst>
              <a:ext uri="{FF2B5EF4-FFF2-40B4-BE49-F238E27FC236}">
                <a16:creationId xmlns:a16="http://schemas.microsoft.com/office/drawing/2014/main" id="{2C5A0645-5391-40D0-B50C-603538020395}"/>
              </a:ext>
            </a:extLst>
          </p:cNvPr>
          <p:cNvSpPr>
            <a:spLocks noGrp="1"/>
          </p:cNvSpPr>
          <p:nvPr>
            <p:ph type="body" sz="quarter" idx="13"/>
          </p:nvPr>
        </p:nvSpPr>
        <p:spPr/>
        <p:txBody>
          <a:bodyPr/>
          <a:lstStyle/>
          <a:p>
            <a:r>
              <a:rPr lang="en-US" dirty="0"/>
              <a:t>SYSTEMATIC THEOLOGY, p.82</a:t>
            </a:r>
            <a:endParaRPr lang="en-CA" dirty="0"/>
          </a:p>
        </p:txBody>
      </p:sp>
    </p:spTree>
    <p:extLst>
      <p:ext uri="{BB962C8B-B14F-4D97-AF65-F5344CB8AC3E}">
        <p14:creationId xmlns:p14="http://schemas.microsoft.com/office/powerpoint/2010/main" val="36192989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12A075D-FA77-46C7-99DD-543C528F792B}"/>
              </a:ext>
            </a:extLst>
          </p:cNvPr>
          <p:cNvSpPr>
            <a:spLocks noGrp="1"/>
          </p:cNvSpPr>
          <p:nvPr>
            <p:ph type="body" sz="quarter" idx="10"/>
          </p:nvPr>
        </p:nvSpPr>
        <p:spPr/>
        <p:txBody>
          <a:bodyPr/>
          <a:lstStyle/>
          <a:p>
            <a:r>
              <a:rPr lang="en-CA" dirty="0">
                <a:effectLst>
                  <a:outerShdw blurRad="38100" dist="38100" dir="2700000" algn="tl">
                    <a:srgbClr val="000000">
                      <a:alpha val="43137"/>
                    </a:srgbClr>
                  </a:outerShdw>
                </a:effectLst>
              </a:rPr>
              <a:t>"It was not only 'God-breathed' at the time it was written; </a:t>
            </a:r>
            <a:r>
              <a:rPr lang="en-CA" b="1" dirty="0">
                <a:effectLst>
                  <a:outerShdw blurRad="38100" dist="38100" dir="2700000" algn="tl">
                    <a:srgbClr val="000000">
                      <a:alpha val="43137"/>
                    </a:srgbClr>
                  </a:outerShdw>
                </a:effectLst>
              </a:rPr>
              <a:t>it is 'God-breathing.' </a:t>
            </a:r>
            <a:r>
              <a:rPr lang="en-CA" dirty="0">
                <a:effectLst>
                  <a:outerShdw blurRad="38100" dist="38100" dir="2700000" algn="tl">
                    <a:srgbClr val="000000">
                      <a:alpha val="43137"/>
                    </a:srgbClr>
                  </a:outerShdw>
                </a:effectLst>
              </a:rPr>
              <a:t>It was divinely inspired, not merely while it was written, God breathing through the writers; but also, </a:t>
            </a:r>
            <a:r>
              <a:rPr lang="en-CA" b="1" dirty="0">
                <a:effectLst>
                  <a:outerShdw blurRad="38100" dist="38100" dir="2700000" algn="tl">
                    <a:srgbClr val="000000">
                      <a:alpha val="43137"/>
                    </a:srgbClr>
                  </a:outerShdw>
                </a:effectLst>
              </a:rPr>
              <a:t>whilst it is being read</a:t>
            </a:r>
            <a:r>
              <a:rPr lang="en-CA" dirty="0">
                <a:effectLst>
                  <a:outerShdw blurRad="38100" dist="38100" dir="2700000" algn="tl">
                    <a:srgbClr val="000000">
                      <a:alpha val="43137"/>
                    </a:srgbClr>
                  </a:outerShdw>
                </a:effectLst>
              </a:rPr>
              <a:t>, God breathing through the Scripture," so that "divine inspiration, accordingly, is a </a:t>
            </a:r>
            <a:r>
              <a:rPr lang="en-CA" b="1" dirty="0">
                <a:effectLst>
                  <a:outerShdw blurRad="38100" dist="38100" dir="2700000" algn="tl">
                    <a:srgbClr val="000000">
                      <a:alpha val="43137"/>
                    </a:srgbClr>
                  </a:outerShdw>
                </a:effectLst>
              </a:rPr>
              <a:t>permanent attribute </a:t>
            </a:r>
            <a:r>
              <a:rPr lang="en-CA" dirty="0">
                <a:effectLst>
                  <a:outerShdw blurRad="38100" dist="38100" dir="2700000" algn="tl">
                    <a:srgbClr val="000000">
                      <a:alpha val="43137"/>
                    </a:srgbClr>
                  </a:outerShdw>
                </a:effectLst>
              </a:rPr>
              <a:t>of Holy Scripture."</a:t>
            </a:r>
            <a:br>
              <a:rPr lang="en-CA" dirty="0">
                <a:effectLst>
                  <a:outerShdw blurRad="38100" dist="38100" dir="2700000" algn="tl">
                    <a:srgbClr val="000000">
                      <a:alpha val="43137"/>
                    </a:srgbClr>
                  </a:outerShdw>
                </a:effectLst>
              </a:rPr>
            </a:br>
            <a:r>
              <a:rPr lang="en-CA" sz="2400" dirty="0">
                <a:effectLst>
                  <a:outerShdw blurRad="38100" dist="38100" dir="2700000" algn="tl">
                    <a:srgbClr val="000000">
                      <a:alpha val="43137"/>
                    </a:srgbClr>
                  </a:outerShdw>
                </a:effectLst>
              </a:rPr>
              <a:t>(Bavinck, Reformed </a:t>
            </a:r>
            <a:r>
              <a:rPr lang="en-CA" sz="2400" dirty="0" err="1">
                <a:effectLst>
                  <a:outerShdw blurRad="38100" dist="38100" dir="2700000" algn="tl">
                    <a:srgbClr val="000000">
                      <a:alpha val="43137"/>
                    </a:srgbClr>
                  </a:outerShdw>
                </a:effectLst>
              </a:rPr>
              <a:t>Dogmatics</a:t>
            </a:r>
            <a:r>
              <a:rPr lang="en-CA" sz="2400" dirty="0">
                <a:effectLst>
                  <a:outerShdw blurRad="38100" dist="38100" dir="2700000" algn="tl">
                    <a:srgbClr val="000000">
                      <a:alpha val="43137"/>
                    </a:srgbClr>
                  </a:outerShdw>
                </a:effectLst>
              </a:rPr>
              <a:t>, 1:385)</a:t>
            </a:r>
            <a:endParaRPr lang="en-CA" dirty="0">
              <a:effectLst>
                <a:outerShdw blurRad="38100" dist="38100" dir="2700000" algn="tl">
                  <a:srgbClr val="000000">
                    <a:alpha val="43137"/>
                  </a:srgbClr>
                </a:outerShdw>
              </a:effectLst>
            </a:endParaRPr>
          </a:p>
        </p:txBody>
      </p:sp>
      <p:pic>
        <p:nvPicPr>
          <p:cNvPr id="10" name="Picture Placeholder 9" descr="A person wearing a suit and tie&#10;&#10;Description automatically generated">
            <a:extLst>
              <a:ext uri="{FF2B5EF4-FFF2-40B4-BE49-F238E27FC236}">
                <a16:creationId xmlns:a16="http://schemas.microsoft.com/office/drawing/2014/main" id="{71C2A2BB-A579-4FD0-B445-5CCCCC359C99}"/>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val="0"/>
              </a:ext>
            </a:extLst>
          </a:blip>
          <a:srcRect t="9192" b="19276"/>
          <a:stretch/>
        </p:blipFill>
        <p:spPr>
          <a:xfrm>
            <a:off x="130595" y="191387"/>
            <a:ext cx="1487216" cy="1297168"/>
          </a:xfrm>
        </p:spPr>
      </p:pic>
      <p:sp>
        <p:nvSpPr>
          <p:cNvPr id="8" name="Text Placeholder 7">
            <a:extLst>
              <a:ext uri="{FF2B5EF4-FFF2-40B4-BE49-F238E27FC236}">
                <a16:creationId xmlns:a16="http://schemas.microsoft.com/office/drawing/2014/main" id="{886E2C70-364E-4A43-9575-7362C19F976F}"/>
              </a:ext>
            </a:extLst>
          </p:cNvPr>
          <p:cNvSpPr>
            <a:spLocks noGrp="1"/>
          </p:cNvSpPr>
          <p:nvPr>
            <p:ph type="body" sz="quarter" idx="13"/>
          </p:nvPr>
        </p:nvSpPr>
        <p:spPr/>
        <p:txBody>
          <a:bodyPr/>
          <a:lstStyle/>
          <a:p>
            <a:r>
              <a:rPr lang="en-US" dirty="0"/>
              <a:t>Herman Bavinck (1854 – 1921)</a:t>
            </a:r>
            <a:endParaRPr lang="en-CA" dirty="0"/>
          </a:p>
        </p:txBody>
      </p:sp>
    </p:spTree>
    <p:extLst>
      <p:ext uri="{BB962C8B-B14F-4D97-AF65-F5344CB8AC3E}">
        <p14:creationId xmlns:p14="http://schemas.microsoft.com/office/powerpoint/2010/main" val="13014153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1448912-E420-4654-AD22-AEA2AB110E27}"/>
              </a:ext>
            </a:extLst>
          </p:cNvPr>
          <p:cNvSpPr>
            <a:spLocks noGrp="1"/>
          </p:cNvSpPr>
          <p:nvPr>
            <p:ph type="body" sz="quarter" idx="10"/>
          </p:nvPr>
        </p:nvSpPr>
        <p:spPr/>
        <p:txBody>
          <a:bodyPr/>
          <a:lstStyle/>
          <a:p>
            <a:pPr marL="457200" indent="-457200">
              <a:buFont typeface="Arial" panose="020B0604020202020204" pitchFamily="34" charset="0"/>
              <a:buChar char="•"/>
            </a:pPr>
            <a:r>
              <a:rPr lang="en-CA" sz="3200" b="0" dirty="0">
                <a:effectLst>
                  <a:outerShdw blurRad="38100" dist="38100" dir="2700000" algn="tl">
                    <a:srgbClr val="000000">
                      <a:alpha val="43137"/>
                    </a:srgbClr>
                  </a:outerShdw>
                </a:effectLst>
                <a:latin typeface="+mj-lt"/>
              </a:rPr>
              <a:t>The Lord delights in everyone who ‘trembles at His Word’ (Isa. 66:2).</a:t>
            </a:r>
          </a:p>
          <a:p>
            <a:pPr marL="457200" indent="-457200">
              <a:buFont typeface="Arial" panose="020B0604020202020204" pitchFamily="34" charset="0"/>
              <a:buChar char="•"/>
            </a:pPr>
            <a:r>
              <a:rPr lang="en-CA" sz="3200" b="0" dirty="0">
                <a:effectLst>
                  <a:outerShdw blurRad="38100" dist="38100" dir="2700000" algn="tl">
                    <a:srgbClr val="000000">
                      <a:alpha val="43137"/>
                    </a:srgbClr>
                  </a:outerShdw>
                </a:effectLst>
                <a:latin typeface="+mj-lt"/>
              </a:rPr>
              <a:t>God continues to speak to us in and through Scripture today.</a:t>
            </a:r>
          </a:p>
          <a:p>
            <a:endParaRPr lang="en-CA" sz="3200" b="0" i="1" dirty="0">
              <a:solidFill>
                <a:schemeClr val="accent1">
                  <a:lumMod val="75000"/>
                </a:schemeClr>
              </a:solidFill>
              <a:effectLst>
                <a:outerShdw blurRad="38100" dist="38100" dir="2700000" algn="tl">
                  <a:srgbClr val="000000">
                    <a:alpha val="43137"/>
                  </a:srgbClr>
                </a:outerShdw>
              </a:effectLst>
              <a:latin typeface="+mj-lt"/>
            </a:endParaRPr>
          </a:p>
          <a:p>
            <a:pPr algn="ctr"/>
            <a:r>
              <a:rPr lang="en-CA" sz="3600" b="0" i="1" dirty="0">
                <a:solidFill>
                  <a:schemeClr val="accent1">
                    <a:lumMod val="75000"/>
                  </a:schemeClr>
                </a:solidFill>
                <a:effectLst>
                  <a:outerShdw blurRad="38100" dist="38100" dir="2700000" algn="tl">
                    <a:srgbClr val="000000">
                      <a:alpha val="43137"/>
                    </a:srgbClr>
                  </a:outerShdw>
                </a:effectLst>
                <a:latin typeface="+mj-lt"/>
              </a:rPr>
              <a:t>So the question to us is - are we </a:t>
            </a:r>
            <a:r>
              <a:rPr lang="en-CA" sz="3600" i="1" u="sng" dirty="0">
                <a:solidFill>
                  <a:schemeClr val="accent1">
                    <a:lumMod val="75000"/>
                  </a:schemeClr>
                </a:solidFill>
                <a:effectLst>
                  <a:outerShdw blurRad="38100" dist="38100" dir="2700000" algn="tl">
                    <a:srgbClr val="000000">
                      <a:alpha val="43137"/>
                    </a:srgbClr>
                  </a:outerShdw>
                </a:effectLst>
                <a:latin typeface="+mj-lt"/>
              </a:rPr>
              <a:t>listening</a:t>
            </a:r>
            <a:r>
              <a:rPr lang="en-CA" sz="3600" b="0" i="1" dirty="0">
                <a:solidFill>
                  <a:schemeClr val="accent1">
                    <a:lumMod val="75000"/>
                  </a:schemeClr>
                </a:solidFill>
                <a:effectLst>
                  <a:outerShdw blurRad="38100" dist="38100" dir="2700000" algn="tl">
                    <a:srgbClr val="000000">
                      <a:alpha val="43137"/>
                    </a:srgbClr>
                  </a:outerShdw>
                </a:effectLst>
                <a:latin typeface="+mj-lt"/>
              </a:rPr>
              <a:t> to God speaking to us through the Bible and do we </a:t>
            </a:r>
            <a:r>
              <a:rPr lang="en-CA" sz="3600" i="1" u="sng" dirty="0">
                <a:solidFill>
                  <a:schemeClr val="accent1">
                    <a:lumMod val="75000"/>
                  </a:schemeClr>
                </a:solidFill>
                <a:effectLst>
                  <a:outerShdw blurRad="38100" dist="38100" dir="2700000" algn="tl">
                    <a:srgbClr val="000000">
                      <a:alpha val="43137"/>
                    </a:srgbClr>
                  </a:outerShdw>
                </a:effectLst>
                <a:latin typeface="+mj-lt"/>
              </a:rPr>
              <a:t>tremble</a:t>
            </a:r>
            <a:r>
              <a:rPr lang="en-CA" sz="3600" b="0" i="1" dirty="0">
                <a:solidFill>
                  <a:schemeClr val="accent1">
                    <a:lumMod val="75000"/>
                  </a:schemeClr>
                </a:solidFill>
                <a:effectLst>
                  <a:outerShdw blurRad="38100" dist="38100" dir="2700000" algn="tl">
                    <a:srgbClr val="000000">
                      <a:alpha val="43137"/>
                    </a:srgbClr>
                  </a:outerShdw>
                </a:effectLst>
                <a:latin typeface="+mj-lt"/>
              </a:rPr>
              <a:t> at His Word?</a:t>
            </a:r>
          </a:p>
        </p:txBody>
      </p:sp>
      <p:sp>
        <p:nvSpPr>
          <p:cNvPr id="5" name="Title 4">
            <a:extLst>
              <a:ext uri="{FF2B5EF4-FFF2-40B4-BE49-F238E27FC236}">
                <a16:creationId xmlns:a16="http://schemas.microsoft.com/office/drawing/2014/main" id="{E4D28A1D-CF1B-4272-97FF-C2B68B04DD0E}"/>
              </a:ext>
            </a:extLst>
          </p:cNvPr>
          <p:cNvSpPr>
            <a:spLocks noGrp="1"/>
          </p:cNvSpPr>
          <p:nvPr>
            <p:ph type="title"/>
          </p:nvPr>
        </p:nvSpPr>
        <p:spPr>
          <a:xfrm>
            <a:off x="994883" y="422941"/>
            <a:ext cx="6560673" cy="664534"/>
          </a:xfrm>
        </p:spPr>
        <p:txBody>
          <a:bodyPr/>
          <a:lstStyle/>
          <a:p>
            <a:r>
              <a:rPr lang="en-US" dirty="0"/>
              <a:t>Why is this glorious?</a:t>
            </a:r>
            <a:endParaRPr lang="en-CA" dirty="0"/>
          </a:p>
        </p:txBody>
      </p:sp>
    </p:spTree>
    <p:extLst>
      <p:ext uri="{BB962C8B-B14F-4D97-AF65-F5344CB8AC3E}">
        <p14:creationId xmlns:p14="http://schemas.microsoft.com/office/powerpoint/2010/main" val="316323486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646221-AE42-4371-BC16-9BDC58430E75}"/>
              </a:ext>
            </a:extLst>
          </p:cNvPr>
          <p:cNvSpPr>
            <a:spLocks noGrp="1"/>
          </p:cNvSpPr>
          <p:nvPr>
            <p:ph type="title"/>
          </p:nvPr>
        </p:nvSpPr>
        <p:spPr/>
        <p:txBody>
          <a:bodyPr/>
          <a:lstStyle/>
          <a:p>
            <a:endParaRPr lang="en-CA" dirty="0"/>
          </a:p>
        </p:txBody>
      </p:sp>
    </p:spTree>
    <p:extLst>
      <p:ext uri="{BB962C8B-B14F-4D97-AF65-F5344CB8AC3E}">
        <p14:creationId xmlns:p14="http://schemas.microsoft.com/office/powerpoint/2010/main" val="215299513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D840264-BF98-40D2-80ED-380D8C2A2A48}"/>
              </a:ext>
            </a:extLst>
          </p:cNvPr>
          <p:cNvSpPr>
            <a:spLocks noGrp="1"/>
          </p:cNvSpPr>
          <p:nvPr>
            <p:ph type="title"/>
          </p:nvPr>
        </p:nvSpPr>
        <p:spPr/>
        <p:txBody>
          <a:bodyPr/>
          <a:lstStyle/>
          <a:p>
            <a:r>
              <a:rPr lang="en-US" dirty="0"/>
              <a:t>GROUP PRAYER TIME</a:t>
            </a:r>
            <a:endParaRPr lang="en-CA" dirty="0"/>
          </a:p>
        </p:txBody>
      </p:sp>
      <p:sp>
        <p:nvSpPr>
          <p:cNvPr id="5" name="Text Placeholder 4">
            <a:extLst>
              <a:ext uri="{FF2B5EF4-FFF2-40B4-BE49-F238E27FC236}">
                <a16:creationId xmlns:a16="http://schemas.microsoft.com/office/drawing/2014/main" id="{ED7BC5D7-19EF-498C-8FA2-757ACDCC44E9}"/>
              </a:ext>
            </a:extLst>
          </p:cNvPr>
          <p:cNvSpPr>
            <a:spLocks noGrp="1"/>
          </p:cNvSpPr>
          <p:nvPr>
            <p:ph type="body" sz="quarter" idx="10"/>
          </p:nvPr>
        </p:nvSpPr>
        <p:spPr>
          <a:xfrm>
            <a:off x="527740" y="1779588"/>
            <a:ext cx="11092978" cy="4411662"/>
          </a:xfrm>
        </p:spPr>
        <p:txBody>
          <a:bodyPr/>
          <a:lstStyle/>
          <a:p>
            <a:pPr marL="742950" indent="-742950" fontAlgn="base">
              <a:buFont typeface="+mj-lt"/>
              <a:buAutoNum type="arabicPeriod"/>
            </a:pPr>
            <a:r>
              <a:rPr lang="en-CA" sz="4400" dirty="0">
                <a:effectLst>
                  <a:outerShdw blurRad="38100" dist="38100" dir="2700000" algn="tl">
                    <a:srgbClr val="000000">
                      <a:alpha val="43137"/>
                    </a:srgbClr>
                  </a:outerShdw>
                </a:effectLst>
              </a:rPr>
              <a:t>Forgive me for _________________ your Word.</a:t>
            </a:r>
          </a:p>
          <a:p>
            <a:pPr marL="742950" indent="-742950" fontAlgn="base">
              <a:buFont typeface="+mj-lt"/>
              <a:buAutoNum type="arabicPeriod"/>
            </a:pPr>
            <a:r>
              <a:rPr lang="en-CA" sz="4400" dirty="0">
                <a:effectLst>
                  <a:outerShdw blurRad="38100" dist="38100" dir="2700000" algn="tl">
                    <a:srgbClr val="000000">
                      <a:alpha val="43137"/>
                    </a:srgbClr>
                  </a:outerShdw>
                </a:effectLst>
              </a:rPr>
              <a:t>God help me to __________________ your Word.</a:t>
            </a:r>
          </a:p>
          <a:p>
            <a:pPr marL="742950" indent="-742950">
              <a:buFont typeface="+mj-lt"/>
              <a:buAutoNum type="arabicPeriod"/>
            </a:pPr>
            <a:r>
              <a:rPr lang="en-CA" sz="4400" dirty="0">
                <a:effectLst>
                  <a:outerShdw blurRad="38100" dist="38100" dir="2700000" algn="tl" rotWithShape="0">
                    <a:srgbClr val="000000">
                      <a:alpha val="43137"/>
                    </a:srgbClr>
                  </a:outerShdw>
                </a:effectLst>
              </a:rPr>
              <a:t>Thank you for the _______________ of your Word.</a:t>
            </a:r>
          </a:p>
        </p:txBody>
      </p:sp>
    </p:spTree>
    <p:extLst>
      <p:ext uri="{BB962C8B-B14F-4D97-AF65-F5344CB8AC3E}">
        <p14:creationId xmlns:p14="http://schemas.microsoft.com/office/powerpoint/2010/main" val="254210418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5F88BCD-B8A8-4DAC-9418-389C8B5A3C22}"/>
              </a:ext>
            </a:extLst>
          </p:cNvPr>
          <p:cNvSpPr>
            <a:spLocks noGrp="1"/>
          </p:cNvSpPr>
          <p:nvPr>
            <p:ph type="body" sz="quarter" idx="10"/>
          </p:nvPr>
        </p:nvSpPr>
        <p:spPr>
          <a:xfrm>
            <a:off x="3510455" y="2159875"/>
            <a:ext cx="8040195" cy="3536841"/>
          </a:xfrm>
        </p:spPr>
        <p:txBody>
          <a:bodyPr/>
          <a:lstStyle/>
          <a:p>
            <a:r>
              <a:rPr lang="en-CA" sz="2800" b="1" dirty="0">
                <a:effectLst>
                  <a:outerShdw blurRad="38100" dist="38100" dir="2700000" algn="tl">
                    <a:srgbClr val="000000">
                      <a:alpha val="43137"/>
                    </a:srgbClr>
                  </a:outerShdw>
                </a:effectLst>
              </a:rPr>
              <a:t>Scripture Alone: Exploring the Bible's Accuracy, Authority and Authenticity </a:t>
            </a:r>
            <a:r>
              <a:rPr lang="en-CA" sz="2800" dirty="0">
                <a:effectLst>
                  <a:outerShdw blurRad="38100" dist="38100" dir="2700000" algn="tl">
                    <a:srgbClr val="000000">
                      <a:alpha val="43137"/>
                    </a:srgbClr>
                  </a:outerShdw>
                </a:effectLst>
              </a:rPr>
              <a:t>by James R. White</a:t>
            </a:r>
          </a:p>
          <a:p>
            <a:r>
              <a:rPr lang="en-CA" sz="2800" b="1" dirty="0">
                <a:effectLst>
                  <a:outerShdw blurRad="38100" dist="38100" dir="2700000" algn="tl">
                    <a:srgbClr val="000000">
                      <a:alpha val="43137"/>
                    </a:srgbClr>
                  </a:outerShdw>
                </a:effectLst>
              </a:rPr>
              <a:t>God's Word Alone: The Authority of Scripture: What the Reformers Taught...and Why It Still Matters </a:t>
            </a:r>
            <a:r>
              <a:rPr lang="en-CA" sz="2800" dirty="0">
                <a:effectLst>
                  <a:outerShdw blurRad="38100" dist="38100" dir="2700000" algn="tl">
                    <a:srgbClr val="000000">
                      <a:alpha val="43137"/>
                    </a:srgbClr>
                  </a:outerShdw>
                </a:effectLst>
              </a:rPr>
              <a:t>by Matthew Barrett</a:t>
            </a:r>
          </a:p>
          <a:p>
            <a:r>
              <a:rPr lang="en-CA" sz="2800" b="1" dirty="0">
                <a:effectLst>
                  <a:outerShdw blurRad="38100" dist="38100" dir="2700000" algn="tl">
                    <a:srgbClr val="000000">
                      <a:alpha val="43137"/>
                    </a:srgbClr>
                  </a:outerShdw>
                </a:effectLst>
              </a:rPr>
              <a:t>Scripture Alone: The Evangelical Doctrine </a:t>
            </a:r>
            <a:r>
              <a:rPr lang="en-CA" sz="2800" dirty="0">
                <a:effectLst>
                  <a:outerShdw blurRad="38100" dist="38100" dir="2700000" algn="tl">
                    <a:srgbClr val="000000">
                      <a:alpha val="43137"/>
                    </a:srgbClr>
                  </a:outerShdw>
                </a:effectLst>
              </a:rPr>
              <a:t>by R.C. Sproul</a:t>
            </a:r>
          </a:p>
        </p:txBody>
      </p:sp>
      <p:pic>
        <p:nvPicPr>
          <p:cNvPr id="8" name="Picture 7" descr="A close up of a logo&#10;&#10;Description automatically generated">
            <a:extLst>
              <a:ext uri="{FF2B5EF4-FFF2-40B4-BE49-F238E27FC236}">
                <a16:creationId xmlns:a16="http://schemas.microsoft.com/office/drawing/2014/main" id="{7F1E4A7A-613E-418B-A423-51339763F2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10819">
            <a:off x="1931340" y="2187749"/>
            <a:ext cx="1429817" cy="2175240"/>
          </a:xfrm>
          <a:prstGeom prst="rect">
            <a:avLst/>
          </a:prstGeom>
          <a:ln>
            <a:solidFill>
              <a:schemeClr val="tx1"/>
            </a:solidFill>
          </a:ln>
          <a:effectLst>
            <a:outerShdw blurRad="50800" dist="38100" dir="2700000" algn="tl" rotWithShape="0">
              <a:prstClr val="black">
                <a:alpha val="40000"/>
              </a:prstClr>
            </a:outerShdw>
          </a:effectLst>
        </p:spPr>
      </p:pic>
      <p:pic>
        <p:nvPicPr>
          <p:cNvPr id="11" name="Picture 10" descr="A close up of text on a white background&#10;&#10;Description automatically generated">
            <a:extLst>
              <a:ext uri="{FF2B5EF4-FFF2-40B4-BE49-F238E27FC236}">
                <a16:creationId xmlns:a16="http://schemas.microsoft.com/office/drawing/2014/main" id="{5FF4B420-CC93-4DAB-8458-CC7625F454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9932">
            <a:off x="1915147" y="3954053"/>
            <a:ext cx="1368788" cy="2175240"/>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descr="A close up of a sign&#10;&#10;Description automatically generated">
            <a:extLst>
              <a:ext uri="{FF2B5EF4-FFF2-40B4-BE49-F238E27FC236}">
                <a16:creationId xmlns:a16="http://schemas.microsoft.com/office/drawing/2014/main" id="{B4450AEE-A4F4-4E83-841B-A0E64A6EB5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294505">
            <a:off x="506681" y="3254891"/>
            <a:ext cx="1429817" cy="2175240"/>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70281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Effect transition="in" filter="fade">
                                      <p:cBhvr>
                                        <p:cTn id="21" dur="500"/>
                                        <p:tgtEl>
                                          <p:spTgt spid="5">
                                            <p:txEl>
                                              <p:pRg st="1" end="1"/>
                                            </p:txEl>
                                          </p:spTgt>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39F4C4-76D3-4C16-9FD0-50DF7B175EC8}"/>
              </a:ext>
            </a:extLst>
          </p:cNvPr>
          <p:cNvSpPr>
            <a:spLocks noGrp="1"/>
          </p:cNvSpPr>
          <p:nvPr>
            <p:ph type="title"/>
          </p:nvPr>
        </p:nvSpPr>
        <p:spPr/>
        <p:txBody>
          <a:bodyPr/>
          <a:lstStyle/>
          <a:p>
            <a:r>
              <a:rPr lang="en-TT" sz="6600" dirty="0"/>
              <a:t>FOR NEXT SESSION</a:t>
            </a:r>
          </a:p>
        </p:txBody>
      </p:sp>
      <p:sp>
        <p:nvSpPr>
          <p:cNvPr id="4" name="Text Placeholder 3">
            <a:extLst>
              <a:ext uri="{FF2B5EF4-FFF2-40B4-BE49-F238E27FC236}">
                <a16:creationId xmlns:a16="http://schemas.microsoft.com/office/drawing/2014/main" id="{282E3221-15E0-4A09-BA54-ED3EB769B221}"/>
              </a:ext>
            </a:extLst>
          </p:cNvPr>
          <p:cNvSpPr>
            <a:spLocks noGrp="1"/>
          </p:cNvSpPr>
          <p:nvPr>
            <p:ph type="body" sz="quarter" idx="10"/>
          </p:nvPr>
        </p:nvSpPr>
        <p:spPr>
          <a:xfrm>
            <a:off x="953645" y="1775012"/>
            <a:ext cx="10111230" cy="4416238"/>
          </a:xfrm>
        </p:spPr>
        <p:txBody>
          <a:bodyPr/>
          <a:lstStyle/>
          <a:p>
            <a:pPr marL="571500" indent="-571500">
              <a:buFont typeface="Arial" panose="020B0604020202020204" pitchFamily="34" charset="0"/>
              <a:buChar char="•"/>
            </a:pPr>
            <a:r>
              <a:rPr lang="en-TT" sz="4000" dirty="0"/>
              <a:t>Read Grudem, </a:t>
            </a:r>
            <a:r>
              <a:rPr lang="en-TT" sz="4000" i="1" dirty="0"/>
              <a:t>Bible Doctrine</a:t>
            </a:r>
            <a:r>
              <a:rPr lang="en-TT" sz="4000" dirty="0"/>
              <a:t>, </a:t>
            </a:r>
            <a:r>
              <a:rPr lang="en-TT" sz="4000" dirty="0">
                <a:solidFill>
                  <a:schemeClr val="accent1">
                    <a:lumMod val="75000"/>
                  </a:schemeClr>
                </a:solidFill>
              </a:rPr>
              <a:t>p.54-61</a:t>
            </a:r>
            <a:br>
              <a:rPr lang="en-TT" sz="4000" dirty="0"/>
            </a:br>
            <a:r>
              <a:rPr lang="en-TT" sz="4000" dirty="0"/>
              <a:t>(if you own it)</a:t>
            </a:r>
          </a:p>
          <a:p>
            <a:pPr marL="571500" indent="-571500">
              <a:buFont typeface="Arial" panose="020B0604020202020204" pitchFamily="34" charset="0"/>
              <a:buChar char="•"/>
            </a:pPr>
            <a:r>
              <a:rPr lang="en-TT" sz="4000" dirty="0"/>
              <a:t>If you don’t own it, read the</a:t>
            </a:r>
            <a:br>
              <a:rPr lang="en-TT" sz="4000" dirty="0"/>
            </a:br>
            <a:r>
              <a:rPr lang="en-TT" sz="4000" dirty="0"/>
              <a:t>teacher’s notes for this session</a:t>
            </a:r>
            <a:br>
              <a:rPr lang="en-TT" sz="4000" dirty="0"/>
            </a:br>
            <a:r>
              <a:rPr lang="en-TT" sz="4000" dirty="0"/>
              <a:t>which will be sent out via the</a:t>
            </a:r>
            <a:br>
              <a:rPr lang="en-TT" sz="4000" dirty="0"/>
            </a:br>
            <a:r>
              <a:rPr lang="en-TT" sz="4000" dirty="0"/>
              <a:t>class resources webpage.</a:t>
            </a:r>
            <a:br>
              <a:rPr lang="en-TT" sz="4000" dirty="0"/>
            </a:br>
            <a:r>
              <a:rPr lang="en-TT" sz="4000" dirty="0"/>
              <a:t>(link in your email)</a:t>
            </a:r>
          </a:p>
        </p:txBody>
      </p:sp>
      <p:pic>
        <p:nvPicPr>
          <p:cNvPr id="5" name="Picture 4" descr="A close up of a piece of paper&#10;&#10;Description automatically generated">
            <a:extLst>
              <a:ext uri="{FF2B5EF4-FFF2-40B4-BE49-F238E27FC236}">
                <a16:creationId xmlns:a16="http://schemas.microsoft.com/office/drawing/2014/main" id="{2AC210E4-DD25-47F2-8DB5-C40BC125BC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738478">
            <a:off x="8746920" y="2763056"/>
            <a:ext cx="2256062" cy="3439993"/>
          </a:xfrm>
          <a:prstGeom prst="rect">
            <a:avLst/>
          </a:prstGeom>
          <a:ln>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1975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21C4AC9-EB84-4273-8BA1-7B348C0F79A4}"/>
              </a:ext>
            </a:extLst>
          </p:cNvPr>
          <p:cNvSpPr txBox="1"/>
          <p:nvPr/>
        </p:nvSpPr>
        <p:spPr>
          <a:xfrm>
            <a:off x="1274379" y="730469"/>
            <a:ext cx="9643241" cy="5293757"/>
          </a:xfrm>
          <a:prstGeom prst="rect">
            <a:avLst/>
          </a:prstGeom>
          <a:noFill/>
        </p:spPr>
        <p:txBody>
          <a:bodyPr wrap="square" rtlCol="0">
            <a:spAutoFit/>
          </a:bodyPr>
          <a:lstStyle/>
          <a:p>
            <a:pPr algn="ctr"/>
            <a:r>
              <a:rPr lang="en-US" sz="5400" dirty="0">
                <a:effectLst>
                  <a:outerShdw blurRad="38100" dist="38100" dir="2700000" algn="tl">
                    <a:srgbClr val="000000">
                      <a:alpha val="43137"/>
                    </a:srgbClr>
                  </a:outerShdw>
                </a:effectLst>
              </a:rPr>
              <a:t>Thanks for coming…</a:t>
            </a:r>
          </a:p>
          <a:p>
            <a:pPr algn="ctr"/>
            <a:r>
              <a:rPr lang="en-US" sz="11500" b="1" dirty="0">
                <a:solidFill>
                  <a:schemeClr val="accent1">
                    <a:lumMod val="75000"/>
                  </a:schemeClr>
                </a:solidFill>
                <a:effectLst>
                  <a:outerShdw blurRad="38100" dist="38100" dir="2700000" algn="tl">
                    <a:srgbClr val="000000">
                      <a:alpha val="43137"/>
                    </a:srgbClr>
                  </a:outerShdw>
                </a:effectLst>
                <a:latin typeface="+mj-lt"/>
              </a:rPr>
              <a:t>YOU ARE LOVED</a:t>
            </a:r>
          </a:p>
          <a:p>
            <a:pPr algn="ctr"/>
            <a:r>
              <a:rPr lang="en-US" sz="4800" dirty="0">
                <a:effectLst>
                  <a:outerShdw blurRad="38100" dist="38100" dir="2700000" algn="tl">
                    <a:srgbClr val="000000">
                      <a:alpha val="43137"/>
                    </a:srgbClr>
                  </a:outerShdw>
                </a:effectLst>
              </a:rPr>
              <a:t>See you next week!</a:t>
            </a:r>
          </a:p>
        </p:txBody>
      </p:sp>
    </p:spTree>
    <p:extLst>
      <p:ext uri="{BB962C8B-B14F-4D97-AF65-F5344CB8AC3E}">
        <p14:creationId xmlns:p14="http://schemas.microsoft.com/office/powerpoint/2010/main" val="398083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Glorious Doctrine">
  <a:themeElements>
    <a:clrScheme name="Glorious Doctrine">
      <a:dk1>
        <a:srgbClr val="20576E"/>
      </a:dk1>
      <a:lt1>
        <a:srgbClr val="FFFFFF"/>
      </a:lt1>
      <a:dk2>
        <a:srgbClr val="163D4D"/>
      </a:dk2>
      <a:lt2>
        <a:srgbClr val="FEB700"/>
      </a:lt2>
      <a:accent1>
        <a:srgbClr val="FEE599"/>
      </a:accent1>
      <a:accent2>
        <a:srgbClr val="FEB700"/>
      </a:accent2>
      <a:accent3>
        <a:srgbClr val="ED7D31"/>
      </a:accent3>
      <a:accent4>
        <a:srgbClr val="C55A11"/>
      </a:accent4>
      <a:accent5>
        <a:srgbClr val="C00000"/>
      </a:accent5>
      <a:accent6>
        <a:srgbClr val="48A1FA"/>
      </a:accent6>
      <a:hlink>
        <a:srgbClr val="70AD47"/>
      </a:hlink>
      <a:folHlink>
        <a:srgbClr val="538135"/>
      </a:folHlink>
    </a:clrScheme>
    <a:fontScheme name="Gibson">
      <a:majorFont>
        <a:latin typeface="Gibson"/>
        <a:ea typeface=""/>
        <a:cs typeface=""/>
      </a:majorFont>
      <a:minorFont>
        <a:latin typeface="Gibson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ESSION 01 - Intro_Canon.pptx" id="{24B5F995-8A0A-40DD-8B72-6599E2D964BF}" vid="{0507B084-0948-4296-8573-DA5F5B086D9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1629</TotalTime>
  <Words>7897</Words>
  <Application>Microsoft Office PowerPoint</Application>
  <PresentationFormat>Widescreen</PresentationFormat>
  <Paragraphs>423</Paragraphs>
  <Slides>99</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99</vt:i4>
      </vt:variant>
    </vt:vector>
  </HeadingPairs>
  <TitlesOfParts>
    <vt:vector size="105" baseType="lpstr">
      <vt:lpstr>Arial</vt:lpstr>
      <vt:lpstr>Calibri</vt:lpstr>
      <vt:lpstr>Gibson</vt:lpstr>
      <vt:lpstr>Gibson Light</vt:lpstr>
      <vt:lpstr>Times New Roman</vt:lpstr>
      <vt:lpstr>Glorious Doctrine</vt:lpstr>
      <vt:lpstr>PowerPoint Presentation</vt:lpstr>
      <vt:lpstr>CLASS SESSIONS</vt:lpstr>
      <vt:lpstr>Jeremiah 23:23-40</vt:lpstr>
      <vt:lpstr>Inspiration &amp; Authority</vt:lpstr>
      <vt:lpstr>SCRIPTURE’S INSPIRATION</vt:lpstr>
      <vt:lpstr>SCRIPTURE’S INSPIRATION</vt:lpstr>
      <vt:lpstr>AN EXAMPLE TO US</vt:lpstr>
      <vt:lpstr>PowerPoint Presentation</vt:lpstr>
      <vt:lpstr>PowerPoint Presentation</vt:lpstr>
      <vt:lpstr>AN EXAMPLE TO US</vt:lpstr>
      <vt:lpstr>AN EXAMPLE TO US</vt:lpstr>
      <vt:lpstr>PowerPoint Presentation</vt:lpstr>
      <vt:lpstr>PowerPoint Presentation</vt:lpstr>
      <vt:lpstr>SCRIPTURE’S INSPIRATION</vt:lpstr>
      <vt:lpstr>SCRIPTURE’S INSPIRATION</vt:lpstr>
      <vt:lpstr>PowerPoint Presentation</vt:lpstr>
      <vt:lpstr>A. PAUL: 2 Timothy 3:16-17</vt:lpstr>
      <vt:lpstr>2 Timothy 3:14-17</vt:lpstr>
      <vt:lpstr>NOTE: v.15</vt:lpstr>
      <vt:lpstr>I. ALL SCRIPTURE</vt:lpstr>
      <vt:lpstr>II. GOD-BREATHED θεόπνευστος</vt:lpstr>
      <vt:lpstr>PowerPoint Presentation</vt:lpstr>
      <vt:lpstr>II. GOD-BREATHED θεόπνευστος</vt:lpstr>
      <vt:lpstr>III. PROFITABLE TO MAKE US COMPLETE</vt:lpstr>
      <vt:lpstr>PowerPoint Presentation</vt:lpstr>
      <vt:lpstr>III. PROFITABLE TO MAKE US COMPLETE</vt:lpstr>
      <vt:lpstr>Why is it profitable to make us complete?</vt:lpstr>
      <vt:lpstr>B. PETER: 2 Peter 1:20-21</vt:lpstr>
      <vt:lpstr>I. A ‘MORE SURE’ PROPHETIC WORD</vt:lpstr>
      <vt:lpstr>2 Peter 1:20-21</vt:lpstr>
      <vt:lpstr>II. THE ORIGIN OF SCRIPTURE</vt:lpstr>
      <vt:lpstr>PowerPoint Presentation</vt:lpstr>
      <vt:lpstr>II. THE ORIGIN OF SCRIPTURE</vt:lpstr>
      <vt:lpstr>III. CARRIED ALONG BY THE SPIRIT</vt:lpstr>
      <vt:lpstr>PowerPoint Presentation</vt:lpstr>
      <vt:lpstr>A TRUTH OF PRIMARY IMPORTANCE</vt:lpstr>
      <vt:lpstr>C. JESUS: Matthew 22:29-32</vt:lpstr>
      <vt:lpstr>Matthew 22:29-32</vt:lpstr>
      <vt:lpstr>Jesus’s view of Scripture</vt:lpstr>
      <vt:lpstr>PowerPoint Presentation</vt:lpstr>
      <vt:lpstr>D. Verbal Plenary Inspiration</vt:lpstr>
      <vt:lpstr>E. Major Errors about inspiration</vt:lpstr>
      <vt:lpstr>E. Major Errors about inspiration</vt:lpstr>
      <vt:lpstr>PowerPoint Presentation</vt:lpstr>
      <vt:lpstr>PowerPoint Presentation</vt:lpstr>
      <vt:lpstr>The Dual-Nature of Scripture</vt:lpstr>
      <vt:lpstr>E. Major Errors about inspiration</vt:lpstr>
      <vt:lpstr>E. Major Errors about inspiration</vt:lpstr>
      <vt:lpstr>PowerPoint Presentation</vt:lpstr>
      <vt:lpstr>E. Major Errors about inspiration</vt:lpstr>
      <vt:lpstr>A Brief History of Inspiration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DISCUSS</vt:lpstr>
      <vt:lpstr>5 Minute Break</vt:lpstr>
      <vt:lpstr>SCRIPTURE’S AUTHORITY</vt:lpstr>
      <vt:lpstr>PowerPoint Presentation</vt:lpstr>
      <vt:lpstr>A. SOLA SCRIPTURA</vt:lpstr>
      <vt:lpstr>PowerPoint Presentation</vt:lpstr>
      <vt:lpstr>A. SOLA SCRIPTURA</vt:lpstr>
      <vt:lpstr>PowerPoint Presentation</vt:lpstr>
      <vt:lpstr>A. SOLA SCRIPTURA</vt:lpstr>
      <vt:lpstr>PowerPoint Presentation</vt:lpstr>
      <vt:lpstr>B. THE BIBLICAL CASE</vt:lpstr>
      <vt:lpstr>I. The Bible is God’s Word</vt:lpstr>
      <vt:lpstr>PowerPoint Presentation</vt:lpstr>
      <vt:lpstr>I. The Bible is God’s Word</vt:lpstr>
      <vt:lpstr>I. The Bible is God’s Word</vt:lpstr>
      <vt:lpstr>Matthew 19:4-6</vt:lpstr>
      <vt:lpstr>I. The Bible is God’s Word</vt:lpstr>
      <vt:lpstr>II. The Bible is Truthful</vt:lpstr>
      <vt:lpstr>III. The Bible is our Final Authority</vt:lpstr>
      <vt:lpstr>PowerPoint Presentation</vt:lpstr>
      <vt:lpstr>III. The Bible is our Final Authority</vt:lpstr>
      <vt:lpstr>C. HISTORICAL SUPPORT</vt:lpstr>
      <vt:lpstr>PowerPoint Presentation</vt:lpstr>
      <vt:lpstr>PowerPoint Presentation</vt:lpstr>
      <vt:lpstr>PowerPoint Presentation</vt:lpstr>
      <vt:lpstr>PowerPoint Presentation</vt:lpstr>
      <vt:lpstr>STILL A THREAT TODAY</vt:lpstr>
      <vt:lpstr>D. TWO MAJOR ERRORS</vt:lpstr>
      <vt:lpstr>D. TWO MAJOR ERRORS</vt:lpstr>
      <vt:lpstr>D. TWO MAJOR ERRORS</vt:lpstr>
      <vt:lpstr>ASK YOURSELF</vt:lpstr>
      <vt:lpstr>ASK YOURSELF</vt:lpstr>
      <vt:lpstr>PowerPoint Presentation</vt:lpstr>
      <vt:lpstr>PowerPoint Presentation</vt:lpstr>
      <vt:lpstr>PowerPoint Presentation</vt:lpstr>
      <vt:lpstr>Why is this glorious?</vt:lpstr>
      <vt:lpstr>PowerPoint Presentation</vt:lpstr>
      <vt:lpstr>GROUP PRAYER TIME</vt:lpstr>
      <vt:lpstr>PowerPoint Presentation</vt:lpstr>
      <vt:lpstr>FOR NEXT SESSION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Media &amp; Graphics</dc:creator>
  <cp:lastModifiedBy>Media &amp; Graphics</cp:lastModifiedBy>
  <cp:revision>178</cp:revision>
  <dcterms:created xsi:type="dcterms:W3CDTF">2020-01-28T21:59:08Z</dcterms:created>
  <dcterms:modified xsi:type="dcterms:W3CDTF">2020-02-13T21:27:43Z</dcterms:modified>
</cp:coreProperties>
</file>