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512" r:id="rId2"/>
    <p:sldId id="513" r:id="rId3"/>
    <p:sldId id="538" r:id="rId4"/>
    <p:sldId id="456" r:id="rId5"/>
    <p:sldId id="539" r:id="rId6"/>
    <p:sldId id="579" r:id="rId7"/>
    <p:sldId id="580" r:id="rId8"/>
    <p:sldId id="581" r:id="rId9"/>
    <p:sldId id="362" r:id="rId10"/>
    <p:sldId id="582" r:id="rId11"/>
    <p:sldId id="583" r:id="rId12"/>
    <p:sldId id="461" r:id="rId13"/>
    <p:sldId id="584" r:id="rId14"/>
    <p:sldId id="585" r:id="rId15"/>
    <p:sldId id="586" r:id="rId16"/>
    <p:sldId id="599" r:id="rId17"/>
    <p:sldId id="590" r:id="rId18"/>
    <p:sldId id="591" r:id="rId19"/>
    <p:sldId id="592" r:id="rId20"/>
    <p:sldId id="600" r:id="rId21"/>
    <p:sldId id="587" r:id="rId22"/>
    <p:sldId id="588" r:id="rId23"/>
    <p:sldId id="589" r:id="rId24"/>
    <p:sldId id="595" r:id="rId25"/>
    <p:sldId id="593" r:id="rId26"/>
    <p:sldId id="594" r:id="rId27"/>
    <p:sldId id="596" r:id="rId28"/>
    <p:sldId id="597" r:id="rId29"/>
    <p:sldId id="598" r:id="rId30"/>
    <p:sldId id="361" r:id="rId31"/>
    <p:sldId id="489" r:id="rId32"/>
    <p:sldId id="490" r:id="rId33"/>
    <p:sldId id="457" r:id="rId34"/>
    <p:sldId id="458" r:id="rId35"/>
    <p:sldId id="460" r:id="rId36"/>
    <p:sldId id="462" r:id="rId37"/>
    <p:sldId id="467" r:id="rId38"/>
    <p:sldId id="469" r:id="rId39"/>
    <p:sldId id="468" r:id="rId40"/>
    <p:sldId id="470" r:id="rId41"/>
    <p:sldId id="471" r:id="rId42"/>
    <p:sldId id="510" r:id="rId43"/>
    <p:sldId id="477" r:id="rId44"/>
    <p:sldId id="473" r:id="rId45"/>
    <p:sldId id="474" r:id="rId46"/>
    <p:sldId id="475" r:id="rId47"/>
    <p:sldId id="476" r:id="rId48"/>
    <p:sldId id="511" r:id="rId49"/>
    <p:sldId id="478" r:id="rId50"/>
    <p:sldId id="491" r:id="rId51"/>
    <p:sldId id="492" r:id="rId52"/>
    <p:sldId id="480" r:id="rId53"/>
    <p:sldId id="481" r:id="rId54"/>
    <p:sldId id="482" r:id="rId55"/>
    <p:sldId id="483" r:id="rId56"/>
    <p:sldId id="484" r:id="rId57"/>
    <p:sldId id="493" r:id="rId58"/>
    <p:sldId id="486" r:id="rId59"/>
    <p:sldId id="487" r:id="rId60"/>
    <p:sldId id="485" r:id="rId61"/>
    <p:sldId id="488" r:id="rId62"/>
    <p:sldId id="494" r:id="rId63"/>
    <p:sldId id="495" r:id="rId64"/>
    <p:sldId id="496" r:id="rId65"/>
    <p:sldId id="497" r:id="rId66"/>
    <p:sldId id="507" r:id="rId67"/>
    <p:sldId id="498" r:id="rId68"/>
    <p:sldId id="499" r:id="rId69"/>
    <p:sldId id="509" r:id="rId70"/>
    <p:sldId id="508" r:id="rId71"/>
    <p:sldId id="501" r:id="rId72"/>
    <p:sldId id="503" r:id="rId73"/>
    <p:sldId id="504" r:id="rId74"/>
    <p:sldId id="335" r:id="rId75"/>
    <p:sldId id="505" r:id="rId76"/>
    <p:sldId id="506" r:id="rId77"/>
    <p:sldId id="33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53" autoAdjust="0"/>
    <p:restoredTop sz="94660"/>
  </p:normalViewPr>
  <p:slideViewPr>
    <p:cSldViewPr snapToGrid="0">
      <p:cViewPr varScale="1">
        <p:scale>
          <a:sx n="164" d="100"/>
          <a:sy n="164" d="100"/>
        </p:scale>
        <p:origin x="344" y="104"/>
      </p:cViewPr>
      <p:guideLst/>
    </p:cSldViewPr>
  </p:slideViewPr>
  <p:notesTextViewPr>
    <p:cViewPr>
      <p:scale>
        <a:sx n="3" d="2"/>
        <a:sy n="3" d="2"/>
      </p:scale>
      <p:origin x="0" y="0"/>
    </p:cViewPr>
  </p:notesTextViewPr>
  <p:notesViewPr>
    <p:cSldViewPr snapToGrid="0">
      <p:cViewPr varScale="1">
        <p:scale>
          <a:sx n="119" d="100"/>
          <a:sy n="119" d="100"/>
        </p:scale>
        <p:origin x="51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CE213C-DCE3-47F3-A4B4-487B45812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B6041C3-C9BC-45E0-956D-309E0E0D5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E3B4DB-99A3-45D6-9F3B-4F0EBCC6BAA9}" type="datetimeFigureOut">
              <a:rPr lang="en-CA" smtClean="0"/>
              <a:t>2020-03-03</a:t>
            </a:fld>
            <a:endParaRPr lang="en-CA"/>
          </a:p>
        </p:txBody>
      </p:sp>
      <p:sp>
        <p:nvSpPr>
          <p:cNvPr id="4" name="Footer Placeholder 3">
            <a:extLst>
              <a:ext uri="{FF2B5EF4-FFF2-40B4-BE49-F238E27FC236}">
                <a16:creationId xmlns:a16="http://schemas.microsoft.com/office/drawing/2014/main" id="{25C983E4-3F82-41FC-88AF-1CB824E44E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580FBFF8-57E7-402D-AA57-D0C80FAC9F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D83A74-5AEC-469F-B462-5E21CD55620A}" type="slidenum">
              <a:rPr lang="en-CA" smtClean="0"/>
              <a:t>‹#›</a:t>
            </a:fld>
            <a:endParaRPr lang="en-CA"/>
          </a:p>
        </p:txBody>
      </p:sp>
    </p:spTree>
    <p:extLst>
      <p:ext uri="{BB962C8B-B14F-4D97-AF65-F5344CB8AC3E}">
        <p14:creationId xmlns:p14="http://schemas.microsoft.com/office/powerpoint/2010/main" val="130277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DF4F6-9EBD-4425-802A-52916315BBC3}" type="datetimeFigureOut">
              <a:rPr lang="en-TT" smtClean="0"/>
              <a:t>03/03/2020</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DA60E-ED00-44D1-A885-EA58F3133888}" type="slidenum">
              <a:rPr lang="en-TT" smtClean="0"/>
              <a:t>‹#›</a:t>
            </a:fld>
            <a:endParaRPr lang="en-TT"/>
          </a:p>
        </p:txBody>
      </p:sp>
    </p:spTree>
    <p:extLst>
      <p:ext uri="{BB962C8B-B14F-4D97-AF65-F5344CB8AC3E}">
        <p14:creationId xmlns:p14="http://schemas.microsoft.com/office/powerpoint/2010/main" val="86915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a:t>
            </a:fld>
            <a:endParaRPr lang="en-TT"/>
          </a:p>
        </p:txBody>
      </p:sp>
    </p:spTree>
    <p:extLst>
      <p:ext uri="{BB962C8B-B14F-4D97-AF65-F5344CB8AC3E}">
        <p14:creationId xmlns:p14="http://schemas.microsoft.com/office/powerpoint/2010/main" val="160139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a:t>
            </a:fld>
            <a:endParaRPr lang="en-TT"/>
          </a:p>
        </p:txBody>
      </p:sp>
    </p:spTree>
    <p:extLst>
      <p:ext uri="{BB962C8B-B14F-4D97-AF65-F5344CB8AC3E}">
        <p14:creationId xmlns:p14="http://schemas.microsoft.com/office/powerpoint/2010/main" val="283651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a:t>
            </a:fld>
            <a:endParaRPr lang="en-TT"/>
          </a:p>
        </p:txBody>
      </p:sp>
    </p:spTree>
    <p:extLst>
      <p:ext uri="{BB962C8B-B14F-4D97-AF65-F5344CB8AC3E}">
        <p14:creationId xmlns:p14="http://schemas.microsoft.com/office/powerpoint/2010/main" val="1722604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74</a:t>
            </a:fld>
            <a:endParaRPr lang="en-TT"/>
          </a:p>
        </p:txBody>
      </p:sp>
    </p:spTree>
    <p:extLst>
      <p:ext uri="{BB962C8B-B14F-4D97-AF65-F5344CB8AC3E}">
        <p14:creationId xmlns:p14="http://schemas.microsoft.com/office/powerpoint/2010/main" val="97490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75</a:t>
            </a:fld>
            <a:endParaRPr lang="en-TT"/>
          </a:p>
        </p:txBody>
      </p:sp>
    </p:spTree>
    <p:extLst>
      <p:ext uri="{BB962C8B-B14F-4D97-AF65-F5344CB8AC3E}">
        <p14:creationId xmlns:p14="http://schemas.microsoft.com/office/powerpoint/2010/main" val="94933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77</a:t>
            </a:fld>
            <a:endParaRPr lang="en-TT"/>
          </a:p>
        </p:txBody>
      </p:sp>
    </p:spTree>
    <p:extLst>
      <p:ext uri="{BB962C8B-B14F-4D97-AF65-F5344CB8AC3E}">
        <p14:creationId xmlns:p14="http://schemas.microsoft.com/office/powerpoint/2010/main" val="783924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ASS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6ED39-DB15-4274-B461-1AABE400298F}"/>
              </a:ext>
            </a:extLst>
          </p:cNvPr>
          <p:cNvSpPr>
            <a:spLocks noGrp="1"/>
          </p:cNvSpPr>
          <p:nvPr>
            <p:ph type="body" sz="quarter" idx="10" hasCustomPrompt="1"/>
          </p:nvPr>
        </p:nvSpPr>
        <p:spPr>
          <a:xfrm>
            <a:off x="6300952" y="4987158"/>
            <a:ext cx="4083269" cy="499242"/>
          </a:xfrm>
          <a:prstGeom prst="rect">
            <a:avLst/>
          </a:prstGeom>
        </p:spPr>
        <p:txBody>
          <a:bodyPr/>
          <a:lstStyle>
            <a:lvl1pPr marL="0" indent="0" algn="ctr">
              <a:buNone/>
              <a:defRPr sz="3200" b="1">
                <a:effectLst>
                  <a:outerShdw blurRad="50800" dist="38100" dir="2700000" algn="tl" rotWithShape="0">
                    <a:prstClr val="black">
                      <a:alpha val="40000"/>
                    </a:prstClr>
                  </a:outerShdw>
                </a:effectLst>
              </a:defRPr>
            </a:lvl1pPr>
            <a:lvl2pPr marL="457200" indent="0" algn="ctr">
              <a:buNone/>
              <a:defRPr sz="4400" b="1"/>
            </a:lvl2pPr>
            <a:lvl3pPr marL="914400" indent="0" algn="ctr">
              <a:buNone/>
              <a:defRPr sz="4400" b="1"/>
            </a:lvl3pPr>
            <a:lvl4pPr marL="1371600" indent="0" algn="ctr">
              <a:buNone/>
              <a:defRPr sz="4400" b="1"/>
            </a:lvl4pPr>
            <a:lvl5pPr marL="1828800" indent="0" algn="ctr">
              <a:buNone/>
              <a:defRPr sz="4400" b="1"/>
            </a:lvl5pPr>
          </a:lstStyle>
          <a:p>
            <a:pPr lvl="0"/>
            <a:r>
              <a:rPr lang="en-US" dirty="0"/>
              <a:t>SESSION 1</a:t>
            </a:r>
          </a:p>
          <a:p>
            <a:pPr lvl="0"/>
            <a:endParaRPr lang="en-CA" dirty="0"/>
          </a:p>
        </p:txBody>
      </p:sp>
    </p:spTree>
    <p:extLst>
      <p:ext uri="{BB962C8B-B14F-4D97-AF65-F5344CB8AC3E}">
        <p14:creationId xmlns:p14="http://schemas.microsoft.com/office/powerpoint/2010/main" val="400379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u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650332" y="454025"/>
            <a:ext cx="8392318"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DISCUSS IN YOUR GROUPS</a:t>
            </a:r>
            <a:endParaRPr lang="en-CA" dirty="0"/>
          </a:p>
        </p:txBody>
      </p:sp>
      <p:pic>
        <p:nvPicPr>
          <p:cNvPr id="4" name="Graphic 3" descr="Customer review">
            <a:extLst>
              <a:ext uri="{FF2B5EF4-FFF2-40B4-BE49-F238E27FC236}">
                <a16:creationId xmlns:a16="http://schemas.microsoft.com/office/drawing/2014/main" id="{DFB16C53-E075-45BB-AA5C-188AE09782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541" y="376895"/>
            <a:ext cx="1402693" cy="1402693"/>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432050"/>
            <a:ext cx="9937750" cy="37592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discussion cues</a:t>
            </a:r>
            <a:endParaRPr lang="en-CA" dirty="0"/>
          </a:p>
        </p:txBody>
      </p:sp>
    </p:spTree>
    <p:extLst>
      <p:ext uri="{BB962C8B-B14F-4D97-AF65-F5344CB8AC3E}">
        <p14:creationId xmlns:p14="http://schemas.microsoft.com/office/powerpoint/2010/main" val="41316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899841" y="5194799"/>
            <a:ext cx="8392318" cy="633275"/>
          </a:xfrm>
          <a:prstGeom prst="rect">
            <a:avLst/>
          </a:prstGeom>
        </p:spPr>
        <p:txBody>
          <a:bodyPr/>
          <a:lstStyle>
            <a:lvl1pPr algn="ctr">
              <a:defRPr sz="4000" baseline="0">
                <a:solidFill>
                  <a:schemeClr val="tx2"/>
                </a:solidFill>
                <a:effectLst>
                  <a:outerShdw blurRad="50800" dist="38100" dir="2700000" algn="tl" rotWithShape="0">
                    <a:prstClr val="black">
                      <a:alpha val="40000"/>
                    </a:prstClr>
                  </a:outerShdw>
                </a:effectLst>
                <a:latin typeface="+mn-lt"/>
              </a:defRPr>
            </a:lvl1pPr>
          </a:lstStyle>
          <a:p>
            <a:r>
              <a:rPr lang="en-US" dirty="0"/>
              <a:t>2 Scripture 2:31</a:t>
            </a:r>
            <a:endParaRPr lang="en-CA" dirty="0"/>
          </a:p>
        </p:txBody>
      </p:sp>
      <p:pic>
        <p:nvPicPr>
          <p:cNvPr id="5" name="Picture 4" descr="A close up of a logo&#10;&#10;Description automatically generated">
            <a:extLst>
              <a:ext uri="{FF2B5EF4-FFF2-40B4-BE49-F238E27FC236}">
                <a16:creationId xmlns:a16="http://schemas.microsoft.com/office/drawing/2014/main" id="{A329B850-3992-4035-8D0F-810E7A036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052" y="967905"/>
            <a:ext cx="2809896" cy="2809896"/>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B3FACD73-5010-4D23-A667-08BBDAF264EB}"/>
              </a:ext>
            </a:extLst>
          </p:cNvPr>
          <p:cNvSpPr txBox="1">
            <a:spLocks/>
          </p:cNvSpPr>
          <p:nvPr userDrawn="1"/>
        </p:nvSpPr>
        <p:spPr>
          <a:xfrm>
            <a:off x="1899841" y="4030145"/>
            <a:ext cx="8392318" cy="1389994"/>
          </a:xfrm>
          <a:prstGeom prst="rect">
            <a:avLst/>
          </a:prstGeom>
        </p:spPr>
        <p:txBody>
          <a:bodyPr/>
          <a:lstStyle>
            <a:lvl1pPr algn="ctr" defTabSz="914400" rtl="0" eaLnBrk="1" latinLnBrk="0" hangingPunct="1">
              <a:lnSpc>
                <a:spcPct val="90000"/>
              </a:lnSpc>
              <a:spcBef>
                <a:spcPct val="0"/>
              </a:spcBef>
              <a:buNone/>
              <a:defRPr sz="9600" b="1" kern="120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en-US" sz="9600" dirty="0"/>
              <a:t>STOP &amp; PRAY</a:t>
            </a:r>
            <a:endParaRPr lang="en-CA" sz="9600" spc="300" dirty="0">
              <a:latin typeface="+mn-lt"/>
            </a:endParaRPr>
          </a:p>
        </p:txBody>
      </p:sp>
    </p:spTree>
    <p:extLst>
      <p:ext uri="{BB962C8B-B14F-4D97-AF65-F5344CB8AC3E}">
        <p14:creationId xmlns:p14="http://schemas.microsoft.com/office/powerpoint/2010/main" val="20427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675511" y="454025"/>
            <a:ext cx="9367139"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Question title</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012950"/>
            <a:ext cx="9937750" cy="41783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Question points</a:t>
            </a:r>
            <a:endParaRPr lang="en-CA" dirty="0"/>
          </a:p>
        </p:txBody>
      </p:sp>
      <p:pic>
        <p:nvPicPr>
          <p:cNvPr id="5" name="Graphic 4" descr="Help">
            <a:extLst>
              <a:ext uri="{FF2B5EF4-FFF2-40B4-BE49-F238E27FC236}">
                <a16:creationId xmlns:a16="http://schemas.microsoft.com/office/drawing/2014/main" id="{4BB408C7-F8BA-476A-9F2F-0CDA259104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99" y="386099"/>
            <a:ext cx="904512" cy="904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75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nin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B4C04CD-27BD-4E9A-926A-EAEB74860C81}"/>
              </a:ext>
            </a:extLst>
          </p:cNvPr>
          <p:cNvSpPr/>
          <p:nvPr userDrawn="1"/>
        </p:nvSpPr>
        <p:spPr>
          <a:xfrm rot="179471">
            <a:off x="-839166" y="-349327"/>
            <a:ext cx="13234365" cy="2988110"/>
          </a:xfrm>
          <a:custGeom>
            <a:avLst/>
            <a:gdLst>
              <a:gd name="connsiteX0" fmla="*/ 4817111 w 13089118"/>
              <a:gd name="connsiteY0" fmla="*/ 2467477 h 2988110"/>
              <a:gd name="connsiteX1" fmla="*/ 4841891 w 13089118"/>
              <a:gd name="connsiteY1" fmla="*/ 2475811 h 2988110"/>
              <a:gd name="connsiteX2" fmla="*/ 4853520 w 13089118"/>
              <a:gd name="connsiteY2" fmla="*/ 2499226 h 2988110"/>
              <a:gd name="connsiteX3" fmla="*/ 4821769 w 13089118"/>
              <a:gd name="connsiteY3" fmla="*/ 2535637 h 2988110"/>
              <a:gd name="connsiteX4" fmla="*/ 1177211 w 13089118"/>
              <a:gd name="connsiteY4" fmla="*/ 2784909 h 2988110"/>
              <a:gd name="connsiteX5" fmla="*/ 1178021 w 13089118"/>
              <a:gd name="connsiteY5" fmla="*/ 2785900 h 2988110"/>
              <a:gd name="connsiteX6" fmla="*/ 1189379 w 13089118"/>
              <a:gd name="connsiteY6" fmla="*/ 2827344 h 2988110"/>
              <a:gd name="connsiteX7" fmla="*/ 1088803 w 13089118"/>
              <a:gd name="connsiteY7" fmla="*/ 2942689 h 2988110"/>
              <a:gd name="connsiteX8" fmla="*/ 424695 w 13089118"/>
              <a:gd name="connsiteY8" fmla="*/ 2988110 h 2988110"/>
              <a:gd name="connsiteX9" fmla="*/ 442649 w 13089118"/>
              <a:gd name="connsiteY9" fmla="*/ 2835151 h 2988110"/>
              <a:gd name="connsiteX10" fmla="*/ 208380 w 13089118"/>
              <a:gd name="connsiteY10" fmla="*/ 2851173 h 2988110"/>
              <a:gd name="connsiteX11" fmla="*/ 216482 w 13089118"/>
              <a:gd name="connsiteY11" fmla="*/ 2782139 h 2988110"/>
              <a:gd name="connsiteX12" fmla="*/ 8013696 w 13089118"/>
              <a:gd name="connsiteY12" fmla="*/ 2062503 h 2988110"/>
              <a:gd name="connsiteX13" fmla="*/ 8007197 w 13089118"/>
              <a:gd name="connsiteY13" fmla="*/ 2117867 h 2988110"/>
              <a:gd name="connsiteX14" fmla="*/ 0 w 13089118"/>
              <a:gd name="connsiteY14" fmla="*/ 2665524 h 2988110"/>
              <a:gd name="connsiteX15" fmla="*/ 6498 w 13089118"/>
              <a:gd name="connsiteY15" fmla="*/ 2610159 h 2988110"/>
              <a:gd name="connsiteX16" fmla="*/ 9400705 w 13089118"/>
              <a:gd name="connsiteY16" fmla="*/ 2027591 h 2988110"/>
              <a:gd name="connsiteX17" fmla="*/ 9425846 w 13089118"/>
              <a:gd name="connsiteY17" fmla="*/ 2029652 h 2988110"/>
              <a:gd name="connsiteX18" fmla="*/ 9481306 w 13089118"/>
              <a:gd name="connsiteY18" fmla="*/ 2073427 h 2988110"/>
              <a:gd name="connsiteX19" fmla="*/ 9490110 w 13089118"/>
              <a:gd name="connsiteY19" fmla="*/ 2105548 h 2988110"/>
              <a:gd name="connsiteX20" fmla="*/ 9412151 w 13089118"/>
              <a:gd name="connsiteY20" fmla="*/ 2194952 h 2988110"/>
              <a:gd name="connsiteX21" fmla="*/ 8262047 w 13089118"/>
              <a:gd name="connsiteY21" fmla="*/ 2273612 h 2988110"/>
              <a:gd name="connsiteX22" fmla="*/ 8172642 w 13089118"/>
              <a:gd name="connsiteY22" fmla="*/ 2195654 h 2988110"/>
              <a:gd name="connsiteX23" fmla="*/ 8172646 w 13089118"/>
              <a:gd name="connsiteY23" fmla="*/ 2195657 h 2988110"/>
              <a:gd name="connsiteX24" fmla="*/ 8250601 w 13089118"/>
              <a:gd name="connsiteY24" fmla="*/ 2106252 h 2988110"/>
              <a:gd name="connsiteX25" fmla="*/ 13089118 w 13089118"/>
              <a:gd name="connsiteY25" fmla="*/ 1769577 h 2988110"/>
              <a:gd name="connsiteX26" fmla="*/ 13064073 w 13089118"/>
              <a:gd name="connsiteY26" fmla="*/ 1982951 h 2988110"/>
              <a:gd name="connsiteX27" fmla="*/ 10944886 w 13089118"/>
              <a:gd name="connsiteY27" fmla="*/ 2127894 h 2988110"/>
              <a:gd name="connsiteX28" fmla="*/ 10917682 w 13089118"/>
              <a:gd name="connsiteY28" fmla="*/ 2104173 h 2988110"/>
              <a:gd name="connsiteX29" fmla="*/ 10917683 w 13089118"/>
              <a:gd name="connsiteY29" fmla="*/ 2104174 h 2988110"/>
              <a:gd name="connsiteX30" fmla="*/ 10941402 w 13089118"/>
              <a:gd name="connsiteY30" fmla="*/ 2076971 h 2988110"/>
              <a:gd name="connsiteX31" fmla="*/ 12064464 w 13089118"/>
              <a:gd name="connsiteY31" fmla="*/ 2000159 h 2988110"/>
              <a:gd name="connsiteX32" fmla="*/ 12049788 w 13089118"/>
              <a:gd name="connsiteY32" fmla="*/ 1981310 h 2988110"/>
              <a:gd name="connsiteX33" fmla="*/ 12039185 w 13089118"/>
              <a:gd name="connsiteY33" fmla="*/ 1942626 h 2988110"/>
              <a:gd name="connsiteX34" fmla="*/ 12039187 w 13089118"/>
              <a:gd name="connsiteY34" fmla="*/ 1942627 h 2988110"/>
              <a:gd name="connsiteX35" fmla="*/ 12133065 w 13089118"/>
              <a:gd name="connsiteY35" fmla="*/ 1834967 h 2988110"/>
              <a:gd name="connsiteX36" fmla="*/ 6785774 w 13089118"/>
              <a:gd name="connsiteY36" fmla="*/ 0 h 2988110"/>
              <a:gd name="connsiteX37" fmla="*/ 12993064 w 13089118"/>
              <a:gd name="connsiteY37" fmla="*/ 0 h 2988110"/>
              <a:gd name="connsiteX38" fmla="*/ 12993064 w 13089118"/>
              <a:gd name="connsiteY38" fmla="*/ 728580 h 2988110"/>
              <a:gd name="connsiteX39" fmla="*/ 12993065 w 13089118"/>
              <a:gd name="connsiteY39" fmla="*/ 728580 h 2988110"/>
              <a:gd name="connsiteX40" fmla="*/ 13012051 w 13089118"/>
              <a:gd name="connsiteY40" fmla="*/ 730808 h 2988110"/>
              <a:gd name="connsiteX41" fmla="*/ 12978803 w 13089118"/>
              <a:gd name="connsiteY41" fmla="*/ 1014074 h 2988110"/>
              <a:gd name="connsiteX42" fmla="*/ 11601935 w 13089118"/>
              <a:gd name="connsiteY42" fmla="*/ 1108245 h 2988110"/>
              <a:gd name="connsiteX43" fmla="*/ 11473080 w 13089118"/>
              <a:gd name="connsiteY43" fmla="*/ 1256018 h 2988110"/>
              <a:gd name="connsiteX44" fmla="*/ 11473078 w 13089118"/>
              <a:gd name="connsiteY44" fmla="*/ 1256018 h 2988110"/>
              <a:gd name="connsiteX45" fmla="*/ 11496407 w 13089118"/>
              <a:gd name="connsiteY45" fmla="*/ 1302988 h 2988110"/>
              <a:gd name="connsiteX46" fmla="*/ 7202424 w 13089118"/>
              <a:gd name="connsiteY46" fmla="*/ 1596681 h 2988110"/>
              <a:gd name="connsiteX47" fmla="*/ 7138085 w 13089118"/>
              <a:gd name="connsiteY47" fmla="*/ 1670469 h 2988110"/>
              <a:gd name="connsiteX48" fmla="*/ 7138079 w 13089118"/>
              <a:gd name="connsiteY48" fmla="*/ 1670463 h 2988110"/>
              <a:gd name="connsiteX49" fmla="*/ 7211869 w 13089118"/>
              <a:gd name="connsiteY49" fmla="*/ 1734804 h 2988110"/>
              <a:gd name="connsiteX50" fmla="*/ 12940194 w 13089118"/>
              <a:gd name="connsiteY50" fmla="*/ 1343012 h 2988110"/>
              <a:gd name="connsiteX51" fmla="*/ 12904788 w 13089118"/>
              <a:gd name="connsiteY51" fmla="*/ 1644662 h 2988110"/>
              <a:gd name="connsiteX52" fmla="*/ 482658 w 13089118"/>
              <a:gd name="connsiteY52" fmla="*/ 2494281 h 2988110"/>
              <a:gd name="connsiteX53" fmla="*/ 581253 w 13089118"/>
              <a:gd name="connsiteY53" fmla="*/ 1654277 h 2988110"/>
              <a:gd name="connsiteX54" fmla="*/ 408783 w 13089118"/>
              <a:gd name="connsiteY54" fmla="*/ 1634033 h 2988110"/>
              <a:gd name="connsiteX55" fmla="*/ 503685 w 13089118"/>
              <a:gd name="connsiteY55" fmla="*/ 825500 h 2988110"/>
              <a:gd name="connsiteX56" fmla="*/ 588664 w 13089118"/>
              <a:gd name="connsiteY56" fmla="*/ 101504 h 2988110"/>
              <a:gd name="connsiteX57" fmla="*/ 761134 w 13089118"/>
              <a:gd name="connsiteY57" fmla="*/ 121747 h 2988110"/>
              <a:gd name="connsiteX58" fmla="*/ 775424 w 13089118"/>
              <a:gd name="connsiteY58" fmla="*/ 0 h 2988110"/>
              <a:gd name="connsiteX59" fmla="*/ 6785775 w 13089118"/>
              <a:gd name="connsiteY59" fmla="*/ 0 h 298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89118" h="2988110">
                <a:moveTo>
                  <a:pt x="4817111" y="2467477"/>
                </a:moveTo>
                <a:cubicBezTo>
                  <a:pt x="4826519" y="2466833"/>
                  <a:pt x="4835302" y="2470065"/>
                  <a:pt x="4841891" y="2475811"/>
                </a:cubicBezTo>
                <a:cubicBezTo>
                  <a:pt x="4848479" y="2481556"/>
                  <a:pt x="4852877" y="2489816"/>
                  <a:pt x="4853520" y="2499226"/>
                </a:cubicBezTo>
                <a:cubicBezTo>
                  <a:pt x="4854808" y="2518047"/>
                  <a:pt x="4840592" y="2534349"/>
                  <a:pt x="4821769" y="2535637"/>
                </a:cubicBezTo>
                <a:lnTo>
                  <a:pt x="1177211" y="2784909"/>
                </a:lnTo>
                <a:lnTo>
                  <a:pt x="1178021" y="2785900"/>
                </a:lnTo>
                <a:cubicBezTo>
                  <a:pt x="1184369" y="2798445"/>
                  <a:pt x="1188360" y="2812438"/>
                  <a:pt x="1189379" y="2827344"/>
                </a:cubicBezTo>
                <a:cubicBezTo>
                  <a:pt x="1193457" y="2886969"/>
                  <a:pt x="1148428" y="2938611"/>
                  <a:pt x="1088803" y="2942689"/>
                </a:cubicBezTo>
                <a:lnTo>
                  <a:pt x="424695" y="2988110"/>
                </a:lnTo>
                <a:lnTo>
                  <a:pt x="442649" y="2835151"/>
                </a:lnTo>
                <a:lnTo>
                  <a:pt x="208380" y="2851173"/>
                </a:lnTo>
                <a:lnTo>
                  <a:pt x="216482" y="2782139"/>
                </a:lnTo>
                <a:close/>
                <a:moveTo>
                  <a:pt x="8013696" y="2062503"/>
                </a:moveTo>
                <a:lnTo>
                  <a:pt x="8007197" y="2117867"/>
                </a:lnTo>
                <a:lnTo>
                  <a:pt x="0" y="2665524"/>
                </a:lnTo>
                <a:lnTo>
                  <a:pt x="6498" y="2610159"/>
                </a:lnTo>
                <a:close/>
                <a:moveTo>
                  <a:pt x="9400705" y="2027591"/>
                </a:moveTo>
                <a:cubicBezTo>
                  <a:pt x="9409370" y="2026998"/>
                  <a:pt x="9417818" y="2027744"/>
                  <a:pt x="9425846" y="2029652"/>
                </a:cubicBezTo>
                <a:cubicBezTo>
                  <a:pt x="9449930" y="2035373"/>
                  <a:pt x="9470238" y="2051553"/>
                  <a:pt x="9481306" y="2073427"/>
                </a:cubicBezTo>
                <a:cubicBezTo>
                  <a:pt x="9486224" y="2083147"/>
                  <a:pt x="9489319" y="2093996"/>
                  <a:pt x="9490110" y="2105548"/>
                </a:cubicBezTo>
                <a:cubicBezTo>
                  <a:pt x="9493271" y="2151763"/>
                  <a:pt x="9458366" y="2191793"/>
                  <a:pt x="9412151" y="2194952"/>
                </a:cubicBezTo>
                <a:cubicBezTo>
                  <a:pt x="9028784" y="2221172"/>
                  <a:pt x="8645415" y="2247392"/>
                  <a:pt x="8262047" y="2273612"/>
                </a:cubicBezTo>
                <a:cubicBezTo>
                  <a:pt x="8215832" y="2276774"/>
                  <a:pt x="8175804" y="2241869"/>
                  <a:pt x="8172642" y="2195654"/>
                </a:cubicBezTo>
                <a:lnTo>
                  <a:pt x="8172646" y="2195657"/>
                </a:lnTo>
                <a:cubicBezTo>
                  <a:pt x="8169484" y="2149441"/>
                  <a:pt x="8204387" y="2109414"/>
                  <a:pt x="8250601" y="2106252"/>
                </a:cubicBezTo>
                <a:close/>
                <a:moveTo>
                  <a:pt x="13089118" y="1769577"/>
                </a:moveTo>
                <a:lnTo>
                  <a:pt x="13064073" y="1982951"/>
                </a:lnTo>
                <a:lnTo>
                  <a:pt x="10944886" y="2127894"/>
                </a:lnTo>
                <a:cubicBezTo>
                  <a:pt x="10930825" y="2128856"/>
                  <a:pt x="10918643" y="2118235"/>
                  <a:pt x="10917682" y="2104173"/>
                </a:cubicBezTo>
                <a:lnTo>
                  <a:pt x="10917683" y="2104174"/>
                </a:lnTo>
                <a:cubicBezTo>
                  <a:pt x="10916721" y="2090112"/>
                  <a:pt x="10927342" y="2077932"/>
                  <a:pt x="10941402" y="2076971"/>
                </a:cubicBezTo>
                <a:lnTo>
                  <a:pt x="12064464" y="2000159"/>
                </a:lnTo>
                <a:lnTo>
                  <a:pt x="12049788" y="1981310"/>
                </a:lnTo>
                <a:cubicBezTo>
                  <a:pt x="12043864" y="1969603"/>
                  <a:pt x="12040138" y="1956540"/>
                  <a:pt x="12039185" y="1942626"/>
                </a:cubicBezTo>
                <a:lnTo>
                  <a:pt x="12039187" y="1942627"/>
                </a:lnTo>
                <a:cubicBezTo>
                  <a:pt x="12035380" y="1886974"/>
                  <a:pt x="12077410" y="1838773"/>
                  <a:pt x="12133065" y="1834967"/>
                </a:cubicBezTo>
                <a:close/>
                <a:moveTo>
                  <a:pt x="6785774" y="0"/>
                </a:moveTo>
                <a:lnTo>
                  <a:pt x="12993064" y="0"/>
                </a:lnTo>
                <a:lnTo>
                  <a:pt x="12993064" y="728580"/>
                </a:lnTo>
                <a:lnTo>
                  <a:pt x="12993065" y="728580"/>
                </a:lnTo>
                <a:lnTo>
                  <a:pt x="13012051" y="730808"/>
                </a:lnTo>
                <a:lnTo>
                  <a:pt x="12978803" y="1014074"/>
                </a:lnTo>
                <a:lnTo>
                  <a:pt x="11601935" y="1108245"/>
                </a:lnTo>
                <a:cubicBezTo>
                  <a:pt x="11525544" y="1113469"/>
                  <a:pt x="11467856" y="1179628"/>
                  <a:pt x="11473080" y="1256018"/>
                </a:cubicBezTo>
                <a:lnTo>
                  <a:pt x="11473078" y="1256018"/>
                </a:lnTo>
                <a:lnTo>
                  <a:pt x="11496407" y="1302988"/>
                </a:lnTo>
                <a:lnTo>
                  <a:pt x="7202424" y="1596681"/>
                </a:lnTo>
                <a:cubicBezTo>
                  <a:pt x="7164283" y="1599287"/>
                  <a:pt x="7135475" y="1632328"/>
                  <a:pt x="7138085" y="1670469"/>
                </a:cubicBezTo>
                <a:lnTo>
                  <a:pt x="7138079" y="1670463"/>
                </a:lnTo>
                <a:cubicBezTo>
                  <a:pt x="7140689" y="1708610"/>
                  <a:pt x="7173726" y="1737412"/>
                  <a:pt x="7211869" y="1734804"/>
                </a:cubicBezTo>
                <a:lnTo>
                  <a:pt x="12940194" y="1343012"/>
                </a:lnTo>
                <a:lnTo>
                  <a:pt x="12904788" y="1644662"/>
                </a:lnTo>
                <a:lnTo>
                  <a:pt x="482658" y="2494281"/>
                </a:lnTo>
                <a:lnTo>
                  <a:pt x="581253" y="1654277"/>
                </a:lnTo>
                <a:lnTo>
                  <a:pt x="408783" y="1634033"/>
                </a:lnTo>
                <a:lnTo>
                  <a:pt x="503685" y="825500"/>
                </a:lnTo>
                <a:lnTo>
                  <a:pt x="588664" y="101504"/>
                </a:lnTo>
                <a:lnTo>
                  <a:pt x="761134" y="121747"/>
                </a:lnTo>
                <a:lnTo>
                  <a:pt x="775424" y="0"/>
                </a:lnTo>
                <a:lnTo>
                  <a:pt x="6785775"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FB788B3-9F88-4E97-82BA-1917B7F19A2C}"/>
              </a:ext>
            </a:extLst>
          </p:cNvPr>
          <p:cNvSpPr>
            <a:spLocks noGrp="1"/>
          </p:cNvSpPr>
          <p:nvPr>
            <p:ph type="title" hasCustomPrompt="1"/>
          </p:nvPr>
        </p:nvSpPr>
        <p:spPr>
          <a:xfrm>
            <a:off x="1530350" y="381002"/>
            <a:ext cx="9182100" cy="825500"/>
          </a:xfrm>
          <a:prstGeom prst="rect">
            <a:avLst/>
          </a:prstGeom>
        </p:spPr>
        <p:txBody>
          <a:bodyPr/>
          <a:lstStyle>
            <a:lvl1pPr>
              <a:defRPr sz="5400">
                <a:solidFill>
                  <a:schemeClr val="bg2"/>
                </a:solidFill>
                <a:effectLst>
                  <a:innerShdw blurRad="114300">
                    <a:prstClr val="black"/>
                  </a:innerShdw>
                </a:effectLst>
              </a:defRPr>
            </a:lvl1pPr>
          </a:lstStyle>
          <a:p>
            <a:r>
              <a:rPr lang="en-US" dirty="0"/>
              <a:t>WARNING TITLE</a:t>
            </a:r>
            <a:endParaRPr lang="en-CA" dirty="0"/>
          </a:p>
        </p:txBody>
      </p:sp>
      <p:pic>
        <p:nvPicPr>
          <p:cNvPr id="32" name="Graphic 31" descr="Warning">
            <a:extLst>
              <a:ext uri="{FF2B5EF4-FFF2-40B4-BE49-F238E27FC236}">
                <a16:creationId xmlns:a16="http://schemas.microsoft.com/office/drawing/2014/main" id="{858EEDE1-D456-48A5-B159-D990F3F394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750" y="355605"/>
            <a:ext cx="736600" cy="736600"/>
          </a:xfrm>
          <a:prstGeom prst="rect">
            <a:avLst/>
          </a:prstGeom>
          <a:effectLst>
            <a:innerShdw blurRad="114300">
              <a:prstClr val="black">
                <a:alpha val="67000"/>
              </a:prstClr>
            </a:innerShdw>
          </a:effectLst>
        </p:spPr>
      </p:pic>
      <p:sp>
        <p:nvSpPr>
          <p:cNvPr id="34" name="Text Placeholder 33">
            <a:extLst>
              <a:ext uri="{FF2B5EF4-FFF2-40B4-BE49-F238E27FC236}">
                <a16:creationId xmlns:a16="http://schemas.microsoft.com/office/drawing/2014/main" id="{6CF919C0-5CE3-43F1-AEAD-709D0B5A9750}"/>
              </a:ext>
            </a:extLst>
          </p:cNvPr>
          <p:cNvSpPr>
            <a:spLocks noGrp="1"/>
          </p:cNvSpPr>
          <p:nvPr>
            <p:ph type="body" sz="quarter" idx="10" hasCustomPrompt="1"/>
          </p:nvPr>
        </p:nvSpPr>
        <p:spPr>
          <a:xfrm>
            <a:off x="793750" y="2280096"/>
            <a:ext cx="10604500" cy="4241351"/>
          </a:xfrm>
          <a:prstGeom prst="rect">
            <a:avLst/>
          </a:prstGeom>
        </p:spPr>
        <p:txBody>
          <a:bodyPr/>
          <a:lstStyle>
            <a:lvl1pPr marL="0" indent="0">
              <a:buNone/>
              <a:defRPr>
                <a:effectLst>
                  <a:outerShdw blurRad="50800" dist="38100" dir="2700000" algn="tl"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endParaRPr lang="en-CA" dirty="0"/>
          </a:p>
        </p:txBody>
      </p:sp>
      <p:sp>
        <p:nvSpPr>
          <p:cNvPr id="4" name="Text Placeholder 3">
            <a:extLst>
              <a:ext uri="{FF2B5EF4-FFF2-40B4-BE49-F238E27FC236}">
                <a16:creationId xmlns:a16="http://schemas.microsoft.com/office/drawing/2014/main" id="{A7FFFDD0-66AA-4A7E-860F-BDE684B90B8F}"/>
              </a:ext>
            </a:extLst>
          </p:cNvPr>
          <p:cNvSpPr>
            <a:spLocks noGrp="1"/>
          </p:cNvSpPr>
          <p:nvPr>
            <p:ph type="body" sz="quarter" idx="11" hasCustomPrompt="1"/>
          </p:nvPr>
        </p:nvSpPr>
        <p:spPr>
          <a:xfrm>
            <a:off x="793750" y="1073375"/>
            <a:ext cx="5402263" cy="463550"/>
          </a:xfrm>
          <a:prstGeom prst="rect">
            <a:avLst/>
          </a:prstGeom>
        </p:spPr>
        <p:txBody>
          <a:bodyPr/>
          <a:lstStyle>
            <a:lvl1pPr marL="0" indent="0">
              <a:buNone/>
              <a:defRPr b="1">
                <a:solidFill>
                  <a:schemeClr val="bg2"/>
                </a:solidFill>
                <a:effectLst>
                  <a:innerShdw blurRad="114300">
                    <a:prstClr val="black"/>
                  </a:innerShdw>
                </a:effectLst>
              </a:defRPr>
            </a:lvl1pPr>
            <a:lvl2pPr marL="457200" indent="0">
              <a:buNone/>
              <a:defRPr b="1">
                <a:solidFill>
                  <a:schemeClr val="bg2"/>
                </a:solidFill>
              </a:defRPr>
            </a:lvl2pPr>
            <a:lvl3pPr marL="914400" indent="0">
              <a:buNone/>
              <a:defRPr b="1">
                <a:solidFill>
                  <a:schemeClr val="bg2"/>
                </a:solidFill>
              </a:defRPr>
            </a:lvl3pPr>
            <a:lvl4pPr marL="1371600" indent="0">
              <a:buNone/>
              <a:defRPr b="1">
                <a:solidFill>
                  <a:schemeClr val="bg2"/>
                </a:solidFill>
              </a:defRPr>
            </a:lvl4pPr>
            <a:lvl5pPr marL="1828800" indent="0">
              <a:buNone/>
              <a:defRPr b="1">
                <a:solidFill>
                  <a:schemeClr val="bg2"/>
                </a:solidFill>
              </a:defRPr>
            </a:lvl5pPr>
          </a:lstStyle>
          <a:p>
            <a:pPr lvl="0"/>
            <a:r>
              <a:rPr lang="en-US" dirty="0"/>
              <a:t>Subtitle Text</a:t>
            </a:r>
            <a:endParaRPr lang="en-CA" dirty="0"/>
          </a:p>
        </p:txBody>
      </p:sp>
    </p:spTree>
    <p:extLst>
      <p:ext uri="{BB962C8B-B14F-4D97-AF65-F5344CB8AC3E}">
        <p14:creationId xmlns:p14="http://schemas.microsoft.com/office/powerpoint/2010/main" val="2383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Graphic 3" descr="Books">
            <a:extLst>
              <a:ext uri="{FF2B5EF4-FFF2-40B4-BE49-F238E27FC236}">
                <a16:creationId xmlns:a16="http://schemas.microsoft.com/office/drawing/2014/main" id="{84459FD3-F23F-4CCC-9059-7FFDE7F39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863" y="239110"/>
            <a:ext cx="1975945" cy="1975945"/>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2D4BC35E-4B3B-4D5E-AB56-0635585BC952}"/>
              </a:ext>
            </a:extLst>
          </p:cNvPr>
          <p:cNvSpPr>
            <a:spLocks noGrp="1"/>
          </p:cNvSpPr>
          <p:nvPr>
            <p:ph type="body" sz="quarter" idx="10"/>
          </p:nvPr>
        </p:nvSpPr>
        <p:spPr>
          <a:xfrm>
            <a:off x="740979" y="2359025"/>
            <a:ext cx="10809671" cy="3905250"/>
          </a:xfrm>
          <a:prstGeom prst="rect">
            <a:avLst/>
          </a:prstGeom>
        </p:spPr>
        <p:txBody>
          <a:bodyPr/>
          <a:lstStyle>
            <a:lvl1pPr marL="457200" indent="-457200">
              <a:buFont typeface="Arial" panose="020B0604020202020204" pitchFamily="34" charset="0"/>
              <a:buChar char="•"/>
              <a:defRPr sz="32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sp>
        <p:nvSpPr>
          <p:cNvPr id="7" name="TextBox 6">
            <a:extLst>
              <a:ext uri="{FF2B5EF4-FFF2-40B4-BE49-F238E27FC236}">
                <a16:creationId xmlns:a16="http://schemas.microsoft.com/office/drawing/2014/main" id="{3BE76DBB-56B2-40F2-AB98-3B962CFF2A94}"/>
              </a:ext>
            </a:extLst>
          </p:cNvPr>
          <p:cNvSpPr txBox="1"/>
          <p:nvPr userDrawn="1"/>
        </p:nvSpPr>
        <p:spPr>
          <a:xfrm>
            <a:off x="2506718" y="431479"/>
            <a:ext cx="8860220" cy="830997"/>
          </a:xfrm>
          <a:prstGeom prst="rect">
            <a:avLst/>
          </a:prstGeom>
          <a:noFill/>
        </p:spPr>
        <p:txBody>
          <a:bodyPr wrap="square" rtlCol="0">
            <a:spAutoFit/>
          </a:bodyPr>
          <a:lstStyle/>
          <a:p>
            <a:r>
              <a:rPr lang="en-US" sz="4800" b="1" dirty="0">
                <a:solidFill>
                  <a:schemeClr val="tx2"/>
                </a:solidFill>
                <a:effectLst>
                  <a:outerShdw blurRad="38100" dist="38100" dir="2700000" algn="tl">
                    <a:srgbClr val="000000">
                      <a:alpha val="43137"/>
                    </a:srgbClr>
                  </a:outerShdw>
                </a:effectLst>
                <a:latin typeface="+mj-lt"/>
              </a:rPr>
              <a:t>RECOMMENDED RESOURCES</a:t>
            </a:r>
            <a:endParaRPr lang="en-CA" sz="4800" b="1" dirty="0">
              <a:solidFill>
                <a:schemeClr val="tx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5498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dow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34E97C-11DE-47A7-B281-788F7365FE49}"/>
              </a:ext>
            </a:extLst>
          </p:cNvPr>
          <p:cNvSpPr/>
          <p:nvPr userDrawn="1"/>
        </p:nvSpPr>
        <p:spPr>
          <a:xfrm>
            <a:off x="-37212" y="-37214"/>
            <a:ext cx="12229212" cy="6943061"/>
          </a:xfrm>
          <a:custGeom>
            <a:avLst/>
            <a:gdLst>
              <a:gd name="connsiteX0" fmla="*/ 11607332 w 12229212"/>
              <a:gd name="connsiteY0" fmla="*/ 6384554 h 6943061"/>
              <a:gd name="connsiteX1" fmla="*/ 11627446 w 12229212"/>
              <a:gd name="connsiteY1" fmla="*/ 6390148 h 6943061"/>
              <a:gd name="connsiteX2" fmla="*/ 11650474 w 12229212"/>
              <a:gd name="connsiteY2" fmla="*/ 6460841 h 6943061"/>
              <a:gd name="connsiteX3" fmla="*/ 11405224 w 12229212"/>
              <a:gd name="connsiteY3" fmla="*/ 6943061 h 6943061"/>
              <a:gd name="connsiteX4" fmla="*/ 11295114 w 12229212"/>
              <a:gd name="connsiteY4" fmla="*/ 6943061 h 6943061"/>
              <a:gd name="connsiteX5" fmla="*/ 11294486 w 12229212"/>
              <a:gd name="connsiteY5" fmla="*/ 6937970 h 6943061"/>
              <a:gd name="connsiteX6" fmla="*/ 11300080 w 12229212"/>
              <a:gd name="connsiteY6" fmla="*/ 6917857 h 6943061"/>
              <a:gd name="connsiteX7" fmla="*/ 11556752 w 12229212"/>
              <a:gd name="connsiteY7" fmla="*/ 6413176 h 6943061"/>
              <a:gd name="connsiteX8" fmla="*/ 11607332 w 12229212"/>
              <a:gd name="connsiteY8" fmla="*/ 6384554 h 6943061"/>
              <a:gd name="connsiteX9" fmla="*/ 5455022 w 12229212"/>
              <a:gd name="connsiteY9" fmla="*/ 5896013 h 6943061"/>
              <a:gd name="connsiteX10" fmla="*/ 5505980 w 12229212"/>
              <a:gd name="connsiteY10" fmla="*/ 5910186 h 6943061"/>
              <a:gd name="connsiteX11" fmla="*/ 5564324 w 12229212"/>
              <a:gd name="connsiteY11" fmla="*/ 6089292 h 6943061"/>
              <a:gd name="connsiteX12" fmla="*/ 5130111 w 12229212"/>
              <a:gd name="connsiteY12" fmla="*/ 6943061 h 6943061"/>
              <a:gd name="connsiteX13" fmla="*/ 4831244 w 12229212"/>
              <a:gd name="connsiteY13" fmla="*/ 6943061 h 6943061"/>
              <a:gd name="connsiteX14" fmla="*/ 5326875 w 12229212"/>
              <a:gd name="connsiteY14" fmla="*/ 5968530 h 6943061"/>
              <a:gd name="connsiteX15" fmla="*/ 5455022 w 12229212"/>
              <a:gd name="connsiteY15" fmla="*/ 5896013 h 6943061"/>
              <a:gd name="connsiteX16" fmla="*/ 11480085 w 12229212"/>
              <a:gd name="connsiteY16" fmla="*/ 5380640 h 6943061"/>
              <a:gd name="connsiteX17" fmla="*/ 11521747 w 12229212"/>
              <a:gd name="connsiteY17" fmla="*/ 5392228 h 6943061"/>
              <a:gd name="connsiteX18" fmla="*/ 11569448 w 12229212"/>
              <a:gd name="connsiteY18" fmla="*/ 5538661 h 6943061"/>
              <a:gd name="connsiteX19" fmla="*/ 10855195 w 12229212"/>
              <a:gd name="connsiteY19" fmla="*/ 6943061 h 6943061"/>
              <a:gd name="connsiteX20" fmla="*/ 10610847 w 12229212"/>
              <a:gd name="connsiteY20" fmla="*/ 6943061 h 6943061"/>
              <a:gd name="connsiteX21" fmla="*/ 11375314 w 12229212"/>
              <a:gd name="connsiteY21" fmla="*/ 5439928 h 6943061"/>
              <a:gd name="connsiteX22" fmla="*/ 11480085 w 12229212"/>
              <a:gd name="connsiteY22" fmla="*/ 5380640 h 6943061"/>
              <a:gd name="connsiteX23" fmla="*/ 11857040 w 12229212"/>
              <a:gd name="connsiteY23" fmla="*/ 5221975 h 6943061"/>
              <a:gd name="connsiteX24" fmla="*/ 11877154 w 12229212"/>
              <a:gd name="connsiteY24" fmla="*/ 5227569 h 6943061"/>
              <a:gd name="connsiteX25" fmla="*/ 11900182 w 12229212"/>
              <a:gd name="connsiteY25" fmla="*/ 5298262 h 6943061"/>
              <a:gd name="connsiteX26" fmla="*/ 11643508 w 12229212"/>
              <a:gd name="connsiteY26" fmla="*/ 5802944 h 6943061"/>
              <a:gd name="connsiteX27" fmla="*/ 11572815 w 12229212"/>
              <a:gd name="connsiteY27" fmla="*/ 5825972 h 6943061"/>
              <a:gd name="connsiteX28" fmla="*/ 11572816 w 12229212"/>
              <a:gd name="connsiteY28" fmla="*/ 5825971 h 6943061"/>
              <a:gd name="connsiteX29" fmla="*/ 11549788 w 12229212"/>
              <a:gd name="connsiteY29" fmla="*/ 5755278 h 6943061"/>
              <a:gd name="connsiteX30" fmla="*/ 11806460 w 12229212"/>
              <a:gd name="connsiteY30" fmla="*/ 5250597 h 6943061"/>
              <a:gd name="connsiteX31" fmla="*/ 11857040 w 12229212"/>
              <a:gd name="connsiteY31" fmla="*/ 5221975 h 6943061"/>
              <a:gd name="connsiteX32" fmla="*/ 12229212 w 12229212"/>
              <a:gd name="connsiteY32" fmla="*/ 4756626 h 6943061"/>
              <a:gd name="connsiteX33" fmla="*/ 12229212 w 12229212"/>
              <a:gd name="connsiteY33" fmla="*/ 4857480 h 6943061"/>
              <a:gd name="connsiteX34" fmla="*/ 11168521 w 12229212"/>
              <a:gd name="connsiteY34" fmla="*/ 6943061 h 6943061"/>
              <a:gd name="connsiteX35" fmla="*/ 11117228 w 12229212"/>
              <a:gd name="connsiteY35" fmla="*/ 6943061 h 6943061"/>
              <a:gd name="connsiteX36" fmla="*/ 6520766 w 12229212"/>
              <a:gd name="connsiteY36" fmla="*/ 3206860 h 6943061"/>
              <a:gd name="connsiteX37" fmla="*/ 6541771 w 12229212"/>
              <a:gd name="connsiteY37" fmla="*/ 3208498 h 6943061"/>
              <a:gd name="connsiteX38" fmla="*/ 6553829 w 12229212"/>
              <a:gd name="connsiteY38" fmla="*/ 3245515 h 6943061"/>
              <a:gd name="connsiteX39" fmla="*/ 4673322 w 12229212"/>
              <a:gd name="connsiteY39" fmla="*/ 6943061 h 6943061"/>
              <a:gd name="connsiteX40" fmla="*/ 4611553 w 12229212"/>
              <a:gd name="connsiteY40" fmla="*/ 6943061 h 6943061"/>
              <a:gd name="connsiteX41" fmla="*/ 6504755 w 12229212"/>
              <a:gd name="connsiteY41" fmla="*/ 3220555 h 6943061"/>
              <a:gd name="connsiteX42" fmla="*/ 6520766 w 12229212"/>
              <a:gd name="connsiteY42" fmla="*/ 3206860 h 6943061"/>
              <a:gd name="connsiteX43" fmla="*/ 7149086 w 12229212"/>
              <a:gd name="connsiteY43" fmla="*/ 2037020 h 6943061"/>
              <a:gd name="connsiteX44" fmla="*/ 7166345 w 12229212"/>
              <a:gd name="connsiteY44" fmla="*/ 2041820 h 6943061"/>
              <a:gd name="connsiteX45" fmla="*/ 7186105 w 12229212"/>
              <a:gd name="connsiteY45" fmla="*/ 2102483 h 6943061"/>
              <a:gd name="connsiteX46" fmla="*/ 6905030 w 12229212"/>
              <a:gd name="connsiteY46" fmla="*/ 2655143 h 6943061"/>
              <a:gd name="connsiteX47" fmla="*/ 6844368 w 12229212"/>
              <a:gd name="connsiteY47" fmla="*/ 2674904 h 6943061"/>
              <a:gd name="connsiteX48" fmla="*/ 6844370 w 12229212"/>
              <a:gd name="connsiteY48" fmla="*/ 2674903 h 6943061"/>
              <a:gd name="connsiteX49" fmla="*/ 6824609 w 12229212"/>
              <a:gd name="connsiteY49" fmla="*/ 2614242 h 6943061"/>
              <a:gd name="connsiteX50" fmla="*/ 7105683 w 12229212"/>
              <a:gd name="connsiteY50" fmla="*/ 2061581 h 6943061"/>
              <a:gd name="connsiteX51" fmla="*/ 7149086 w 12229212"/>
              <a:gd name="connsiteY51" fmla="*/ 2037020 h 6943061"/>
              <a:gd name="connsiteX52" fmla="*/ 8218796 w 12229212"/>
              <a:gd name="connsiteY52" fmla="*/ 0 h 6943061"/>
              <a:gd name="connsiteX53" fmla="*/ 8430994 w 12229212"/>
              <a:gd name="connsiteY53" fmla="*/ 0 h 6943061"/>
              <a:gd name="connsiteX54" fmla="*/ 7200755 w 12229212"/>
              <a:gd name="connsiteY54" fmla="*/ 2418955 h 6943061"/>
              <a:gd name="connsiteX55" fmla="*/ 7170016 w 12229212"/>
              <a:gd name="connsiteY55" fmla="*/ 2428968 h 6943061"/>
              <a:gd name="connsiteX56" fmla="*/ 7170017 w 12229212"/>
              <a:gd name="connsiteY56" fmla="*/ 2428968 h 6943061"/>
              <a:gd name="connsiteX57" fmla="*/ 7160004 w 12229212"/>
              <a:gd name="connsiteY57" fmla="*/ 2398230 h 6943061"/>
              <a:gd name="connsiteX58" fmla="*/ 7617075 w 12229212"/>
              <a:gd name="connsiteY58" fmla="*/ 1499515 h 6943061"/>
              <a:gd name="connsiteX59" fmla="*/ 7595840 w 12229212"/>
              <a:gd name="connsiteY59" fmla="*/ 1502135 h 6943061"/>
              <a:gd name="connsiteX60" fmla="*/ 7561228 w 12229212"/>
              <a:gd name="connsiteY60" fmla="*/ 1492509 h 6943061"/>
              <a:gd name="connsiteX61" fmla="*/ 7561229 w 12229212"/>
              <a:gd name="connsiteY61" fmla="*/ 1492508 h 6943061"/>
              <a:gd name="connsiteX62" fmla="*/ 7521602 w 12229212"/>
              <a:gd name="connsiteY62" fmla="*/ 1370857 h 6943061"/>
              <a:gd name="connsiteX63" fmla="*/ 7991614 w 12229212"/>
              <a:gd name="connsiteY63" fmla="*/ 0 h 6943061"/>
              <a:gd name="connsiteX64" fmla="*/ 8042906 w 12229212"/>
              <a:gd name="connsiteY64" fmla="*/ 0 h 6943061"/>
              <a:gd name="connsiteX65" fmla="*/ 4511785 w 12229212"/>
              <a:gd name="connsiteY65" fmla="*/ 6943061 h 6943061"/>
              <a:gd name="connsiteX66" fmla="*/ 4460493 w 12229212"/>
              <a:gd name="connsiteY66" fmla="*/ 6943061 h 6943061"/>
              <a:gd name="connsiteX67" fmla="*/ 0 w 12229212"/>
              <a:gd name="connsiteY67" fmla="*/ 0 h 6943061"/>
              <a:gd name="connsiteX68" fmla="*/ 919510 w 12229212"/>
              <a:gd name="connsiteY68" fmla="*/ 0 h 6943061"/>
              <a:gd name="connsiteX69" fmla="*/ 633187 w 12229212"/>
              <a:gd name="connsiteY69" fmla="*/ 562984 h 6943061"/>
              <a:gd name="connsiteX70" fmla="*/ 666239 w 12229212"/>
              <a:gd name="connsiteY70" fmla="*/ 664448 h 6943061"/>
              <a:gd name="connsiteX71" fmla="*/ 695720 w 12229212"/>
              <a:gd name="connsiteY71" fmla="*/ 666747 h 6943061"/>
              <a:gd name="connsiteX72" fmla="*/ 84431 w 12229212"/>
              <a:gd name="connsiteY72" fmla="*/ 1868694 h 6943061"/>
              <a:gd name="connsiteX73" fmla="*/ 95151 w 12229212"/>
              <a:gd name="connsiteY73" fmla="*/ 1901602 h 6943061"/>
              <a:gd name="connsiteX74" fmla="*/ 95149 w 12229212"/>
              <a:gd name="connsiteY74" fmla="*/ 1901602 h 6943061"/>
              <a:gd name="connsiteX75" fmla="*/ 128057 w 12229212"/>
              <a:gd name="connsiteY75" fmla="*/ 1890883 h 6943061"/>
              <a:gd name="connsiteX76" fmla="*/ 1089728 w 12229212"/>
              <a:gd name="connsiteY76" fmla="*/ 0 h 6943061"/>
              <a:gd name="connsiteX77" fmla="*/ 1197096 w 12229212"/>
              <a:gd name="connsiteY77" fmla="*/ 0 h 6943061"/>
              <a:gd name="connsiteX78" fmla="*/ 617988 w 12229212"/>
              <a:gd name="connsiteY78" fmla="*/ 1138672 h 6943061"/>
              <a:gd name="connsiteX79" fmla="*/ 636355 w 12229212"/>
              <a:gd name="connsiteY79" fmla="*/ 1195057 h 6943061"/>
              <a:gd name="connsiteX80" fmla="*/ 692740 w 12229212"/>
              <a:gd name="connsiteY80" fmla="*/ 1176689 h 6943061"/>
              <a:gd name="connsiteX81" fmla="*/ 1291183 w 12229212"/>
              <a:gd name="connsiteY81" fmla="*/ 0 h 6943061"/>
              <a:gd name="connsiteX82" fmla="*/ 7493138 w 12229212"/>
              <a:gd name="connsiteY82" fmla="*/ 0 h 6943061"/>
              <a:gd name="connsiteX83" fmla="*/ 7052589 w 12229212"/>
              <a:gd name="connsiteY83" fmla="*/ 866230 h 6943061"/>
              <a:gd name="connsiteX84" fmla="*/ 7085250 w 12229212"/>
              <a:gd name="connsiteY84" fmla="*/ 966497 h 6943061"/>
              <a:gd name="connsiteX85" fmla="*/ 7085249 w 12229212"/>
              <a:gd name="connsiteY85" fmla="*/ 966498 h 6943061"/>
              <a:gd name="connsiteX86" fmla="*/ 7113371 w 12229212"/>
              <a:gd name="connsiteY86" fmla="*/ 968690 h 6943061"/>
              <a:gd name="connsiteX87" fmla="*/ 6063967 w 12229212"/>
              <a:gd name="connsiteY87" fmla="*/ 3032083 h 6943061"/>
              <a:gd name="connsiteX88" fmla="*/ 6080276 w 12229212"/>
              <a:gd name="connsiteY88" fmla="*/ 3082149 h 6943061"/>
              <a:gd name="connsiteX89" fmla="*/ 6080272 w 12229212"/>
              <a:gd name="connsiteY89" fmla="*/ 3082150 h 6943061"/>
              <a:gd name="connsiteX90" fmla="*/ 6130339 w 12229212"/>
              <a:gd name="connsiteY90" fmla="*/ 3065840 h 6943061"/>
              <a:gd name="connsiteX91" fmla="*/ 7689573 w 12229212"/>
              <a:gd name="connsiteY91" fmla="*/ 0 h 6943061"/>
              <a:gd name="connsiteX92" fmla="*/ 7869710 w 12229212"/>
              <a:gd name="connsiteY92" fmla="*/ 0 h 6943061"/>
              <a:gd name="connsiteX93" fmla="*/ 4338590 w 12229212"/>
              <a:gd name="connsiteY93" fmla="*/ 6943061 h 6943061"/>
              <a:gd name="connsiteX94" fmla="*/ 3739777 w 12229212"/>
              <a:gd name="connsiteY94" fmla="*/ 6943061 h 6943061"/>
              <a:gd name="connsiteX95" fmla="*/ 4984014 w 12229212"/>
              <a:gd name="connsiteY95" fmla="*/ 4496582 h 6943061"/>
              <a:gd name="connsiteX96" fmla="*/ 4955762 w 12229212"/>
              <a:gd name="connsiteY96" fmla="*/ 4409855 h 6943061"/>
              <a:gd name="connsiteX97" fmla="*/ 4931088 w 12229212"/>
              <a:gd name="connsiteY97" fmla="*/ 4402992 h 6943061"/>
              <a:gd name="connsiteX98" fmla="*/ 4906550 w 12229212"/>
              <a:gd name="connsiteY98" fmla="*/ 4406019 h 6943061"/>
              <a:gd name="connsiteX99" fmla="*/ 4869035 w 12229212"/>
              <a:gd name="connsiteY99" fmla="*/ 4438106 h 6943061"/>
              <a:gd name="connsiteX100" fmla="*/ 3595059 w 12229212"/>
              <a:gd name="connsiteY100" fmla="*/ 6943061 h 6943061"/>
              <a:gd name="connsiteX101" fmla="*/ 3496410 w 12229212"/>
              <a:gd name="connsiteY101" fmla="*/ 6943061 h 6943061"/>
              <a:gd name="connsiteX102" fmla="*/ 4489557 w 12229212"/>
              <a:gd name="connsiteY102" fmla="*/ 4990284 h 6943061"/>
              <a:gd name="connsiteX103" fmla="*/ 4473249 w 12229212"/>
              <a:gd name="connsiteY103" fmla="*/ 4940218 h 6943061"/>
              <a:gd name="connsiteX104" fmla="*/ 4444838 w 12229212"/>
              <a:gd name="connsiteY104" fmla="*/ 4938004 h 6943061"/>
              <a:gd name="connsiteX105" fmla="*/ 4423182 w 12229212"/>
              <a:gd name="connsiteY105" fmla="*/ 4956527 h 6943061"/>
              <a:gd name="connsiteX106" fmla="*/ 3412866 w 12229212"/>
              <a:gd name="connsiteY106" fmla="*/ 6943061 h 6943061"/>
              <a:gd name="connsiteX107" fmla="*/ 471113 w 12229212"/>
              <a:gd name="connsiteY107" fmla="*/ 6943061 h 6943061"/>
              <a:gd name="connsiteX108" fmla="*/ 884235 w 12229212"/>
              <a:gd name="connsiteY108" fmla="*/ 6130761 h 6943061"/>
              <a:gd name="connsiteX109" fmla="*/ 864066 w 12229212"/>
              <a:gd name="connsiteY109" fmla="*/ 6068846 h 6943061"/>
              <a:gd name="connsiteX110" fmla="*/ 846450 w 12229212"/>
              <a:gd name="connsiteY110" fmla="*/ 6063947 h 6943061"/>
              <a:gd name="connsiteX111" fmla="*/ 802151 w 12229212"/>
              <a:gd name="connsiteY111" fmla="*/ 6089015 h 6943061"/>
              <a:gd name="connsiteX112" fmla="*/ 367798 w 12229212"/>
              <a:gd name="connsiteY112" fmla="*/ 6943061 h 6943061"/>
              <a:gd name="connsiteX113" fmla="*/ 224488 w 12229212"/>
              <a:gd name="connsiteY113" fmla="*/ 6943061 h 6943061"/>
              <a:gd name="connsiteX114" fmla="*/ 1058213 w 12229212"/>
              <a:gd name="connsiteY114" fmla="*/ 5303751 h 6943061"/>
              <a:gd name="connsiteX115" fmla="*/ 1048200 w 12229212"/>
              <a:gd name="connsiteY115" fmla="*/ 5273012 h 6943061"/>
              <a:gd name="connsiteX116" fmla="*/ 1030757 w 12229212"/>
              <a:gd name="connsiteY116" fmla="*/ 5271652 h 6943061"/>
              <a:gd name="connsiteX117" fmla="*/ 1017461 w 12229212"/>
              <a:gd name="connsiteY117" fmla="*/ 5283025 h 6943061"/>
              <a:gd name="connsiteX118" fmla="*/ 173195 w 12229212"/>
              <a:gd name="connsiteY118" fmla="*/ 6943061 h 6943061"/>
              <a:gd name="connsiteX119" fmla="*/ 132204 w 12229212"/>
              <a:gd name="connsiteY119" fmla="*/ 6943061 h 6943061"/>
              <a:gd name="connsiteX120" fmla="*/ 800458 w 12229212"/>
              <a:gd name="connsiteY120" fmla="*/ 5629107 h 6943061"/>
              <a:gd name="connsiteX121" fmla="*/ 786246 w 12229212"/>
              <a:gd name="connsiteY121" fmla="*/ 5585479 h 6943061"/>
              <a:gd name="connsiteX122" fmla="*/ 761489 w 12229212"/>
              <a:gd name="connsiteY122" fmla="*/ 5583549 h 6943061"/>
              <a:gd name="connsiteX123" fmla="*/ 742618 w 12229212"/>
              <a:gd name="connsiteY123" fmla="*/ 5599691 h 6943061"/>
              <a:gd name="connsiteX124" fmla="*/ 59403 w 12229212"/>
              <a:gd name="connsiteY124" fmla="*/ 6943061 h 6943061"/>
              <a:gd name="connsiteX125" fmla="*/ 22057 w 12229212"/>
              <a:gd name="connsiteY125" fmla="*/ 6943061 h 6943061"/>
              <a:gd name="connsiteX126" fmla="*/ 1014532 w 12229212"/>
              <a:gd name="connsiteY126" fmla="*/ 4991609 h 6943061"/>
              <a:gd name="connsiteX127" fmla="*/ 986282 w 12229212"/>
              <a:gd name="connsiteY127" fmla="*/ 4904881 h 6943061"/>
              <a:gd name="connsiteX128" fmla="*/ 961607 w 12229212"/>
              <a:gd name="connsiteY128" fmla="*/ 4898019 h 6943061"/>
              <a:gd name="connsiteX129" fmla="*/ 899554 w 12229212"/>
              <a:gd name="connsiteY129" fmla="*/ 4933133 h 6943061"/>
              <a:gd name="connsiteX130" fmla="*/ 0 w 12229212"/>
              <a:gd name="connsiteY130" fmla="*/ 6701881 h 694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229212" h="6943061">
                <a:moveTo>
                  <a:pt x="11607332" y="6384554"/>
                </a:moveTo>
                <a:cubicBezTo>
                  <a:pt x="11614145" y="6385034"/>
                  <a:pt x="11620976" y="6386857"/>
                  <a:pt x="11627446" y="6390148"/>
                </a:cubicBezTo>
                <a:cubicBezTo>
                  <a:pt x="11653326" y="6403310"/>
                  <a:pt x="11663636" y="6434961"/>
                  <a:pt x="11650474" y="6460841"/>
                </a:cubicBezTo>
                <a:lnTo>
                  <a:pt x="11405224" y="6943061"/>
                </a:lnTo>
                <a:lnTo>
                  <a:pt x="11295114" y="6943061"/>
                </a:lnTo>
                <a:lnTo>
                  <a:pt x="11294486" y="6937970"/>
                </a:lnTo>
                <a:cubicBezTo>
                  <a:pt x="11294966" y="6931158"/>
                  <a:pt x="11296790" y="6924327"/>
                  <a:pt x="11300080" y="6917857"/>
                </a:cubicBezTo>
                <a:lnTo>
                  <a:pt x="11556752" y="6413176"/>
                </a:lnTo>
                <a:cubicBezTo>
                  <a:pt x="11566624" y="6393766"/>
                  <a:pt x="11586895" y="6383114"/>
                  <a:pt x="11607332" y="6384554"/>
                </a:cubicBezTo>
                <a:close/>
                <a:moveTo>
                  <a:pt x="5455022" y="5896013"/>
                </a:moveTo>
                <a:cubicBezTo>
                  <a:pt x="5472283" y="5897229"/>
                  <a:pt x="5489588" y="5901849"/>
                  <a:pt x="5505980" y="5910186"/>
                </a:cubicBezTo>
                <a:cubicBezTo>
                  <a:pt x="5571550" y="5943534"/>
                  <a:pt x="5597671" y="6023722"/>
                  <a:pt x="5564324" y="6089292"/>
                </a:cubicBezTo>
                <a:lnTo>
                  <a:pt x="5130111" y="6943061"/>
                </a:lnTo>
                <a:lnTo>
                  <a:pt x="4831244" y="6943061"/>
                </a:lnTo>
                <a:lnTo>
                  <a:pt x="5326875" y="5968530"/>
                </a:lnTo>
                <a:cubicBezTo>
                  <a:pt x="5351886" y="5919352"/>
                  <a:pt x="5403245" y="5892364"/>
                  <a:pt x="5455022" y="5896013"/>
                </a:cubicBezTo>
                <a:close/>
                <a:moveTo>
                  <a:pt x="11480085" y="5380640"/>
                </a:moveTo>
                <a:cubicBezTo>
                  <a:pt x="11494196" y="5381635"/>
                  <a:pt x="11508345" y="5385412"/>
                  <a:pt x="11521747" y="5392228"/>
                </a:cubicBezTo>
                <a:cubicBezTo>
                  <a:pt x="11575356" y="5419492"/>
                  <a:pt x="11596712" y="5485052"/>
                  <a:pt x="11569448" y="5538661"/>
                </a:cubicBezTo>
                <a:lnTo>
                  <a:pt x="10855195" y="6943061"/>
                </a:lnTo>
                <a:lnTo>
                  <a:pt x="10610847" y="6943061"/>
                </a:lnTo>
                <a:lnTo>
                  <a:pt x="11375314" y="5439928"/>
                </a:lnTo>
                <a:cubicBezTo>
                  <a:pt x="11395763" y="5399722"/>
                  <a:pt x="11437752" y="5377657"/>
                  <a:pt x="11480085" y="5380640"/>
                </a:cubicBezTo>
                <a:close/>
                <a:moveTo>
                  <a:pt x="11857040" y="5221975"/>
                </a:moveTo>
                <a:cubicBezTo>
                  <a:pt x="11863853" y="5222455"/>
                  <a:pt x="11870684" y="5224278"/>
                  <a:pt x="11877154" y="5227569"/>
                </a:cubicBezTo>
                <a:cubicBezTo>
                  <a:pt x="11903034" y="5240731"/>
                  <a:pt x="11913344" y="5272382"/>
                  <a:pt x="11900182" y="5298262"/>
                </a:cubicBezTo>
                <a:cubicBezTo>
                  <a:pt x="11814624" y="5466489"/>
                  <a:pt x="11729066" y="5634716"/>
                  <a:pt x="11643508" y="5802944"/>
                </a:cubicBezTo>
                <a:cubicBezTo>
                  <a:pt x="11630346" y="5828824"/>
                  <a:pt x="11598695" y="5839134"/>
                  <a:pt x="11572815" y="5825972"/>
                </a:cubicBezTo>
                <a:lnTo>
                  <a:pt x="11572816" y="5825971"/>
                </a:lnTo>
                <a:cubicBezTo>
                  <a:pt x="11546936" y="5812809"/>
                  <a:pt x="11536626" y="5781158"/>
                  <a:pt x="11549788" y="5755278"/>
                </a:cubicBezTo>
                <a:lnTo>
                  <a:pt x="11806460" y="5250597"/>
                </a:lnTo>
                <a:cubicBezTo>
                  <a:pt x="11816331" y="5231187"/>
                  <a:pt x="11836603" y="5220535"/>
                  <a:pt x="11857040" y="5221975"/>
                </a:cubicBezTo>
                <a:close/>
                <a:moveTo>
                  <a:pt x="12229212" y="4756626"/>
                </a:moveTo>
                <a:lnTo>
                  <a:pt x="12229212" y="4857480"/>
                </a:lnTo>
                <a:lnTo>
                  <a:pt x="11168521" y="6943061"/>
                </a:lnTo>
                <a:lnTo>
                  <a:pt x="11117228" y="6943061"/>
                </a:lnTo>
                <a:close/>
                <a:moveTo>
                  <a:pt x="6520766" y="3206860"/>
                </a:moveTo>
                <a:cubicBezTo>
                  <a:pt x="6527464" y="3204679"/>
                  <a:pt x="6534996" y="3205052"/>
                  <a:pt x="6541771" y="3208498"/>
                </a:cubicBezTo>
                <a:cubicBezTo>
                  <a:pt x="6555322" y="3215389"/>
                  <a:pt x="6560720" y="3231962"/>
                  <a:pt x="6553829" y="3245515"/>
                </a:cubicBezTo>
                <a:lnTo>
                  <a:pt x="4673322" y="6943061"/>
                </a:lnTo>
                <a:lnTo>
                  <a:pt x="4611553" y="6943061"/>
                </a:lnTo>
                <a:lnTo>
                  <a:pt x="6504755" y="3220555"/>
                </a:lnTo>
                <a:cubicBezTo>
                  <a:pt x="6508201" y="3213780"/>
                  <a:pt x="6514067" y="3209042"/>
                  <a:pt x="6520766" y="3206860"/>
                </a:cubicBezTo>
                <a:close/>
                <a:moveTo>
                  <a:pt x="7149086" y="2037020"/>
                </a:moveTo>
                <a:cubicBezTo>
                  <a:pt x="7154931" y="2037432"/>
                  <a:pt x="7160793" y="2038997"/>
                  <a:pt x="7166345" y="2041820"/>
                </a:cubicBezTo>
                <a:cubicBezTo>
                  <a:pt x="7188553" y="2053115"/>
                  <a:pt x="7197400" y="2080275"/>
                  <a:pt x="7186105" y="2102483"/>
                </a:cubicBezTo>
                <a:cubicBezTo>
                  <a:pt x="7092414" y="2286703"/>
                  <a:pt x="6998722" y="2470923"/>
                  <a:pt x="6905030" y="2655143"/>
                </a:cubicBezTo>
                <a:cubicBezTo>
                  <a:pt x="6893736" y="2677351"/>
                  <a:pt x="6866576" y="2686198"/>
                  <a:pt x="6844368" y="2674904"/>
                </a:cubicBezTo>
                <a:lnTo>
                  <a:pt x="6844370" y="2674903"/>
                </a:lnTo>
                <a:cubicBezTo>
                  <a:pt x="6822162" y="2663609"/>
                  <a:pt x="6813315" y="2636449"/>
                  <a:pt x="6824609" y="2614242"/>
                </a:cubicBezTo>
                <a:lnTo>
                  <a:pt x="7105683" y="2061581"/>
                </a:lnTo>
                <a:cubicBezTo>
                  <a:pt x="7114154" y="2044925"/>
                  <a:pt x="7131549" y="2035785"/>
                  <a:pt x="7149086" y="2037020"/>
                </a:cubicBezTo>
                <a:close/>
                <a:moveTo>
                  <a:pt x="8218796" y="0"/>
                </a:moveTo>
                <a:lnTo>
                  <a:pt x="8430994" y="0"/>
                </a:lnTo>
                <a:lnTo>
                  <a:pt x="7200755" y="2418955"/>
                </a:lnTo>
                <a:cubicBezTo>
                  <a:pt x="7195032" y="2430208"/>
                  <a:pt x="7181269" y="2434692"/>
                  <a:pt x="7170016" y="2428968"/>
                </a:cubicBezTo>
                <a:lnTo>
                  <a:pt x="7170017" y="2428968"/>
                </a:lnTo>
                <a:cubicBezTo>
                  <a:pt x="7158764" y="2423245"/>
                  <a:pt x="7154281" y="2409482"/>
                  <a:pt x="7160004" y="2398230"/>
                </a:cubicBezTo>
                <a:lnTo>
                  <a:pt x="7617075" y="1499515"/>
                </a:lnTo>
                <a:lnTo>
                  <a:pt x="7595840" y="1502135"/>
                </a:lnTo>
                <a:cubicBezTo>
                  <a:pt x="7584117" y="1501309"/>
                  <a:pt x="7572362" y="1498171"/>
                  <a:pt x="7561228" y="1492509"/>
                </a:cubicBezTo>
                <a:lnTo>
                  <a:pt x="7561229" y="1492508"/>
                </a:lnTo>
                <a:cubicBezTo>
                  <a:pt x="7516693" y="1469858"/>
                  <a:pt x="7498952" y="1415393"/>
                  <a:pt x="7521602" y="1370857"/>
                </a:cubicBezTo>
                <a:close/>
                <a:moveTo>
                  <a:pt x="7991614" y="0"/>
                </a:moveTo>
                <a:lnTo>
                  <a:pt x="8042906" y="0"/>
                </a:lnTo>
                <a:lnTo>
                  <a:pt x="4511785" y="6943061"/>
                </a:lnTo>
                <a:lnTo>
                  <a:pt x="4460493" y="6943061"/>
                </a:lnTo>
                <a:close/>
                <a:moveTo>
                  <a:pt x="0" y="0"/>
                </a:moveTo>
                <a:lnTo>
                  <a:pt x="919510" y="0"/>
                </a:lnTo>
                <a:lnTo>
                  <a:pt x="633187" y="562984"/>
                </a:lnTo>
                <a:cubicBezTo>
                  <a:pt x="614295" y="600129"/>
                  <a:pt x="629093" y="645557"/>
                  <a:pt x="666239" y="664448"/>
                </a:cubicBezTo>
                <a:lnTo>
                  <a:pt x="695720" y="666747"/>
                </a:lnTo>
                <a:lnTo>
                  <a:pt x="84431" y="1868694"/>
                </a:lnTo>
                <a:cubicBezTo>
                  <a:pt x="78304" y="1880741"/>
                  <a:pt x="83103" y="1895475"/>
                  <a:pt x="95151" y="1901602"/>
                </a:cubicBezTo>
                <a:lnTo>
                  <a:pt x="95149" y="1901602"/>
                </a:lnTo>
                <a:cubicBezTo>
                  <a:pt x="107197" y="1907729"/>
                  <a:pt x="121930" y="1902930"/>
                  <a:pt x="128057" y="1890883"/>
                </a:cubicBezTo>
                <a:lnTo>
                  <a:pt x="1089728" y="0"/>
                </a:lnTo>
                <a:lnTo>
                  <a:pt x="1197096" y="0"/>
                </a:lnTo>
                <a:lnTo>
                  <a:pt x="617988" y="1138672"/>
                </a:lnTo>
                <a:cubicBezTo>
                  <a:pt x="607490" y="1159314"/>
                  <a:pt x="615713" y="1184558"/>
                  <a:pt x="636355" y="1195057"/>
                </a:cubicBezTo>
                <a:cubicBezTo>
                  <a:pt x="656997" y="1205555"/>
                  <a:pt x="682242" y="1197331"/>
                  <a:pt x="692740" y="1176689"/>
                </a:cubicBezTo>
                <a:lnTo>
                  <a:pt x="1291183" y="0"/>
                </a:lnTo>
                <a:lnTo>
                  <a:pt x="7493138" y="0"/>
                </a:lnTo>
                <a:lnTo>
                  <a:pt x="7052589" y="866230"/>
                </a:lnTo>
                <a:cubicBezTo>
                  <a:pt x="7033919" y="902938"/>
                  <a:pt x="7048542" y="947828"/>
                  <a:pt x="7085250" y="966497"/>
                </a:cubicBezTo>
                <a:lnTo>
                  <a:pt x="7085249" y="966498"/>
                </a:lnTo>
                <a:lnTo>
                  <a:pt x="7113371" y="968690"/>
                </a:lnTo>
                <a:lnTo>
                  <a:pt x="6063967" y="3032083"/>
                </a:lnTo>
                <a:cubicBezTo>
                  <a:pt x="6054644" y="3050411"/>
                  <a:pt x="6061948" y="3072828"/>
                  <a:pt x="6080276" y="3082149"/>
                </a:cubicBezTo>
                <a:lnTo>
                  <a:pt x="6080272" y="3082150"/>
                </a:lnTo>
                <a:cubicBezTo>
                  <a:pt x="6098603" y="3091472"/>
                  <a:pt x="6121017" y="3084169"/>
                  <a:pt x="6130339" y="3065840"/>
                </a:cubicBezTo>
                <a:lnTo>
                  <a:pt x="7689573" y="0"/>
                </a:lnTo>
                <a:lnTo>
                  <a:pt x="7869710" y="0"/>
                </a:lnTo>
                <a:lnTo>
                  <a:pt x="4338590" y="6943061"/>
                </a:lnTo>
                <a:lnTo>
                  <a:pt x="3739777" y="6943061"/>
                </a:lnTo>
                <a:lnTo>
                  <a:pt x="4984014" y="4496582"/>
                </a:lnTo>
                <a:cubicBezTo>
                  <a:pt x="5000163" y="4464831"/>
                  <a:pt x="4987515" y="4426002"/>
                  <a:pt x="4955762" y="4409855"/>
                </a:cubicBezTo>
                <a:cubicBezTo>
                  <a:pt x="4947825" y="4405818"/>
                  <a:pt x="4939444" y="4403581"/>
                  <a:pt x="4931088" y="4402992"/>
                </a:cubicBezTo>
                <a:cubicBezTo>
                  <a:pt x="4922730" y="4402403"/>
                  <a:pt x="4914396" y="4403463"/>
                  <a:pt x="4906550" y="4406019"/>
                </a:cubicBezTo>
                <a:cubicBezTo>
                  <a:pt x="4890854" y="4411131"/>
                  <a:pt x="4877110" y="4422231"/>
                  <a:pt x="4869035" y="4438106"/>
                </a:cubicBezTo>
                <a:lnTo>
                  <a:pt x="3595059" y="6943061"/>
                </a:lnTo>
                <a:lnTo>
                  <a:pt x="3496410" y="6943061"/>
                </a:lnTo>
                <a:lnTo>
                  <a:pt x="4489557" y="4990284"/>
                </a:lnTo>
                <a:cubicBezTo>
                  <a:pt x="4498880" y="4971955"/>
                  <a:pt x="4491576" y="4949540"/>
                  <a:pt x="4473249" y="4940218"/>
                </a:cubicBezTo>
                <a:cubicBezTo>
                  <a:pt x="4464083" y="4935557"/>
                  <a:pt x="4453898" y="4935052"/>
                  <a:pt x="4444838" y="4938004"/>
                </a:cubicBezTo>
                <a:cubicBezTo>
                  <a:pt x="4435777" y="4940955"/>
                  <a:pt x="4427843" y="4947363"/>
                  <a:pt x="4423182" y="4956527"/>
                </a:cubicBezTo>
                <a:lnTo>
                  <a:pt x="3412866" y="6943061"/>
                </a:lnTo>
                <a:lnTo>
                  <a:pt x="471113" y="6943061"/>
                </a:lnTo>
                <a:lnTo>
                  <a:pt x="884235" y="6130761"/>
                </a:lnTo>
                <a:cubicBezTo>
                  <a:pt x="895763" y="6108095"/>
                  <a:pt x="886733" y="6080374"/>
                  <a:pt x="864066" y="6068846"/>
                </a:cubicBezTo>
                <a:cubicBezTo>
                  <a:pt x="858400" y="6065964"/>
                  <a:pt x="852417" y="6064368"/>
                  <a:pt x="846450" y="6063947"/>
                </a:cubicBezTo>
                <a:cubicBezTo>
                  <a:pt x="828551" y="6062685"/>
                  <a:pt x="810797" y="6072015"/>
                  <a:pt x="802151" y="6089015"/>
                </a:cubicBezTo>
                <a:lnTo>
                  <a:pt x="367798" y="6943061"/>
                </a:lnTo>
                <a:lnTo>
                  <a:pt x="224488" y="6943061"/>
                </a:lnTo>
                <a:lnTo>
                  <a:pt x="1058213" y="5303751"/>
                </a:lnTo>
                <a:cubicBezTo>
                  <a:pt x="1063937" y="5292497"/>
                  <a:pt x="1059453" y="5278735"/>
                  <a:pt x="1048200" y="5273012"/>
                </a:cubicBezTo>
                <a:cubicBezTo>
                  <a:pt x="1042574" y="5270151"/>
                  <a:pt x="1036320" y="5269840"/>
                  <a:pt x="1030757" y="5271652"/>
                </a:cubicBezTo>
                <a:cubicBezTo>
                  <a:pt x="1025194" y="5273464"/>
                  <a:pt x="1020323" y="5277398"/>
                  <a:pt x="1017461" y="5283025"/>
                </a:cubicBezTo>
                <a:lnTo>
                  <a:pt x="173195" y="6943061"/>
                </a:lnTo>
                <a:lnTo>
                  <a:pt x="132204" y="6943061"/>
                </a:lnTo>
                <a:lnTo>
                  <a:pt x="800458" y="5629107"/>
                </a:lnTo>
                <a:cubicBezTo>
                  <a:pt x="808581" y="5613135"/>
                  <a:pt x="802218" y="5593602"/>
                  <a:pt x="786246" y="5585479"/>
                </a:cubicBezTo>
                <a:cubicBezTo>
                  <a:pt x="778261" y="5581418"/>
                  <a:pt x="769384" y="5580978"/>
                  <a:pt x="761489" y="5583549"/>
                </a:cubicBezTo>
                <a:cubicBezTo>
                  <a:pt x="753595" y="5586121"/>
                  <a:pt x="746680" y="5591704"/>
                  <a:pt x="742618" y="5599691"/>
                </a:cubicBezTo>
                <a:lnTo>
                  <a:pt x="59403" y="6943061"/>
                </a:lnTo>
                <a:lnTo>
                  <a:pt x="22057" y="6943061"/>
                </a:lnTo>
                <a:lnTo>
                  <a:pt x="1014532" y="4991609"/>
                </a:lnTo>
                <a:cubicBezTo>
                  <a:pt x="1030681" y="4959858"/>
                  <a:pt x="1018032" y="4921030"/>
                  <a:pt x="986282" y="4904881"/>
                </a:cubicBezTo>
                <a:cubicBezTo>
                  <a:pt x="978344" y="4900844"/>
                  <a:pt x="969964" y="4898607"/>
                  <a:pt x="961607" y="4898019"/>
                </a:cubicBezTo>
                <a:cubicBezTo>
                  <a:pt x="936534" y="4896252"/>
                  <a:pt x="911665" y="4909320"/>
                  <a:pt x="899554" y="4933133"/>
                </a:cubicBezTo>
                <a:lnTo>
                  <a:pt x="0" y="6701881"/>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9" name="Title 8">
            <a:extLst>
              <a:ext uri="{FF2B5EF4-FFF2-40B4-BE49-F238E27FC236}">
                <a16:creationId xmlns:a16="http://schemas.microsoft.com/office/drawing/2014/main" id="{18F71989-C45A-4AC7-8748-1C91EC6BA530}"/>
              </a:ext>
            </a:extLst>
          </p:cNvPr>
          <p:cNvSpPr>
            <a:spLocks noGrp="1"/>
          </p:cNvSpPr>
          <p:nvPr>
            <p:ph type="title" hasCustomPrompt="1"/>
          </p:nvPr>
        </p:nvSpPr>
        <p:spPr>
          <a:xfrm>
            <a:off x="795669" y="886119"/>
            <a:ext cx="5225903" cy="2755532"/>
          </a:xfrm>
          <a:prstGeom prst="rect">
            <a:avLst/>
          </a:prstGeom>
          <a:ln>
            <a:noFill/>
          </a:ln>
          <a:effectLst/>
        </p:spPr>
        <p:txBody>
          <a:bodyPr/>
          <a:lstStyle>
            <a:lvl1pPr>
              <a:lnSpc>
                <a:spcPct val="100000"/>
              </a:lnSpc>
              <a:defRPr sz="6000">
                <a:solidFill>
                  <a:schemeClr val="bg2"/>
                </a:solidFill>
                <a:effectLst>
                  <a:innerShdw blurRad="127000">
                    <a:prstClr val="black"/>
                  </a:innerShdw>
                </a:effectLst>
              </a:defRPr>
            </a:lvl1pPr>
          </a:lstStyle>
          <a:p>
            <a:r>
              <a:rPr lang="en-US" dirty="0"/>
              <a:t>CLICK TO EDIT MAIN TITLE TEXT</a:t>
            </a:r>
            <a:endParaRPr lang="en-CA" dirty="0"/>
          </a:p>
        </p:txBody>
      </p:sp>
      <p:sp>
        <p:nvSpPr>
          <p:cNvPr id="3" name="Text Placeholder 2">
            <a:extLst>
              <a:ext uri="{FF2B5EF4-FFF2-40B4-BE49-F238E27FC236}">
                <a16:creationId xmlns:a16="http://schemas.microsoft.com/office/drawing/2014/main" id="{0F16C79E-C61A-4DF3-AC91-5AF27DD3F265}"/>
              </a:ext>
            </a:extLst>
          </p:cNvPr>
          <p:cNvSpPr>
            <a:spLocks noGrp="1"/>
          </p:cNvSpPr>
          <p:nvPr>
            <p:ph type="body" sz="quarter" idx="10"/>
          </p:nvPr>
        </p:nvSpPr>
        <p:spPr>
          <a:xfrm>
            <a:off x="7915711" y="1417982"/>
            <a:ext cx="3587176" cy="4077253"/>
          </a:xfrm>
          <a:prstGeom prst="rect">
            <a:avLst/>
          </a:prstGeom>
        </p:spPr>
        <p:txBody>
          <a:bodyPr/>
          <a:lstStyle>
            <a:lvl1pPr marL="514350" indent="-514350" algn="l">
              <a:buFont typeface="+mj-lt"/>
              <a:buAutoNum type="arabicPeriod"/>
              <a:defRPr b="1">
                <a:effectLst>
                  <a:outerShdw blurRad="50800" dist="38100" dir="2700000" algn="tl" rotWithShape="0">
                    <a:prstClr val="black">
                      <a:alpha val="40000"/>
                    </a:prstClr>
                  </a:outerShdw>
                </a:effectLst>
              </a:defRPr>
            </a:lvl1pPr>
            <a:lvl2pPr marL="914400" indent="-457200" algn="l">
              <a:buFont typeface="+mj-lt"/>
              <a:buAutoNum type="arabicPeriod"/>
              <a:defRPr>
                <a:effectLst>
                  <a:outerShdw blurRad="50800" dist="38100" dir="2700000" algn="tl" rotWithShape="0">
                    <a:prstClr val="black">
                      <a:alpha val="40000"/>
                    </a:prstClr>
                  </a:outerShdw>
                </a:effectLst>
              </a:defRPr>
            </a:lvl2pPr>
            <a:lvl3pPr marL="1371600" indent="-457200" algn="l">
              <a:buFont typeface="+mj-lt"/>
              <a:buAutoNum type="arabicPeriod"/>
              <a:defRPr>
                <a:effectLst>
                  <a:outerShdw blurRad="50800" dist="38100" dir="2700000" algn="tl" rotWithShape="0">
                    <a:prstClr val="black">
                      <a:alpha val="40000"/>
                    </a:prstClr>
                  </a:outerShdw>
                </a:effectLst>
              </a:defRPr>
            </a:lvl3pPr>
            <a:lvl4pPr marL="1714500" indent="-342900" algn="l">
              <a:buFont typeface="+mj-lt"/>
              <a:buAutoNum type="arabicPeriod"/>
              <a:defRPr>
                <a:effectLst>
                  <a:outerShdw blurRad="50800" dist="38100" dir="2700000" algn="tl" rotWithShape="0">
                    <a:prstClr val="black">
                      <a:alpha val="40000"/>
                    </a:prstClr>
                  </a:outerShdw>
                </a:effectLst>
              </a:defRPr>
            </a:lvl4pPr>
            <a:lvl5pPr marL="2171700" indent="-342900" algn="l">
              <a:buFont typeface="+mj-lt"/>
              <a:buAutoNum type="arabicPeriod"/>
              <a:defRPr>
                <a:effectLst>
                  <a:outerShdw blurRad="50800" dist="38100" dir="2700000" algn="tl" rotWithShape="0">
                    <a:prstClr val="black">
                      <a:alpha val="40000"/>
                    </a:prstClr>
                  </a:outerShdw>
                </a:effectLst>
              </a:defRPr>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19C9D5D3-DB8F-443A-9A34-2DBDA0A54099}"/>
              </a:ext>
            </a:extLst>
          </p:cNvPr>
          <p:cNvSpPr>
            <a:spLocks noGrp="1"/>
          </p:cNvSpPr>
          <p:nvPr>
            <p:ph type="body" sz="quarter" idx="11" hasCustomPrompt="1"/>
          </p:nvPr>
        </p:nvSpPr>
        <p:spPr>
          <a:xfrm>
            <a:off x="795338" y="3768725"/>
            <a:ext cx="4641850" cy="763588"/>
          </a:xfrm>
          <a:prstGeom prst="rect">
            <a:avLst/>
          </a:prstGeom>
        </p:spPr>
        <p:txBody>
          <a:bodyPr/>
          <a:lstStyle>
            <a:lvl1pPr marL="0" indent="0">
              <a:buNone/>
              <a:defRPr sz="2800" b="1">
                <a:solidFill>
                  <a:schemeClr val="bg2"/>
                </a:solidFill>
                <a:effectLst>
                  <a:innerShdw blurRad="114300">
                    <a:prstClr val="black"/>
                  </a:innerShdw>
                </a:effectLst>
              </a:defRPr>
            </a:lvl1pPr>
            <a:lvl2pPr marL="457200" indent="0">
              <a:buNone/>
              <a:defRPr sz="2800" b="1">
                <a:solidFill>
                  <a:schemeClr val="bg2"/>
                </a:solidFill>
                <a:effectLst>
                  <a:innerShdw blurRad="114300">
                    <a:prstClr val="black"/>
                  </a:innerShdw>
                </a:effectLst>
              </a:defRPr>
            </a:lvl2pPr>
            <a:lvl3pPr marL="914400" indent="0">
              <a:buNone/>
              <a:defRPr sz="2800" b="1">
                <a:solidFill>
                  <a:schemeClr val="bg2"/>
                </a:solidFill>
                <a:effectLst>
                  <a:innerShdw blurRad="114300">
                    <a:prstClr val="black"/>
                  </a:innerShdw>
                </a:effectLst>
              </a:defRPr>
            </a:lvl3pPr>
            <a:lvl4pPr marL="1371600" indent="0">
              <a:buNone/>
              <a:defRPr sz="2800" b="1">
                <a:solidFill>
                  <a:schemeClr val="bg2"/>
                </a:solidFill>
                <a:effectLst>
                  <a:innerShdw blurRad="114300">
                    <a:prstClr val="black"/>
                  </a:innerShdw>
                </a:effectLst>
              </a:defRPr>
            </a:lvl4pPr>
            <a:lvl5pPr marL="1828800" indent="0">
              <a:buNone/>
              <a:defRPr sz="2800" b="1">
                <a:solidFill>
                  <a:schemeClr val="bg2"/>
                </a:solidFill>
                <a:effectLst>
                  <a:innerShdw blurRad="114300">
                    <a:prstClr val="black"/>
                  </a:innerShdw>
                </a:effectLst>
              </a:defRPr>
            </a:lvl5pPr>
          </a:lstStyle>
          <a:p>
            <a:pPr lvl="0"/>
            <a:r>
              <a:rPr lang="en-US" dirty="0"/>
              <a:t>SUBTITLE TEXT</a:t>
            </a:r>
            <a:endParaRPr lang="en-CA" dirty="0"/>
          </a:p>
        </p:txBody>
      </p:sp>
    </p:spTree>
    <p:extLst>
      <p:ext uri="{BB962C8B-B14F-4D97-AF65-F5344CB8AC3E}">
        <p14:creationId xmlns:p14="http://schemas.microsoft.com/office/powerpoint/2010/main" val="42272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10" animBg="1"/>
      <p:bldP spid="9" grpId="0"/>
      <p:bldP spid="3" grpId="0" build="allAtOnce">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 points">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169231"/>
            <a:ext cx="12298649" cy="1861588"/>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2185359"/>
            <a:ext cx="10521950" cy="4130381"/>
          </a:xfrm>
          <a:prstGeom prst="rect">
            <a:avLst/>
          </a:prstGeom>
        </p:spPr>
        <p:txBody>
          <a:bodyPr/>
          <a:lstStyle>
            <a:lvl1pPr>
              <a:defRPr b="1">
                <a:effectLst>
                  <a:outerShdw blurRad="50800" dist="38100" dir="8100000" algn="tr" rotWithShape="0">
                    <a:prstClr val="black">
                      <a:alpha val="40000"/>
                    </a:prstClr>
                  </a:outerShdw>
                </a:effectLst>
              </a:defRPr>
            </a:lvl1pPr>
            <a:lvl2pPr>
              <a:defRPr b="1">
                <a:effectLst>
                  <a:outerShdw blurRad="50800" dist="38100" dir="8100000" algn="tr" rotWithShape="0">
                    <a:prstClr val="black">
                      <a:alpha val="40000"/>
                    </a:prstClr>
                  </a:outerShdw>
                </a:effectLst>
              </a:defRPr>
            </a:lvl2pPr>
            <a:lvl3pPr>
              <a:defRPr>
                <a:effectLst>
                  <a:outerShdw blurRad="50800" dist="38100" dir="8100000" algn="tr" rotWithShape="0">
                    <a:prstClr val="black">
                      <a:alpha val="40000"/>
                    </a:prstClr>
                  </a:outerShdw>
                </a:effectLst>
                <a:latin typeface="+mj-lt"/>
              </a:defRPr>
            </a:lvl3pPr>
            <a:lvl4pPr>
              <a:defRPr>
                <a:effectLst>
                  <a:outerShdw blurRad="50800" dist="38100" dir="8100000" algn="tr" rotWithShape="0">
                    <a:prstClr val="black">
                      <a:alpha val="40000"/>
                    </a:prstClr>
                  </a:outerShdw>
                </a:effectLst>
              </a:defRPr>
            </a:lvl4pPr>
            <a:lvl5pPr>
              <a:defRPr>
                <a:effectLst>
                  <a:outerShdw blurRad="50800" dist="38100" dir="8100000" algn="tr"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675166" y="600741"/>
            <a:ext cx="10414591"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MAIN TITLE TEXT</a:t>
            </a:r>
            <a:endParaRPr lang="en-CA" dirty="0"/>
          </a:p>
        </p:txBody>
      </p:sp>
    </p:spTree>
    <p:extLst>
      <p:ext uri="{BB962C8B-B14F-4D97-AF65-F5344CB8AC3E}">
        <p14:creationId xmlns:p14="http://schemas.microsoft.com/office/powerpoint/2010/main" val="35705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518029" y="454025"/>
            <a:ext cx="10524621" cy="884217"/>
          </a:xfrm>
          <a:prstGeom prst="rect">
            <a:avLst/>
          </a:prstGeom>
        </p:spPr>
        <p:txBody>
          <a:bodyPr/>
          <a:lstStyle>
            <a:lvl1pPr>
              <a:defRPr sz="6000" baseline="0">
                <a:solidFill>
                  <a:schemeClr val="tx2"/>
                </a:solidFill>
                <a:effectLst>
                  <a:outerShdw blurRad="50800" dist="38100" dir="2700000" algn="tl" rotWithShape="0">
                    <a:prstClr val="black">
                      <a:alpha val="40000"/>
                    </a:prstClr>
                  </a:outerShdw>
                </a:effectLst>
              </a:defRPr>
            </a:lvl1pPr>
          </a:lstStyle>
          <a:p>
            <a:r>
              <a:rPr lang="en-US" dirty="0"/>
              <a:t>Sub-Point Text</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953645" y="1338242"/>
            <a:ext cx="10111230" cy="4853008"/>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text here</a:t>
            </a:r>
            <a:endParaRPr lang="en-CA" dirty="0"/>
          </a:p>
        </p:txBody>
      </p:sp>
    </p:spTree>
    <p:extLst>
      <p:ext uri="{BB962C8B-B14F-4D97-AF65-F5344CB8AC3E}">
        <p14:creationId xmlns:p14="http://schemas.microsoft.com/office/powerpoint/2010/main" val="3489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lication">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277181"/>
            <a:ext cx="8279107" cy="1253169"/>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1727201"/>
            <a:ext cx="10521950" cy="4588540"/>
          </a:xfrm>
          <a:prstGeom prst="rect">
            <a:avLst/>
          </a:prstGeom>
        </p:spPr>
        <p:txBody>
          <a:bodyPr/>
          <a:lstStyle>
            <a:lvl1pPr marL="0" indent="0">
              <a:buNone/>
              <a:defRPr b="1">
                <a:effectLst>
                  <a:outerShdw blurRad="50800" dist="38100" dir="8100000" algn="tr" rotWithShape="0">
                    <a:prstClr val="black">
                      <a:alpha val="40000"/>
                    </a:prstClr>
                  </a:outerShdw>
                </a:effectLst>
              </a:defRPr>
            </a:lvl1pPr>
            <a:lvl2pPr marL="457200" indent="0">
              <a:buNone/>
              <a:defRPr b="1">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latin typeface="+mj-l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994884" y="422941"/>
            <a:ext cx="5202716"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APPLICATION</a:t>
            </a:r>
            <a:endParaRPr lang="en-CA" dirty="0"/>
          </a:p>
        </p:txBody>
      </p:sp>
      <p:pic>
        <p:nvPicPr>
          <p:cNvPr id="3" name="Graphic 2" descr="Circle with left arrow">
            <a:extLst>
              <a:ext uri="{FF2B5EF4-FFF2-40B4-BE49-F238E27FC236}">
                <a16:creationId xmlns:a16="http://schemas.microsoft.com/office/drawing/2014/main" id="{BF8B1602-289F-44BF-A05B-2D845C7669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350" y="467391"/>
            <a:ext cx="664534" cy="664534"/>
          </a:xfrm>
          <a:prstGeom prst="rect">
            <a:avLst/>
          </a:prstGeom>
          <a:effectLst>
            <a:innerShdw blurRad="76200">
              <a:prstClr val="black">
                <a:alpha val="62000"/>
              </a:prstClr>
            </a:innerShdw>
          </a:effectLst>
        </p:spPr>
      </p:pic>
    </p:spTree>
    <p:extLst>
      <p:ext uri="{BB962C8B-B14F-4D97-AF65-F5344CB8AC3E}">
        <p14:creationId xmlns:p14="http://schemas.microsoft.com/office/powerpoint/2010/main" val="14320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iptur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CCFE8C-6BE1-4B66-A5D8-E6272A3A4534}"/>
              </a:ext>
            </a:extLst>
          </p:cNvPr>
          <p:cNvSpPr/>
          <p:nvPr userDrawn="1"/>
        </p:nvSpPr>
        <p:spPr>
          <a:xfrm>
            <a:off x="708837" y="1265275"/>
            <a:ext cx="10774326" cy="5119576"/>
          </a:xfrm>
          <a:prstGeom prst="roundRect">
            <a:avLst>
              <a:gd name="adj" fmla="val 6157"/>
            </a:avLst>
          </a:prstGeom>
          <a:solidFill>
            <a:schemeClr val="bg2">
              <a:alpha val="69000"/>
            </a:schemeClr>
          </a:solidFill>
          <a:ln>
            <a:solidFill>
              <a:schemeClr val="tx2"/>
            </a:solidFill>
          </a:ln>
          <a:effectLst>
            <a:outerShdw blurRad="50800" dist="38100" dir="8100000" algn="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 Placeholder 5">
            <a:extLst>
              <a:ext uri="{FF2B5EF4-FFF2-40B4-BE49-F238E27FC236}">
                <a16:creationId xmlns:a16="http://schemas.microsoft.com/office/drawing/2014/main" id="{C9E73E76-370F-4550-ACA1-6F50D334DAC9}"/>
              </a:ext>
            </a:extLst>
          </p:cNvPr>
          <p:cNvSpPr>
            <a:spLocks noGrp="1"/>
          </p:cNvSpPr>
          <p:nvPr>
            <p:ph type="body" sz="quarter" idx="10" hasCustomPrompt="1"/>
          </p:nvPr>
        </p:nvSpPr>
        <p:spPr>
          <a:xfrm>
            <a:off x="915194" y="1499896"/>
            <a:ext cx="10361613" cy="4629777"/>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sz="3200">
                <a:effectLst>
                  <a:outerShdw blurRad="50800" dist="38100" dir="8100000" algn="tr" rotWithShape="0">
                    <a:prstClr val="black">
                      <a:alpha val="40000"/>
                    </a:prstClr>
                  </a:outerShdw>
                </a:effectLst>
              </a:defRPr>
            </a:lvl2pPr>
            <a:lvl3pPr marL="914400" indent="0">
              <a:buNone/>
              <a:defRPr sz="3200">
                <a:effectLst>
                  <a:outerShdw blurRad="50800" dist="38100" dir="8100000" algn="tr" rotWithShape="0">
                    <a:prstClr val="black">
                      <a:alpha val="40000"/>
                    </a:prstClr>
                  </a:outerShdw>
                </a:effectLst>
              </a:defRPr>
            </a:lvl3pPr>
            <a:lvl4pPr marL="1371600" indent="0">
              <a:buNone/>
              <a:defRPr sz="3200">
                <a:effectLst>
                  <a:outerShdw blurRad="50800" dist="38100" dir="8100000" algn="tr" rotWithShape="0">
                    <a:prstClr val="black">
                      <a:alpha val="40000"/>
                    </a:prstClr>
                  </a:outerShdw>
                </a:effectLst>
              </a:defRPr>
            </a:lvl4pPr>
            <a:lvl5pPr marL="1828800" indent="0">
              <a:buNone/>
              <a:defRPr sz="3200">
                <a:effectLst>
                  <a:outerShdw blurRad="50800" dist="38100" dir="8100000" algn="tr" rotWithShape="0">
                    <a:prstClr val="black">
                      <a:alpha val="40000"/>
                    </a:prstClr>
                  </a:outerShdw>
                </a:effectLst>
              </a:defRPr>
            </a:lvl5pPr>
          </a:lstStyle>
          <a:p>
            <a:pPr lvl="0"/>
            <a:r>
              <a:rPr lang="en-US" dirty="0"/>
              <a:t>Click to add Bible Text</a:t>
            </a:r>
            <a:endParaRPr lang="en-CA" dirty="0"/>
          </a:p>
        </p:txBody>
      </p:sp>
      <p:grpSp>
        <p:nvGrpSpPr>
          <p:cNvPr id="26" name="Group 25">
            <a:extLst>
              <a:ext uri="{FF2B5EF4-FFF2-40B4-BE49-F238E27FC236}">
                <a16:creationId xmlns:a16="http://schemas.microsoft.com/office/drawing/2014/main" id="{8EAC6537-CA16-4053-A887-4907126C3175}"/>
              </a:ext>
            </a:extLst>
          </p:cNvPr>
          <p:cNvGrpSpPr/>
          <p:nvPr userDrawn="1"/>
        </p:nvGrpSpPr>
        <p:grpSpPr>
          <a:xfrm>
            <a:off x="-53164" y="317643"/>
            <a:ext cx="8814392" cy="821368"/>
            <a:chOff x="-53164" y="317643"/>
            <a:chExt cx="7559748" cy="821368"/>
          </a:xfrm>
        </p:grpSpPr>
        <p:sp>
          <p:nvSpPr>
            <p:cNvPr id="16" name="Freeform: Shape 15">
              <a:extLst>
                <a:ext uri="{FF2B5EF4-FFF2-40B4-BE49-F238E27FC236}">
                  <a16:creationId xmlns:a16="http://schemas.microsoft.com/office/drawing/2014/main" id="{70DC62F4-E938-4055-B687-8986915EC78F}"/>
                </a:ext>
              </a:extLst>
            </p:cNvPr>
            <p:cNvSpPr/>
            <p:nvPr userDrawn="1"/>
          </p:nvSpPr>
          <p:spPr>
            <a:xfrm>
              <a:off x="-53164" y="317643"/>
              <a:ext cx="7559748" cy="821368"/>
            </a:xfrm>
            <a:custGeom>
              <a:avLst/>
              <a:gdLst>
                <a:gd name="connsiteX0" fmla="*/ 0 w 7559748"/>
                <a:gd name="connsiteY0" fmla="*/ 0 h 728330"/>
                <a:gd name="connsiteX1" fmla="*/ 7195583 w 7559748"/>
                <a:gd name="connsiteY1" fmla="*/ 0 h 728330"/>
                <a:gd name="connsiteX2" fmla="*/ 7559748 w 7559748"/>
                <a:gd name="connsiteY2" fmla="*/ 364165 h 728330"/>
                <a:gd name="connsiteX3" fmla="*/ 7195583 w 7559748"/>
                <a:gd name="connsiteY3" fmla="*/ 728330 h 728330"/>
                <a:gd name="connsiteX4" fmla="*/ 0 w 7559748"/>
                <a:gd name="connsiteY4" fmla="*/ 728330 h 728330"/>
                <a:gd name="connsiteX5" fmla="*/ 0 w 7559748"/>
                <a:gd name="connsiteY5" fmla="*/ 0 h 72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48" h="728330">
                  <a:moveTo>
                    <a:pt x="0" y="0"/>
                  </a:moveTo>
                  <a:lnTo>
                    <a:pt x="7195583" y="0"/>
                  </a:lnTo>
                  <a:cubicBezTo>
                    <a:pt x="7396706" y="0"/>
                    <a:pt x="7559748" y="163042"/>
                    <a:pt x="7559748" y="364165"/>
                  </a:cubicBezTo>
                  <a:cubicBezTo>
                    <a:pt x="7559748" y="565288"/>
                    <a:pt x="7396706" y="728330"/>
                    <a:pt x="7195583" y="728330"/>
                  </a:cubicBezTo>
                  <a:lnTo>
                    <a:pt x="0" y="728330"/>
                  </a:lnTo>
                  <a:lnTo>
                    <a:pt x="0"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grpSp>
          <p:nvGrpSpPr>
            <p:cNvPr id="19" name="Graphic 13" descr="Open book">
              <a:extLst>
                <a:ext uri="{FF2B5EF4-FFF2-40B4-BE49-F238E27FC236}">
                  <a16:creationId xmlns:a16="http://schemas.microsoft.com/office/drawing/2014/main" id="{D2C0459E-E460-4865-BD65-41584AAD66A9}"/>
                </a:ext>
              </a:extLst>
            </p:cNvPr>
            <p:cNvGrpSpPr/>
            <p:nvPr/>
          </p:nvGrpSpPr>
          <p:grpSpPr>
            <a:xfrm>
              <a:off x="306572" y="364162"/>
              <a:ext cx="728331" cy="728331"/>
              <a:chOff x="306572" y="364162"/>
              <a:chExt cx="728331" cy="728331"/>
            </a:xfrm>
          </p:grpSpPr>
          <p:sp>
            <p:nvSpPr>
              <p:cNvPr id="20" name="Freeform: Shape 19">
                <a:extLst>
                  <a:ext uri="{FF2B5EF4-FFF2-40B4-BE49-F238E27FC236}">
                    <a16:creationId xmlns:a16="http://schemas.microsoft.com/office/drawing/2014/main" id="{CBCCE6D3-817B-47D9-8DD4-C407DD55B7A6}"/>
                  </a:ext>
                </a:extLst>
              </p:cNvPr>
              <p:cNvSpPr/>
              <p:nvPr/>
            </p:nvSpPr>
            <p:spPr>
              <a:xfrm>
                <a:off x="336919" y="531071"/>
                <a:ext cx="667636" cy="447620"/>
              </a:xfrm>
              <a:custGeom>
                <a:avLst/>
                <a:gdLst>
                  <a:gd name="connsiteX0" fmla="*/ 622116 w 667636"/>
                  <a:gd name="connsiteY0" fmla="*/ 0 h 447620"/>
                  <a:gd name="connsiteX1" fmla="*/ 622116 w 667636"/>
                  <a:gd name="connsiteY1" fmla="*/ 371752 h 447620"/>
                  <a:gd name="connsiteX2" fmla="*/ 45521 w 667636"/>
                  <a:gd name="connsiteY2" fmla="*/ 371752 h 447620"/>
                  <a:gd name="connsiteX3" fmla="*/ 45521 w 667636"/>
                  <a:gd name="connsiteY3" fmla="*/ 0 h 447620"/>
                  <a:gd name="connsiteX4" fmla="*/ 0 w 667636"/>
                  <a:gd name="connsiteY4" fmla="*/ 0 h 447620"/>
                  <a:gd name="connsiteX5" fmla="*/ 0 w 667636"/>
                  <a:gd name="connsiteY5" fmla="*/ 424860 h 447620"/>
                  <a:gd name="connsiteX6" fmla="*/ 265537 w 667636"/>
                  <a:gd name="connsiteY6" fmla="*/ 424860 h 447620"/>
                  <a:gd name="connsiteX7" fmla="*/ 288298 w 667636"/>
                  <a:gd name="connsiteY7" fmla="*/ 447620 h 447620"/>
                  <a:gd name="connsiteX8" fmla="*/ 379339 w 667636"/>
                  <a:gd name="connsiteY8" fmla="*/ 447620 h 447620"/>
                  <a:gd name="connsiteX9" fmla="*/ 402099 w 667636"/>
                  <a:gd name="connsiteY9" fmla="*/ 424860 h 447620"/>
                  <a:gd name="connsiteX10" fmla="*/ 667637 w 667636"/>
                  <a:gd name="connsiteY10" fmla="*/ 424860 h 447620"/>
                  <a:gd name="connsiteX11" fmla="*/ 667637 w 667636"/>
                  <a:gd name="connsiteY11" fmla="*/ 0 h 447620"/>
                  <a:gd name="connsiteX12" fmla="*/ 622116 w 667636"/>
                  <a:gd name="connsiteY12" fmla="*/ 0 h 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636" h="447620">
                    <a:moveTo>
                      <a:pt x="622116" y="0"/>
                    </a:moveTo>
                    <a:lnTo>
                      <a:pt x="622116" y="371752"/>
                    </a:lnTo>
                    <a:lnTo>
                      <a:pt x="45521" y="371752"/>
                    </a:lnTo>
                    <a:lnTo>
                      <a:pt x="45521" y="0"/>
                    </a:lnTo>
                    <a:lnTo>
                      <a:pt x="0" y="0"/>
                    </a:lnTo>
                    <a:lnTo>
                      <a:pt x="0" y="424860"/>
                    </a:lnTo>
                    <a:lnTo>
                      <a:pt x="265537" y="424860"/>
                    </a:lnTo>
                    <a:cubicBezTo>
                      <a:pt x="265537" y="437757"/>
                      <a:pt x="275400" y="447620"/>
                      <a:pt x="288298" y="447620"/>
                    </a:cubicBezTo>
                    <a:lnTo>
                      <a:pt x="379339" y="447620"/>
                    </a:lnTo>
                    <a:cubicBezTo>
                      <a:pt x="392237" y="447620"/>
                      <a:pt x="402099" y="437757"/>
                      <a:pt x="402099" y="424860"/>
                    </a:cubicBezTo>
                    <a:lnTo>
                      <a:pt x="667637" y="424860"/>
                    </a:lnTo>
                    <a:lnTo>
                      <a:pt x="667637" y="0"/>
                    </a:lnTo>
                    <a:lnTo>
                      <a:pt x="622116" y="0"/>
                    </a:lnTo>
                    <a:close/>
                  </a:path>
                </a:pathLst>
              </a:custGeom>
              <a:solidFill>
                <a:schemeClr val="bg2"/>
              </a:solidFill>
              <a:ln w="7541"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CF1E961B-E1DA-45D9-8B04-7199C77F9840}"/>
                  </a:ext>
                </a:extLst>
              </p:cNvPr>
              <p:cNvSpPr/>
              <p:nvPr/>
            </p:nvSpPr>
            <p:spPr>
              <a:xfrm>
                <a:off x="412786" y="485550"/>
                <a:ext cx="515901" cy="386925"/>
              </a:xfrm>
              <a:custGeom>
                <a:avLst/>
                <a:gdLst>
                  <a:gd name="connsiteX0" fmla="*/ 515901 w 515901"/>
                  <a:gd name="connsiteY0" fmla="*/ 0 h 386925"/>
                  <a:gd name="connsiteX1" fmla="*/ 0 w 515901"/>
                  <a:gd name="connsiteY1" fmla="*/ 0 h 386925"/>
                  <a:gd name="connsiteX2" fmla="*/ 0 w 515901"/>
                  <a:gd name="connsiteY2" fmla="*/ 386926 h 386925"/>
                  <a:gd name="connsiteX3" fmla="*/ 515901 w 515901"/>
                  <a:gd name="connsiteY3" fmla="*/ 386926 h 386925"/>
                  <a:gd name="connsiteX4" fmla="*/ 515901 w 515901"/>
                  <a:gd name="connsiteY4" fmla="*/ 0 h 386925"/>
                  <a:gd name="connsiteX5" fmla="*/ 45521 w 515901"/>
                  <a:gd name="connsiteY5" fmla="*/ 45521 h 386925"/>
                  <a:gd name="connsiteX6" fmla="*/ 242777 w 515901"/>
                  <a:gd name="connsiteY6" fmla="*/ 45521 h 386925"/>
                  <a:gd name="connsiteX7" fmla="*/ 242777 w 515901"/>
                  <a:gd name="connsiteY7" fmla="*/ 341405 h 386925"/>
                  <a:gd name="connsiteX8" fmla="*/ 45521 w 515901"/>
                  <a:gd name="connsiteY8" fmla="*/ 341405 h 386925"/>
                  <a:gd name="connsiteX9" fmla="*/ 45521 w 515901"/>
                  <a:gd name="connsiteY9" fmla="*/ 45521 h 386925"/>
                  <a:gd name="connsiteX10" fmla="*/ 470380 w 515901"/>
                  <a:gd name="connsiteY10" fmla="*/ 341405 h 386925"/>
                  <a:gd name="connsiteX11" fmla="*/ 273124 w 515901"/>
                  <a:gd name="connsiteY11" fmla="*/ 341405 h 386925"/>
                  <a:gd name="connsiteX12" fmla="*/ 273124 w 515901"/>
                  <a:gd name="connsiteY12" fmla="*/ 45521 h 386925"/>
                  <a:gd name="connsiteX13" fmla="*/ 470380 w 515901"/>
                  <a:gd name="connsiteY13" fmla="*/ 45521 h 386925"/>
                  <a:gd name="connsiteX14" fmla="*/ 470380 w 515901"/>
                  <a:gd name="connsiteY14" fmla="*/ 341405 h 38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901" h="386925">
                    <a:moveTo>
                      <a:pt x="515901" y="0"/>
                    </a:moveTo>
                    <a:lnTo>
                      <a:pt x="0" y="0"/>
                    </a:lnTo>
                    <a:lnTo>
                      <a:pt x="0" y="386926"/>
                    </a:lnTo>
                    <a:lnTo>
                      <a:pt x="515901" y="386926"/>
                    </a:lnTo>
                    <a:lnTo>
                      <a:pt x="515901" y="0"/>
                    </a:lnTo>
                    <a:close/>
                    <a:moveTo>
                      <a:pt x="45521" y="45521"/>
                    </a:moveTo>
                    <a:lnTo>
                      <a:pt x="242777" y="45521"/>
                    </a:lnTo>
                    <a:lnTo>
                      <a:pt x="242777" y="341405"/>
                    </a:lnTo>
                    <a:lnTo>
                      <a:pt x="45521" y="341405"/>
                    </a:lnTo>
                    <a:lnTo>
                      <a:pt x="45521" y="45521"/>
                    </a:lnTo>
                    <a:close/>
                    <a:moveTo>
                      <a:pt x="470380" y="341405"/>
                    </a:moveTo>
                    <a:lnTo>
                      <a:pt x="273124" y="341405"/>
                    </a:lnTo>
                    <a:lnTo>
                      <a:pt x="273124" y="45521"/>
                    </a:lnTo>
                    <a:lnTo>
                      <a:pt x="470380" y="45521"/>
                    </a:lnTo>
                    <a:lnTo>
                      <a:pt x="470380" y="341405"/>
                    </a:lnTo>
                    <a:close/>
                  </a:path>
                </a:pathLst>
              </a:custGeom>
              <a:solidFill>
                <a:schemeClr val="bg2"/>
              </a:solidFill>
              <a:ln w="754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022E2398-E6DC-434F-9D80-1D66CC381797}"/>
                  </a:ext>
                </a:extLst>
              </p:cNvPr>
              <p:cNvSpPr/>
              <p:nvPr/>
            </p:nvSpPr>
            <p:spPr>
              <a:xfrm>
                <a:off x="731431" y="60693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E62C794-1D62-4318-884F-9AAA873705C1}"/>
                  </a:ext>
                </a:extLst>
              </p:cNvPr>
              <p:cNvSpPr/>
              <p:nvPr/>
            </p:nvSpPr>
            <p:spPr>
              <a:xfrm>
                <a:off x="731431" y="65245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D32D4B9B-1106-4658-BF8E-9191F4F20A45}"/>
                  </a:ext>
                </a:extLst>
              </p:cNvPr>
              <p:cNvSpPr/>
              <p:nvPr/>
            </p:nvSpPr>
            <p:spPr>
              <a:xfrm>
                <a:off x="731431" y="697980"/>
                <a:ext cx="73591" cy="22760"/>
              </a:xfrm>
              <a:custGeom>
                <a:avLst/>
                <a:gdLst>
                  <a:gd name="connsiteX0" fmla="*/ 0 w 73591"/>
                  <a:gd name="connsiteY0" fmla="*/ 0 h 22760"/>
                  <a:gd name="connsiteX1" fmla="*/ 73592 w 73591"/>
                  <a:gd name="connsiteY1" fmla="*/ 0 h 22760"/>
                  <a:gd name="connsiteX2" fmla="*/ 73592 w 73591"/>
                  <a:gd name="connsiteY2" fmla="*/ 22760 h 22760"/>
                  <a:gd name="connsiteX3" fmla="*/ 0 w 73591"/>
                  <a:gd name="connsiteY3" fmla="*/ 22760 h 22760"/>
                </a:gdLst>
                <a:ahLst/>
                <a:cxnLst>
                  <a:cxn ang="0">
                    <a:pos x="connsiteX0" y="connsiteY0"/>
                  </a:cxn>
                  <a:cxn ang="0">
                    <a:pos x="connsiteX1" y="connsiteY1"/>
                  </a:cxn>
                  <a:cxn ang="0">
                    <a:pos x="connsiteX2" y="connsiteY2"/>
                  </a:cxn>
                  <a:cxn ang="0">
                    <a:pos x="connsiteX3" y="connsiteY3"/>
                  </a:cxn>
                </a:cxnLst>
                <a:rect l="l" t="t" r="r" b="b"/>
                <a:pathLst>
                  <a:path w="73591" h="22760">
                    <a:moveTo>
                      <a:pt x="0" y="0"/>
                    </a:moveTo>
                    <a:lnTo>
                      <a:pt x="73592" y="0"/>
                    </a:lnTo>
                    <a:lnTo>
                      <a:pt x="73592" y="22760"/>
                    </a:lnTo>
                    <a:lnTo>
                      <a:pt x="0" y="22760"/>
                    </a:lnTo>
                    <a:close/>
                  </a:path>
                </a:pathLst>
              </a:custGeom>
              <a:solidFill>
                <a:schemeClr val="bg2"/>
              </a:solidFill>
              <a:ln w="7541" cap="flat">
                <a:noFill/>
                <a:prstDash val="solid"/>
                <a:miter/>
              </a:ln>
            </p:spPr>
            <p:txBody>
              <a:bodyPr rtlCol="0" anchor="ctr"/>
              <a:lstStyle/>
              <a:p>
                <a:endParaRPr lang="en-CA"/>
              </a:p>
            </p:txBody>
          </p:sp>
        </p:grpSp>
      </p:grpSp>
      <p:sp>
        <p:nvSpPr>
          <p:cNvPr id="25" name="Title 24">
            <a:extLst>
              <a:ext uri="{FF2B5EF4-FFF2-40B4-BE49-F238E27FC236}">
                <a16:creationId xmlns:a16="http://schemas.microsoft.com/office/drawing/2014/main" id="{5B7C36E0-350D-4CBE-8BC8-5EF28CC785FA}"/>
              </a:ext>
            </a:extLst>
          </p:cNvPr>
          <p:cNvSpPr>
            <a:spLocks noGrp="1"/>
          </p:cNvSpPr>
          <p:nvPr>
            <p:ph type="title" hasCustomPrompt="1"/>
          </p:nvPr>
        </p:nvSpPr>
        <p:spPr>
          <a:xfrm>
            <a:off x="1231088" y="409352"/>
            <a:ext cx="5929940" cy="680485"/>
          </a:xfrm>
          <a:prstGeom prst="rect">
            <a:avLst/>
          </a:prstGeom>
        </p:spPr>
        <p:txBody>
          <a:bodyPr/>
          <a:lstStyle>
            <a:lvl1pPr>
              <a:defRPr>
                <a:solidFill>
                  <a:schemeClr val="bg2"/>
                </a:solidFill>
                <a:effectLst>
                  <a:innerShdw blurRad="114300">
                    <a:prstClr val="black"/>
                  </a:innerShdw>
                </a:effectLst>
              </a:defRPr>
            </a:lvl1pPr>
          </a:lstStyle>
          <a:p>
            <a:r>
              <a:rPr lang="en-US" dirty="0"/>
              <a:t>SCRIPTURE 3:16</a:t>
            </a:r>
            <a:endParaRPr lang="en-CA" dirty="0"/>
          </a:p>
        </p:txBody>
      </p:sp>
    </p:spTree>
    <p:extLst>
      <p:ext uri="{BB962C8B-B14F-4D97-AF65-F5344CB8AC3E}">
        <p14:creationId xmlns:p14="http://schemas.microsoft.com/office/powerpoint/2010/main" val="41493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2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ok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425302"/>
            <a:ext cx="10637874" cy="5560828"/>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46460" y="5774034"/>
            <a:ext cx="10637873" cy="844734"/>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55820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446567" y="5656199"/>
            <a:ext cx="1238693" cy="1080403"/>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1729453" y="6222268"/>
            <a:ext cx="3358226" cy="359284"/>
          </a:xfrm>
          <a:prstGeom prst="rect">
            <a:avLst/>
          </a:prstGeom>
        </p:spPr>
        <p:txBody>
          <a:bodyPr/>
          <a:lstStyle>
            <a:lvl1pPr marL="0" indent="0">
              <a:buNone/>
              <a:defRPr sz="24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Author Name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729453" y="5818479"/>
            <a:ext cx="7299547" cy="403704"/>
          </a:xfrm>
          <a:prstGeom prst="rect">
            <a:avLst/>
          </a:prstGeom>
        </p:spPr>
        <p:txBody>
          <a:bodyPr/>
          <a:lstStyle>
            <a:lvl1pPr marL="0" indent="0">
              <a:buNone/>
              <a:defRPr sz="3200" b="1">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INSERT BOOK TITLE, </a:t>
            </a:r>
            <a:r>
              <a:rPr lang="en-US" dirty="0" err="1"/>
              <a:t>pg</a:t>
            </a:r>
            <a:r>
              <a:rPr lang="en-US" dirty="0"/>
              <a:t> 123</a:t>
            </a:r>
            <a:endParaRPr lang="en-CA" dirty="0"/>
          </a:p>
        </p:txBody>
      </p:sp>
    </p:spTree>
    <p:extLst>
      <p:ext uri="{BB962C8B-B14F-4D97-AF65-F5344CB8AC3E}">
        <p14:creationId xmlns:p14="http://schemas.microsoft.com/office/powerpoint/2010/main" val="13754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 calcmode="lin" valueType="num">
                                      <p:cBhvr additive="base">
                                        <p:cTn id="18"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558209"/>
            <a:ext cx="10637874" cy="5741582"/>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Shape 8">
            <a:extLst>
              <a:ext uri="{FF2B5EF4-FFF2-40B4-BE49-F238E27FC236}">
                <a16:creationId xmlns:a16="http://schemas.microsoft.com/office/drawing/2014/main" id="{A9953994-ECBB-4B27-A6FD-60641BA6F81E}"/>
              </a:ext>
            </a:extLst>
          </p:cNvPr>
          <p:cNvSpPr/>
          <p:nvPr userDrawn="1"/>
        </p:nvSpPr>
        <p:spPr>
          <a:xfrm>
            <a:off x="-574051" y="355600"/>
            <a:ext cx="10228414" cy="684877"/>
          </a:xfrm>
          <a:custGeom>
            <a:avLst/>
            <a:gdLst>
              <a:gd name="connsiteX0" fmla="*/ 297716 w 10637873"/>
              <a:gd name="connsiteY0" fmla="*/ 0 h 844734"/>
              <a:gd name="connsiteX1" fmla="*/ 10340158 w 10637873"/>
              <a:gd name="connsiteY1" fmla="*/ 0 h 844734"/>
              <a:gd name="connsiteX2" fmla="*/ 10637873 w 10637873"/>
              <a:gd name="connsiteY2" fmla="*/ 300093 h 844734"/>
              <a:gd name="connsiteX3" fmla="*/ 10637872 w 10637873"/>
              <a:gd name="connsiteY3" fmla="*/ 300093 h 844734"/>
              <a:gd name="connsiteX4" fmla="*/ 10340157 w 10637873"/>
              <a:gd name="connsiteY4" fmla="*/ 600186 h 844734"/>
              <a:gd name="connsiteX5" fmla="*/ 10019090 w 10637873"/>
              <a:gd name="connsiteY5" fmla="*/ 600186 h 844734"/>
              <a:gd name="connsiteX6" fmla="*/ 10020277 w 10637873"/>
              <a:gd name="connsiteY6" fmla="*/ 600987 h 844734"/>
              <a:gd name="connsiteX7" fmla="*/ 10052976 w 10637873"/>
              <a:gd name="connsiteY7" fmla="*/ 679929 h 844734"/>
              <a:gd name="connsiteX8" fmla="*/ 9941334 w 10637873"/>
              <a:gd name="connsiteY8" fmla="*/ 791571 h 844734"/>
              <a:gd name="connsiteX9" fmla="*/ 7141170 w 10637873"/>
              <a:gd name="connsiteY9" fmla="*/ 791571 h 844734"/>
              <a:gd name="connsiteX10" fmla="*/ 7084767 w 10637873"/>
              <a:gd name="connsiteY10" fmla="*/ 829903 h 844734"/>
              <a:gd name="connsiteX11" fmla="*/ 7011887 w 10637873"/>
              <a:gd name="connsiteY11" fmla="*/ 844734 h 844734"/>
              <a:gd name="connsiteX12" fmla="*/ 338426 w 10637873"/>
              <a:gd name="connsiteY12" fmla="*/ 844734 h 844734"/>
              <a:gd name="connsiteX13" fmla="*/ 151193 w 10637873"/>
              <a:gd name="connsiteY13" fmla="*/ 656006 h 844734"/>
              <a:gd name="connsiteX14" fmla="*/ 165906 w 10637873"/>
              <a:gd name="connsiteY14" fmla="*/ 582545 h 844734"/>
              <a:gd name="connsiteX15" fmla="*/ 173083 w 10637873"/>
              <a:gd name="connsiteY15" fmla="*/ 571816 h 844734"/>
              <a:gd name="connsiteX16" fmla="*/ 131260 w 10637873"/>
              <a:gd name="connsiteY16" fmla="*/ 548934 h 844734"/>
              <a:gd name="connsiteX17" fmla="*/ 23396 w 10637873"/>
              <a:gd name="connsiteY17" fmla="*/ 416902 h 844734"/>
              <a:gd name="connsiteX18" fmla="*/ 0 w 10637873"/>
              <a:gd name="connsiteY18" fmla="*/ 300092 h 844734"/>
              <a:gd name="connsiteX19" fmla="*/ 23396 w 10637873"/>
              <a:gd name="connsiteY19" fmla="*/ 183283 h 844734"/>
              <a:gd name="connsiteX20" fmla="*/ 297716 w 10637873"/>
              <a:gd name="connsiteY20"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873" h="844734">
                <a:moveTo>
                  <a:pt x="297716" y="0"/>
                </a:moveTo>
                <a:lnTo>
                  <a:pt x="10340158" y="0"/>
                </a:lnTo>
                <a:cubicBezTo>
                  <a:pt x="10504581" y="0"/>
                  <a:pt x="10637873" y="134356"/>
                  <a:pt x="10637873" y="300093"/>
                </a:cubicBezTo>
                <a:lnTo>
                  <a:pt x="10637872" y="300093"/>
                </a:lnTo>
                <a:cubicBezTo>
                  <a:pt x="10637872" y="465830"/>
                  <a:pt x="10504580" y="600186"/>
                  <a:pt x="10340157" y="600186"/>
                </a:cubicBezTo>
                <a:lnTo>
                  <a:pt x="10019090" y="600186"/>
                </a:lnTo>
                <a:lnTo>
                  <a:pt x="10020277" y="600987"/>
                </a:lnTo>
                <a:cubicBezTo>
                  <a:pt x="10040480" y="621190"/>
                  <a:pt x="10052976" y="649100"/>
                  <a:pt x="10052976" y="679929"/>
                </a:cubicBezTo>
                <a:cubicBezTo>
                  <a:pt x="10052976" y="741587"/>
                  <a:pt x="10002992" y="791571"/>
                  <a:pt x="9941334" y="791571"/>
                </a:cubicBezTo>
                <a:lnTo>
                  <a:pt x="7141170" y="791571"/>
                </a:lnTo>
                <a:lnTo>
                  <a:pt x="7084767" y="829903"/>
                </a:lnTo>
                <a:cubicBezTo>
                  <a:pt x="7062367" y="839453"/>
                  <a:pt x="7037739" y="844734"/>
                  <a:pt x="7011887" y="844734"/>
                </a:cubicBezTo>
                <a:lnTo>
                  <a:pt x="338426" y="844734"/>
                </a:lnTo>
                <a:cubicBezTo>
                  <a:pt x="235019" y="844734"/>
                  <a:pt x="151193" y="760238"/>
                  <a:pt x="151193" y="656006"/>
                </a:cubicBezTo>
                <a:cubicBezTo>
                  <a:pt x="151193" y="629948"/>
                  <a:pt x="156432" y="605124"/>
                  <a:pt x="165906" y="582545"/>
                </a:cubicBezTo>
                <a:lnTo>
                  <a:pt x="173083" y="571816"/>
                </a:lnTo>
                <a:lnTo>
                  <a:pt x="131260" y="548934"/>
                </a:lnTo>
                <a:cubicBezTo>
                  <a:pt x="83744" y="516577"/>
                  <a:pt x="45994" y="470756"/>
                  <a:pt x="23396" y="416902"/>
                </a:cubicBezTo>
                <a:lnTo>
                  <a:pt x="0" y="300092"/>
                </a:lnTo>
                <a:lnTo>
                  <a:pt x="23396" y="183283"/>
                </a:lnTo>
                <a:cubicBezTo>
                  <a:pt x="68591" y="75575"/>
                  <a:pt x="174397" y="0"/>
                  <a:pt x="297716" y="0"/>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110046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130595" y="191387"/>
            <a:ext cx="1487216" cy="1297168"/>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691260" y="448230"/>
            <a:ext cx="7299547" cy="403704"/>
          </a:xfrm>
          <a:prstGeom prst="rect">
            <a:avLst/>
          </a:prstGeom>
        </p:spPr>
        <p:txBody>
          <a:bodyPr/>
          <a:lstStyle>
            <a:lvl1pPr marL="0" indent="0">
              <a:buNone/>
              <a:defRPr sz="32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err="1"/>
              <a:t>Firstname</a:t>
            </a:r>
            <a:r>
              <a:rPr lang="en-US" dirty="0"/>
              <a:t> </a:t>
            </a:r>
            <a:r>
              <a:rPr lang="en-US" dirty="0" err="1"/>
              <a:t>Lastname</a:t>
            </a:r>
            <a:r>
              <a:rPr lang="en-US" dirty="0"/>
              <a:t> (1984 – 2016)</a:t>
            </a:r>
            <a:endParaRPr lang="en-CA" dirty="0"/>
          </a:p>
        </p:txBody>
      </p:sp>
    </p:spTree>
    <p:extLst>
      <p:ext uri="{BB962C8B-B14F-4D97-AF65-F5344CB8AC3E}">
        <p14:creationId xmlns:p14="http://schemas.microsoft.com/office/powerpoint/2010/main" val="12535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13518BF-798F-4655-B316-29724C9E7AEE}"/>
              </a:ext>
            </a:extLst>
          </p:cNvPr>
          <p:cNvSpPr>
            <a:spLocks noGrp="1"/>
          </p:cNvSpPr>
          <p:nvPr>
            <p:ph type="pic" sz="quarter" idx="14"/>
          </p:nvPr>
        </p:nvSpPr>
        <p:spPr>
          <a:xfrm>
            <a:off x="800894" y="346333"/>
            <a:ext cx="10590212" cy="5538788"/>
          </a:xfrm>
          <a:prstGeom prst="rect">
            <a:avLst/>
          </a:prstGeom>
          <a:solidFill>
            <a:schemeClr val="bg2"/>
          </a:solidFill>
          <a:ln>
            <a:solidFill>
              <a:schemeClr val="tx1"/>
            </a:solidFill>
          </a:ln>
          <a:effectLst>
            <a:outerShdw blurRad="50800" dist="38100" dir="5400000" algn="t" rotWithShape="0">
              <a:prstClr val="black">
                <a:alpha val="40000"/>
              </a:prstClr>
            </a:outerShdw>
          </a:effectLst>
        </p:spPr>
        <p:txBody>
          <a:bodyPr/>
          <a:lstStyle/>
          <a:p>
            <a:r>
              <a:rPr lang="en-US"/>
              <a:t>Click icon to add picture</a:t>
            </a: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67832" y="5953439"/>
            <a:ext cx="7814930" cy="733646"/>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894797" y="6335254"/>
            <a:ext cx="3842008" cy="359284"/>
          </a:xfrm>
          <a:prstGeom prst="rect">
            <a:avLst/>
          </a:prstGeom>
        </p:spPr>
        <p:txBody>
          <a:bodyPr/>
          <a:lstStyle>
            <a:lvl1pPr marL="0" indent="0">
              <a:buNone/>
              <a:defRPr sz="18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Description</a:t>
            </a:r>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894797" y="5980019"/>
            <a:ext cx="6128008" cy="403704"/>
          </a:xfrm>
          <a:prstGeom prst="rect">
            <a:avLst/>
          </a:prstGeom>
        </p:spPr>
        <p:txBody>
          <a:bodyPr/>
          <a:lstStyle>
            <a:lvl1pPr marL="0" indent="0">
              <a:buNone/>
              <a:defRPr sz="28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Title</a:t>
            </a:r>
            <a:endParaRPr lang="en-CA" dirty="0"/>
          </a:p>
        </p:txBody>
      </p:sp>
      <p:pic>
        <p:nvPicPr>
          <p:cNvPr id="4" name="Graphic 3" descr="Image">
            <a:extLst>
              <a:ext uri="{FF2B5EF4-FFF2-40B4-BE49-F238E27FC236}">
                <a16:creationId xmlns:a16="http://schemas.microsoft.com/office/drawing/2014/main" id="{5D756E47-B5D5-49F1-A826-A8ECAD0243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274" y="6037430"/>
            <a:ext cx="565663" cy="565663"/>
          </a:xfrm>
          <a:prstGeom prst="rect">
            <a:avLst/>
          </a:prstGeom>
        </p:spPr>
      </p:pic>
    </p:spTree>
    <p:extLst>
      <p:ext uri="{BB962C8B-B14F-4D97-AF65-F5344CB8AC3E}">
        <p14:creationId xmlns:p14="http://schemas.microsoft.com/office/powerpoint/2010/main" val="29585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85263"/>
      </p:ext>
    </p:extLst>
  </p:cSld>
  <p:clrMap bg1="dk1" tx1="lt1" bg2="dk2" tx2="lt2" accent1="accent1" accent2="accent2" accent3="accent3" accent4="accent4" accent5="accent5" accent6="accent6" hlink="hlink" folHlink="folHlink"/>
  <p:sldLayoutIdLst>
    <p:sldLayoutId id="2147483651" r:id="rId1"/>
    <p:sldLayoutId id="2147483649" r:id="rId2"/>
    <p:sldLayoutId id="2147483650" r:id="rId3"/>
    <p:sldLayoutId id="2147483663" r:id="rId4"/>
    <p:sldLayoutId id="2147483660" r:id="rId5"/>
    <p:sldLayoutId id="2147483652" r:id="rId6"/>
    <p:sldLayoutId id="2147483653" r:id="rId7"/>
    <p:sldLayoutId id="2147483655" r:id="rId8"/>
    <p:sldLayoutId id="2147483654" r:id="rId9"/>
    <p:sldLayoutId id="2147483657" r:id="rId10"/>
    <p:sldLayoutId id="2147483659" r:id="rId11"/>
    <p:sldLayoutId id="2147483658" r:id="rId12"/>
    <p:sldLayoutId id="2147483656" r:id="rId13"/>
    <p:sldLayoutId id="2147483661" r:id="rId14"/>
    <p:sldLayoutId id="2147483662" r:id="rId1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4.xml"/><Relationship Id="rId1" Type="http://schemas.openxmlformats.org/officeDocument/2006/relationships/video" Target="https://www.youtube.com/embed/KEP3s53VD4c?feature=oembe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7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sz="2400" dirty="0"/>
              <a:t>The Bible clearly affirms its own clarity</a:t>
            </a:r>
          </a:p>
          <a:p>
            <a:pPr>
              <a:buFont typeface="+mj-lt"/>
              <a:buAutoNum type="alphaUcPeriod"/>
            </a:pPr>
            <a:r>
              <a:rPr lang="en-US" sz="2400" dirty="0">
                <a:solidFill>
                  <a:srgbClr val="FFC000"/>
                </a:solidFill>
              </a:rPr>
              <a:t>Prerequisites for right understanding</a:t>
            </a:r>
          </a:p>
          <a:p>
            <a:pPr>
              <a:buFont typeface="+mj-lt"/>
              <a:buAutoNum type="alphaUcPeriod"/>
            </a:pPr>
            <a:r>
              <a:rPr lang="en-US" sz="2400" dirty="0"/>
              <a:t>What about all the disagreements about what the Bible says?</a:t>
            </a:r>
          </a:p>
          <a:p>
            <a:pPr>
              <a:buFont typeface="+mj-lt"/>
              <a:buAutoNum type="alphaUcPeriod"/>
            </a:pPr>
            <a:r>
              <a:rPr lang="en-US" sz="2400" dirty="0"/>
              <a:t>How should we respond?</a:t>
            </a:r>
            <a:endParaRPr lang="en-CA" sz="2400"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13" name="Title 3">
            <a:extLst>
              <a:ext uri="{FF2B5EF4-FFF2-40B4-BE49-F238E27FC236}">
                <a16:creationId xmlns:a16="http://schemas.microsoft.com/office/drawing/2014/main" id="{47A84C56-0BA4-BC4A-B15E-C308D734180E}"/>
              </a:ext>
            </a:extLst>
          </p:cNvPr>
          <p:cNvSpPr>
            <a:spLocks noGrp="1"/>
          </p:cNvSpPr>
          <p:nvPr>
            <p:ph type="title"/>
          </p:nvPr>
        </p:nvSpPr>
        <p:spPr>
          <a:xfrm>
            <a:off x="795669" y="886119"/>
            <a:ext cx="5225903" cy="2755532"/>
          </a:xfrm>
        </p:spPr>
        <p:txBody>
          <a:bodyPr/>
          <a:lstStyle/>
          <a:p>
            <a:r>
              <a:rPr lang="en-US" dirty="0"/>
              <a:t>SCRIPTURE’S CLARITY</a:t>
            </a:r>
            <a:endParaRPr lang="en-CA" dirty="0"/>
          </a:p>
        </p:txBody>
      </p:sp>
      <p:sp>
        <p:nvSpPr>
          <p:cNvPr id="14" name="Text Placeholder 5">
            <a:extLst>
              <a:ext uri="{FF2B5EF4-FFF2-40B4-BE49-F238E27FC236}">
                <a16:creationId xmlns:a16="http://schemas.microsoft.com/office/drawing/2014/main" id="{DD154F73-6948-5041-B1B9-D883F4B11103}"/>
              </a:ext>
            </a:extLst>
          </p:cNvPr>
          <p:cNvSpPr>
            <a:spLocks noGrp="1"/>
          </p:cNvSpPr>
          <p:nvPr>
            <p:ph type="body" sz="quarter" idx="11"/>
          </p:nvPr>
        </p:nvSpPr>
        <p:spPr>
          <a:xfrm>
            <a:off x="795669" y="2733187"/>
            <a:ext cx="4641850" cy="763588"/>
          </a:xfrm>
        </p:spPr>
        <p:txBody>
          <a:bodyPr/>
          <a:lstStyle/>
          <a:p>
            <a:r>
              <a:rPr lang="en-US" dirty="0"/>
              <a:t>Can the Bible be understood?</a:t>
            </a:r>
            <a:endParaRPr lang="en-CA" dirty="0"/>
          </a:p>
        </p:txBody>
      </p:sp>
    </p:spTree>
    <p:extLst>
      <p:ext uri="{BB962C8B-B14F-4D97-AF65-F5344CB8AC3E}">
        <p14:creationId xmlns:p14="http://schemas.microsoft.com/office/powerpoint/2010/main" val="41419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74604B-8D89-4E64-827A-F88420BC394F}"/>
              </a:ext>
            </a:extLst>
          </p:cNvPr>
          <p:cNvSpPr>
            <a:spLocks noGrp="1"/>
          </p:cNvSpPr>
          <p:nvPr>
            <p:ph type="body" sz="quarter" idx="10"/>
          </p:nvPr>
        </p:nvSpPr>
        <p:spPr/>
        <p:txBody>
          <a:bodyPr/>
          <a:lstStyle/>
          <a:p>
            <a:pPr algn="ctr"/>
            <a:r>
              <a:rPr lang="en-CA" sz="4000" b="0" dirty="0">
                <a:latin typeface="+mj-lt"/>
              </a:rPr>
              <a:t>“The clarity of Scripture means that the Bible is written in such a way that its teachings are able to be understood by all </a:t>
            </a:r>
            <a:r>
              <a:rPr lang="en-CA" sz="4000" b="0" dirty="0">
                <a:solidFill>
                  <a:srgbClr val="FFC000"/>
                </a:solidFill>
                <a:latin typeface="+mj-lt"/>
              </a:rPr>
              <a:t>who will read it seeking God’s help and being willing to follow it</a:t>
            </a:r>
            <a:r>
              <a:rPr lang="en-CA" sz="4000" b="0" dirty="0">
                <a:latin typeface="+mj-lt"/>
              </a:rPr>
              <a:t>.”</a:t>
            </a:r>
          </a:p>
          <a:p>
            <a:pPr algn="ctr"/>
            <a:r>
              <a:rPr lang="en-CA" b="0" dirty="0"/>
              <a:t>(Wayne A. Grudem, Bible Doctrine, </a:t>
            </a:r>
            <a:r>
              <a:rPr lang="en-CA" b="0" dirty="0" err="1"/>
              <a:t>pg</a:t>
            </a:r>
            <a:r>
              <a:rPr lang="en-CA" b="0" dirty="0"/>
              <a:t> 52)</a:t>
            </a:r>
          </a:p>
        </p:txBody>
      </p:sp>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spTree>
    <p:extLst>
      <p:ext uri="{BB962C8B-B14F-4D97-AF65-F5344CB8AC3E}">
        <p14:creationId xmlns:p14="http://schemas.microsoft.com/office/powerpoint/2010/main" val="3805595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5819-4A3B-42DE-83C0-B38C956284BA}"/>
              </a:ext>
            </a:extLst>
          </p:cNvPr>
          <p:cNvSpPr>
            <a:spLocks noGrp="1"/>
          </p:cNvSpPr>
          <p:nvPr>
            <p:ph type="body" sz="quarter" idx="10"/>
          </p:nvPr>
        </p:nvSpPr>
        <p:spPr/>
        <p:txBody>
          <a:bodyPr/>
          <a:lstStyle/>
          <a:p>
            <a:r>
              <a:rPr lang="en-CA" dirty="0">
                <a:effectLst/>
              </a:rPr>
              <a:t>The natural person does not accept the things of the Spirit of God, for they are folly to him, and </a:t>
            </a:r>
            <a:r>
              <a:rPr lang="en-CA" u="sng" dirty="0">
                <a:effectLst/>
              </a:rPr>
              <a:t>he is not able to understand them because they are spiritually discerned</a:t>
            </a:r>
            <a:r>
              <a:rPr lang="en-CA" dirty="0">
                <a:effectLst/>
              </a:rPr>
              <a:t>. The spiritual person judges all things, but is himself to be judged by no one. “For who has understood the mind of the Lord so as to instruct him?” </a:t>
            </a:r>
            <a:r>
              <a:rPr lang="en-CA" u="sng" dirty="0">
                <a:effectLst/>
              </a:rPr>
              <a:t>But we have the mind of Christ</a:t>
            </a:r>
            <a:r>
              <a:rPr lang="en-CA" dirty="0">
                <a:effectLst/>
              </a:rPr>
              <a:t>.</a:t>
            </a:r>
          </a:p>
        </p:txBody>
      </p:sp>
      <p:sp>
        <p:nvSpPr>
          <p:cNvPr id="4" name="Title 3">
            <a:extLst>
              <a:ext uri="{FF2B5EF4-FFF2-40B4-BE49-F238E27FC236}">
                <a16:creationId xmlns:a16="http://schemas.microsoft.com/office/drawing/2014/main" id="{18AD9CCE-E249-4F28-A2A9-52F1DE9665AA}"/>
              </a:ext>
            </a:extLst>
          </p:cNvPr>
          <p:cNvSpPr>
            <a:spLocks noGrp="1"/>
          </p:cNvSpPr>
          <p:nvPr>
            <p:ph type="title"/>
          </p:nvPr>
        </p:nvSpPr>
        <p:spPr/>
        <p:txBody>
          <a:bodyPr/>
          <a:lstStyle/>
          <a:p>
            <a:r>
              <a:rPr lang="en-CA" dirty="0"/>
              <a:t>1 Corinthians 2:14-16</a:t>
            </a:r>
          </a:p>
        </p:txBody>
      </p:sp>
    </p:spTree>
    <p:extLst>
      <p:ext uri="{BB962C8B-B14F-4D97-AF65-F5344CB8AC3E}">
        <p14:creationId xmlns:p14="http://schemas.microsoft.com/office/powerpoint/2010/main" val="210146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Thus, although the New Testament authors affirm that the Bible in itself is written clearly, they also affirm that it will not be understood rightly by those who are unwilling to receive its teachings. Scripture is able to be understood by all unbelievers who will read it sincerely seeking salvation, and by all believers who will read it while seeking God’s help in understanding it.</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012" b="16012"/>
          <a:stretch>
            <a:fillRect/>
          </a:stretch>
        </p:blipFill>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BIBLE DOCTRINE, p.51-52</a:t>
            </a:r>
            <a:endParaRPr lang="en-CA" dirty="0"/>
          </a:p>
        </p:txBody>
      </p:sp>
    </p:spTree>
    <p:extLst>
      <p:ext uri="{BB962C8B-B14F-4D97-AF65-F5344CB8AC3E}">
        <p14:creationId xmlns:p14="http://schemas.microsoft.com/office/powerpoint/2010/main" val="2073715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We can affirm that the Bible is written in such a way that all things necessary for our salvation and for our Christian life and growth are very clearly set forth in Scripture.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012" b="16012"/>
          <a:stretch>
            <a:fillRect/>
          </a:stretch>
        </p:blipFill>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BIBLE DOCTRINE, p.52</a:t>
            </a:r>
            <a:endParaRPr lang="en-CA" dirty="0"/>
          </a:p>
        </p:txBody>
      </p:sp>
    </p:spTree>
    <p:extLst>
      <p:ext uri="{BB962C8B-B14F-4D97-AF65-F5344CB8AC3E}">
        <p14:creationId xmlns:p14="http://schemas.microsoft.com/office/powerpoint/2010/main" val="51646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sz="2400" dirty="0"/>
              <a:t>The Bible clearly affirms its own clarity</a:t>
            </a:r>
          </a:p>
          <a:p>
            <a:pPr>
              <a:buFont typeface="+mj-lt"/>
              <a:buAutoNum type="alphaUcPeriod"/>
            </a:pPr>
            <a:r>
              <a:rPr lang="en-US" sz="2400" dirty="0"/>
              <a:t>Prerequisites for right understanding</a:t>
            </a:r>
          </a:p>
          <a:p>
            <a:pPr>
              <a:buFont typeface="+mj-lt"/>
              <a:buAutoNum type="alphaUcPeriod"/>
            </a:pPr>
            <a:r>
              <a:rPr lang="en-US" sz="2400" dirty="0">
                <a:solidFill>
                  <a:srgbClr val="FFC000"/>
                </a:solidFill>
              </a:rPr>
              <a:t>What about all the disagreements about what the Bible says?</a:t>
            </a:r>
          </a:p>
          <a:p>
            <a:pPr>
              <a:buFont typeface="+mj-lt"/>
              <a:buAutoNum type="alphaUcPeriod"/>
            </a:pPr>
            <a:r>
              <a:rPr lang="en-US" sz="2400" dirty="0"/>
              <a:t>How should we respond?</a:t>
            </a:r>
            <a:endParaRPr lang="en-CA" sz="2400"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13" name="Title 3">
            <a:extLst>
              <a:ext uri="{FF2B5EF4-FFF2-40B4-BE49-F238E27FC236}">
                <a16:creationId xmlns:a16="http://schemas.microsoft.com/office/drawing/2014/main" id="{47A84C56-0BA4-BC4A-B15E-C308D734180E}"/>
              </a:ext>
            </a:extLst>
          </p:cNvPr>
          <p:cNvSpPr>
            <a:spLocks noGrp="1"/>
          </p:cNvSpPr>
          <p:nvPr>
            <p:ph type="title"/>
          </p:nvPr>
        </p:nvSpPr>
        <p:spPr>
          <a:xfrm>
            <a:off x="795669" y="886119"/>
            <a:ext cx="5225903" cy="2755532"/>
          </a:xfrm>
        </p:spPr>
        <p:txBody>
          <a:bodyPr/>
          <a:lstStyle/>
          <a:p>
            <a:r>
              <a:rPr lang="en-US" dirty="0"/>
              <a:t>SCRIPTURE’S CLARITY</a:t>
            </a:r>
            <a:endParaRPr lang="en-CA" dirty="0"/>
          </a:p>
        </p:txBody>
      </p:sp>
      <p:sp>
        <p:nvSpPr>
          <p:cNvPr id="14" name="Text Placeholder 5">
            <a:extLst>
              <a:ext uri="{FF2B5EF4-FFF2-40B4-BE49-F238E27FC236}">
                <a16:creationId xmlns:a16="http://schemas.microsoft.com/office/drawing/2014/main" id="{DD154F73-6948-5041-B1B9-D883F4B11103}"/>
              </a:ext>
            </a:extLst>
          </p:cNvPr>
          <p:cNvSpPr>
            <a:spLocks noGrp="1"/>
          </p:cNvSpPr>
          <p:nvPr>
            <p:ph type="body" sz="quarter" idx="11"/>
          </p:nvPr>
        </p:nvSpPr>
        <p:spPr>
          <a:xfrm>
            <a:off x="795669" y="2733187"/>
            <a:ext cx="4641850" cy="763588"/>
          </a:xfrm>
        </p:spPr>
        <p:txBody>
          <a:bodyPr/>
          <a:lstStyle/>
          <a:p>
            <a:r>
              <a:rPr lang="en-US" dirty="0"/>
              <a:t>Can the Bible be understood?</a:t>
            </a:r>
            <a:endParaRPr lang="en-CA" dirty="0"/>
          </a:p>
        </p:txBody>
      </p:sp>
    </p:spTree>
    <p:extLst>
      <p:ext uri="{BB962C8B-B14F-4D97-AF65-F5344CB8AC3E}">
        <p14:creationId xmlns:p14="http://schemas.microsoft.com/office/powerpoint/2010/main" val="20127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2B192-35CA-284A-B1E8-63D6E7C87A18}"/>
              </a:ext>
            </a:extLst>
          </p:cNvPr>
          <p:cNvSpPr>
            <a:spLocks noGrp="1"/>
          </p:cNvSpPr>
          <p:nvPr>
            <p:ph type="body" sz="quarter" idx="10"/>
          </p:nvPr>
        </p:nvSpPr>
        <p:spPr/>
        <p:txBody>
          <a:bodyPr/>
          <a:lstStyle/>
          <a:p>
            <a:pPr marL="0" indent="0">
              <a:buNone/>
            </a:pPr>
            <a:r>
              <a:rPr lang="en-US" dirty="0"/>
              <a:t>I. The Bible is UNDERSTANDABLY clear, but not UNIFORMLY clear across all biblical topics</a:t>
            </a:r>
          </a:p>
        </p:txBody>
      </p:sp>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C. What about all the disagreements disagreements about what the Bible says?</a:t>
            </a:r>
          </a:p>
        </p:txBody>
      </p:sp>
    </p:spTree>
    <p:extLst>
      <p:ext uri="{BB962C8B-B14F-4D97-AF65-F5344CB8AC3E}">
        <p14:creationId xmlns:p14="http://schemas.microsoft.com/office/powerpoint/2010/main" val="16541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 NOT UNIFORMLY CLEAR ACROSS ALL BIBLICAL TOPICS</a:t>
            </a:r>
          </a:p>
        </p:txBody>
      </p:sp>
      <p:sp>
        <p:nvSpPr>
          <p:cNvPr id="5" name="Text Placeholder 4">
            <a:extLst>
              <a:ext uri="{FF2B5EF4-FFF2-40B4-BE49-F238E27FC236}">
                <a16:creationId xmlns:a16="http://schemas.microsoft.com/office/drawing/2014/main" id="{625B6549-0D9C-7042-B8A3-95AC1162E356}"/>
              </a:ext>
            </a:extLst>
          </p:cNvPr>
          <p:cNvSpPr>
            <a:spLocks noGrp="1"/>
          </p:cNvSpPr>
          <p:nvPr>
            <p:ph type="body" sz="quarter" idx="10"/>
          </p:nvPr>
        </p:nvSpPr>
        <p:spPr>
          <a:xfrm>
            <a:off x="5084064" y="2057400"/>
            <a:ext cx="6812279" cy="4581143"/>
          </a:xfrm>
        </p:spPr>
        <p:txBody>
          <a:bodyPr/>
          <a:lstStyle/>
          <a:p>
            <a:pPr marL="514350" indent="-514350">
              <a:buFont typeface="+mj-lt"/>
              <a:buAutoNum type="arabicPeriod"/>
            </a:pPr>
            <a:r>
              <a:rPr lang="en-CA" b="0" u="sng" dirty="0">
                <a:effectLst/>
                <a:latin typeface="Gibson" panose="02000000000000000000" pitchFamily="2" charset="77"/>
              </a:rPr>
              <a:t>Absolutes</a:t>
            </a:r>
            <a:r>
              <a:rPr lang="en-CA" b="0" dirty="0">
                <a:effectLst/>
              </a:rPr>
              <a:t> define the core beliefs of the Christian faith;</a:t>
            </a:r>
          </a:p>
          <a:p>
            <a:pPr marL="514350" indent="-514350">
              <a:buFont typeface="+mj-lt"/>
              <a:buAutoNum type="arabicPeriod"/>
            </a:pPr>
            <a:r>
              <a:rPr lang="en-CA" b="0" u="sng" dirty="0">
                <a:effectLst/>
                <a:latin typeface="Gibson" panose="02000000000000000000" pitchFamily="2" charset="77"/>
              </a:rPr>
              <a:t>Convictions</a:t>
            </a:r>
            <a:r>
              <a:rPr lang="en-CA" b="0" dirty="0">
                <a:effectLst/>
              </a:rPr>
              <a:t>, while not core beliefs, may have significant impact on the health and effectiveness of the church;</a:t>
            </a:r>
          </a:p>
          <a:p>
            <a:pPr marL="514350" indent="-514350">
              <a:buFont typeface="+mj-lt"/>
              <a:buAutoNum type="arabicPeriod"/>
            </a:pPr>
            <a:r>
              <a:rPr lang="en-CA" b="0" u="sng" dirty="0">
                <a:effectLst/>
                <a:latin typeface="Gibson" panose="02000000000000000000" pitchFamily="2" charset="77"/>
              </a:rPr>
              <a:t>Opinions</a:t>
            </a:r>
            <a:r>
              <a:rPr lang="en-CA" b="0" dirty="0">
                <a:effectLst/>
              </a:rPr>
              <a:t> are less-clear issues that generally are not worth dividing over;</a:t>
            </a:r>
          </a:p>
          <a:p>
            <a:pPr marL="514350" indent="-514350">
              <a:buFont typeface="+mj-lt"/>
              <a:buAutoNum type="arabicPeriod"/>
            </a:pPr>
            <a:r>
              <a:rPr lang="en-CA" b="0" u="sng" dirty="0">
                <a:effectLst/>
                <a:latin typeface="Gibson" panose="02000000000000000000" pitchFamily="2" charset="77"/>
              </a:rPr>
              <a:t>Questions</a:t>
            </a:r>
            <a:r>
              <a:rPr lang="en-CA" b="0" dirty="0">
                <a:effectLst/>
              </a:rPr>
              <a:t> are currently unsettled issues. </a:t>
            </a:r>
          </a:p>
        </p:txBody>
      </p:sp>
      <p:pic>
        <p:nvPicPr>
          <p:cNvPr id="6" name="Picture 5">
            <a:extLst>
              <a:ext uri="{FF2B5EF4-FFF2-40B4-BE49-F238E27FC236}">
                <a16:creationId xmlns:a16="http://schemas.microsoft.com/office/drawing/2014/main" id="{FAB125E5-2E74-8D4B-A558-8019EEBE53D5}"/>
              </a:ext>
            </a:extLst>
          </p:cNvPr>
          <p:cNvPicPr>
            <a:picLocks noChangeAspect="1"/>
          </p:cNvPicPr>
          <p:nvPr/>
        </p:nvPicPr>
        <p:blipFill>
          <a:blip r:embed="rId2"/>
          <a:stretch>
            <a:fillRect/>
          </a:stretch>
        </p:blipFill>
        <p:spPr>
          <a:xfrm>
            <a:off x="214886" y="2057400"/>
            <a:ext cx="4595393" cy="4581144"/>
          </a:xfrm>
          <a:prstGeom prst="rect">
            <a:avLst/>
          </a:prstGeom>
        </p:spPr>
      </p:pic>
      <p:sp>
        <p:nvSpPr>
          <p:cNvPr id="7" name="TextBox 6">
            <a:extLst>
              <a:ext uri="{FF2B5EF4-FFF2-40B4-BE49-F238E27FC236}">
                <a16:creationId xmlns:a16="http://schemas.microsoft.com/office/drawing/2014/main" id="{1023008D-28B2-0143-9FDF-8A72A690D9FA}"/>
              </a:ext>
            </a:extLst>
          </p:cNvPr>
          <p:cNvSpPr txBox="1"/>
          <p:nvPr/>
        </p:nvSpPr>
        <p:spPr>
          <a:xfrm>
            <a:off x="8618222" y="6519446"/>
            <a:ext cx="3573778" cy="338554"/>
          </a:xfrm>
          <a:prstGeom prst="rect">
            <a:avLst/>
          </a:prstGeom>
          <a:noFill/>
        </p:spPr>
        <p:txBody>
          <a:bodyPr wrap="square" rtlCol="0">
            <a:spAutoFit/>
          </a:bodyPr>
          <a:lstStyle/>
          <a:p>
            <a:pPr algn="r"/>
            <a:r>
              <a:rPr lang="en-US" sz="1600" dirty="0"/>
              <a:t>Taken from ESV Study Bible, </a:t>
            </a:r>
            <a:r>
              <a:rPr lang="en-US" sz="1600" dirty="0" err="1"/>
              <a:t>pg</a:t>
            </a:r>
            <a:r>
              <a:rPr lang="en-US" sz="1600" dirty="0"/>
              <a:t> 2507</a:t>
            </a:r>
          </a:p>
        </p:txBody>
      </p:sp>
    </p:spTree>
    <p:extLst>
      <p:ext uri="{BB962C8B-B14F-4D97-AF65-F5344CB8AC3E}">
        <p14:creationId xmlns:p14="http://schemas.microsoft.com/office/powerpoint/2010/main" val="298715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 NOT UNIFORMLY CLEAR ACROSS ALL BIBLICAL TOPICS</a:t>
            </a:r>
          </a:p>
        </p:txBody>
      </p:sp>
      <p:sp>
        <p:nvSpPr>
          <p:cNvPr id="5" name="Text Placeholder 4">
            <a:extLst>
              <a:ext uri="{FF2B5EF4-FFF2-40B4-BE49-F238E27FC236}">
                <a16:creationId xmlns:a16="http://schemas.microsoft.com/office/drawing/2014/main" id="{625B6549-0D9C-7042-B8A3-95AC1162E356}"/>
              </a:ext>
            </a:extLst>
          </p:cNvPr>
          <p:cNvSpPr>
            <a:spLocks noGrp="1"/>
          </p:cNvSpPr>
          <p:nvPr>
            <p:ph type="body" sz="quarter" idx="10"/>
          </p:nvPr>
        </p:nvSpPr>
        <p:spPr>
          <a:xfrm>
            <a:off x="5056632" y="1920240"/>
            <a:ext cx="7135368" cy="4581143"/>
          </a:xfrm>
        </p:spPr>
        <p:txBody>
          <a:bodyPr/>
          <a:lstStyle/>
          <a:p>
            <a:pPr marL="0" indent="0">
              <a:buNone/>
            </a:pPr>
            <a:r>
              <a:rPr lang="en-CA" b="0" dirty="0">
                <a:effectLst/>
                <a:latin typeface="Gibson" panose="02000000000000000000" pitchFamily="2" charset="77"/>
              </a:rPr>
              <a:t>How are issues categorized? 7 considerations:</a:t>
            </a:r>
          </a:p>
          <a:p>
            <a:pPr marL="514350" indent="-514350">
              <a:buFont typeface="+mj-lt"/>
              <a:buAutoNum type="arabicPeriod"/>
            </a:pPr>
            <a:r>
              <a:rPr lang="en-CA" sz="2400" b="0" dirty="0">
                <a:effectLst/>
              </a:rPr>
              <a:t>biblical clarity</a:t>
            </a:r>
          </a:p>
          <a:p>
            <a:pPr marL="514350" indent="-514350">
              <a:buFont typeface="+mj-lt"/>
              <a:buAutoNum type="arabicPeriod"/>
            </a:pPr>
            <a:r>
              <a:rPr lang="en-CA" sz="2400" b="0" dirty="0">
                <a:effectLst/>
              </a:rPr>
              <a:t>relevance to the character of God</a:t>
            </a:r>
          </a:p>
          <a:p>
            <a:pPr marL="514350" indent="-514350">
              <a:buFont typeface="+mj-lt"/>
              <a:buAutoNum type="arabicPeriod"/>
            </a:pPr>
            <a:r>
              <a:rPr lang="en-CA" sz="2400" b="0" dirty="0">
                <a:effectLst/>
              </a:rPr>
              <a:t>relevance to the essence of the gospel </a:t>
            </a:r>
          </a:p>
          <a:p>
            <a:pPr marL="514350" indent="-514350">
              <a:buFont typeface="+mj-lt"/>
              <a:buAutoNum type="arabicPeriod"/>
            </a:pPr>
            <a:r>
              <a:rPr lang="en-CA" sz="2400" b="0" dirty="0">
                <a:effectLst/>
              </a:rPr>
              <a:t>biblical frequency and significance (how often in Scripture it is taught, and what weight Scripture places upon it)</a:t>
            </a:r>
          </a:p>
          <a:p>
            <a:pPr marL="514350" indent="-514350">
              <a:buFont typeface="+mj-lt"/>
              <a:buAutoNum type="arabicPeriod"/>
            </a:pPr>
            <a:r>
              <a:rPr lang="en-CA" sz="2400" b="0" dirty="0">
                <a:effectLst/>
              </a:rPr>
              <a:t>effect on other doctrines</a:t>
            </a:r>
          </a:p>
          <a:p>
            <a:pPr marL="514350" indent="-514350">
              <a:buFont typeface="+mj-lt"/>
              <a:buAutoNum type="arabicPeriod"/>
            </a:pPr>
            <a:r>
              <a:rPr lang="en-CA" sz="2400" b="0" dirty="0">
                <a:effectLst/>
              </a:rPr>
              <a:t>consensus among Christians (past and present)</a:t>
            </a:r>
          </a:p>
          <a:p>
            <a:pPr marL="514350" indent="-514350">
              <a:buFont typeface="+mj-lt"/>
              <a:buAutoNum type="arabicPeriod"/>
            </a:pPr>
            <a:r>
              <a:rPr lang="en-CA" sz="2400" b="0" dirty="0">
                <a:effectLst/>
              </a:rPr>
              <a:t>effect on personal and church life.</a:t>
            </a:r>
          </a:p>
        </p:txBody>
      </p:sp>
      <p:pic>
        <p:nvPicPr>
          <p:cNvPr id="6" name="Picture 5">
            <a:extLst>
              <a:ext uri="{FF2B5EF4-FFF2-40B4-BE49-F238E27FC236}">
                <a16:creationId xmlns:a16="http://schemas.microsoft.com/office/drawing/2014/main" id="{FAB125E5-2E74-8D4B-A558-8019EEBE53D5}"/>
              </a:ext>
            </a:extLst>
          </p:cNvPr>
          <p:cNvPicPr>
            <a:picLocks noChangeAspect="1"/>
          </p:cNvPicPr>
          <p:nvPr/>
        </p:nvPicPr>
        <p:blipFill>
          <a:blip r:embed="rId2"/>
          <a:stretch>
            <a:fillRect/>
          </a:stretch>
        </p:blipFill>
        <p:spPr>
          <a:xfrm>
            <a:off x="214886" y="1920240"/>
            <a:ext cx="4595393" cy="4581144"/>
          </a:xfrm>
          <a:prstGeom prst="rect">
            <a:avLst/>
          </a:prstGeom>
        </p:spPr>
      </p:pic>
      <p:sp>
        <p:nvSpPr>
          <p:cNvPr id="7" name="TextBox 6">
            <a:extLst>
              <a:ext uri="{FF2B5EF4-FFF2-40B4-BE49-F238E27FC236}">
                <a16:creationId xmlns:a16="http://schemas.microsoft.com/office/drawing/2014/main" id="{1023008D-28B2-0143-9FDF-8A72A690D9FA}"/>
              </a:ext>
            </a:extLst>
          </p:cNvPr>
          <p:cNvSpPr txBox="1"/>
          <p:nvPr/>
        </p:nvSpPr>
        <p:spPr>
          <a:xfrm>
            <a:off x="8618222" y="6519446"/>
            <a:ext cx="3573778" cy="307777"/>
          </a:xfrm>
          <a:prstGeom prst="rect">
            <a:avLst/>
          </a:prstGeom>
          <a:noFill/>
        </p:spPr>
        <p:txBody>
          <a:bodyPr wrap="square" rtlCol="0">
            <a:spAutoFit/>
          </a:bodyPr>
          <a:lstStyle/>
          <a:p>
            <a:pPr algn="r"/>
            <a:r>
              <a:rPr lang="en-US" sz="1400" dirty="0"/>
              <a:t>Taken from ESV Study Bible, </a:t>
            </a:r>
            <a:r>
              <a:rPr lang="en-US" sz="1400" dirty="0" err="1"/>
              <a:t>pg</a:t>
            </a:r>
            <a:r>
              <a:rPr lang="en-US" sz="1400" dirty="0"/>
              <a:t> 2507</a:t>
            </a:r>
          </a:p>
        </p:txBody>
      </p:sp>
    </p:spTree>
    <p:extLst>
      <p:ext uri="{BB962C8B-B14F-4D97-AF65-F5344CB8AC3E}">
        <p14:creationId xmlns:p14="http://schemas.microsoft.com/office/powerpoint/2010/main" val="18726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a:t>
            </a:r>
            <a:r>
              <a:rPr lang="en-US" sz="3600"/>
              <a:t>. NOT </a:t>
            </a:r>
            <a:r>
              <a:rPr lang="en-US" sz="3600" dirty="0"/>
              <a:t>UNIFORMLY CLEAR ACROSS ALL BIBLICAL TOPICS</a:t>
            </a:r>
          </a:p>
        </p:txBody>
      </p:sp>
      <p:sp>
        <p:nvSpPr>
          <p:cNvPr id="5" name="Text Placeholder 4">
            <a:extLst>
              <a:ext uri="{FF2B5EF4-FFF2-40B4-BE49-F238E27FC236}">
                <a16:creationId xmlns:a16="http://schemas.microsoft.com/office/drawing/2014/main" id="{625B6549-0D9C-7042-B8A3-95AC1162E356}"/>
              </a:ext>
            </a:extLst>
          </p:cNvPr>
          <p:cNvSpPr>
            <a:spLocks noGrp="1"/>
          </p:cNvSpPr>
          <p:nvPr>
            <p:ph type="body" sz="quarter" idx="10"/>
          </p:nvPr>
        </p:nvSpPr>
        <p:spPr>
          <a:xfrm>
            <a:off x="5084064" y="2057400"/>
            <a:ext cx="6812279" cy="4581143"/>
          </a:xfrm>
        </p:spPr>
        <p:txBody>
          <a:bodyPr/>
          <a:lstStyle/>
          <a:p>
            <a:pPr marL="0" indent="0" algn="ctr">
              <a:buNone/>
            </a:pPr>
            <a:endParaRPr lang="en-CA" b="0" dirty="0">
              <a:effectLst/>
            </a:endParaRPr>
          </a:p>
          <a:p>
            <a:pPr marL="0" indent="0" algn="ctr">
              <a:buNone/>
            </a:pPr>
            <a:endParaRPr lang="en-CA" b="0" dirty="0">
              <a:effectLst/>
            </a:endParaRPr>
          </a:p>
          <a:p>
            <a:pPr marL="0" indent="0" algn="ctr">
              <a:buNone/>
            </a:pPr>
            <a:r>
              <a:rPr lang="en-CA" b="0" dirty="0">
                <a:effectLst/>
              </a:rPr>
              <a:t>“The ability to rightly discern the difference between core doctrines and legitimately disputable matters will keep the church from either compromising important truth or needlessly dividing over peripheral issues.”</a:t>
            </a:r>
          </a:p>
        </p:txBody>
      </p:sp>
      <p:pic>
        <p:nvPicPr>
          <p:cNvPr id="6" name="Picture 5">
            <a:extLst>
              <a:ext uri="{FF2B5EF4-FFF2-40B4-BE49-F238E27FC236}">
                <a16:creationId xmlns:a16="http://schemas.microsoft.com/office/drawing/2014/main" id="{FAB125E5-2E74-8D4B-A558-8019EEBE53D5}"/>
              </a:ext>
            </a:extLst>
          </p:cNvPr>
          <p:cNvPicPr>
            <a:picLocks noChangeAspect="1"/>
          </p:cNvPicPr>
          <p:nvPr/>
        </p:nvPicPr>
        <p:blipFill>
          <a:blip r:embed="rId2"/>
          <a:stretch>
            <a:fillRect/>
          </a:stretch>
        </p:blipFill>
        <p:spPr>
          <a:xfrm>
            <a:off x="214886" y="2057400"/>
            <a:ext cx="4595393" cy="4581144"/>
          </a:xfrm>
          <a:prstGeom prst="rect">
            <a:avLst/>
          </a:prstGeom>
        </p:spPr>
      </p:pic>
      <p:sp>
        <p:nvSpPr>
          <p:cNvPr id="7" name="TextBox 6">
            <a:extLst>
              <a:ext uri="{FF2B5EF4-FFF2-40B4-BE49-F238E27FC236}">
                <a16:creationId xmlns:a16="http://schemas.microsoft.com/office/drawing/2014/main" id="{1023008D-28B2-0143-9FDF-8A72A690D9FA}"/>
              </a:ext>
            </a:extLst>
          </p:cNvPr>
          <p:cNvSpPr txBox="1"/>
          <p:nvPr/>
        </p:nvSpPr>
        <p:spPr>
          <a:xfrm>
            <a:off x="8618222" y="6519446"/>
            <a:ext cx="3573778" cy="338554"/>
          </a:xfrm>
          <a:prstGeom prst="rect">
            <a:avLst/>
          </a:prstGeom>
          <a:noFill/>
        </p:spPr>
        <p:txBody>
          <a:bodyPr wrap="square" rtlCol="0">
            <a:spAutoFit/>
          </a:bodyPr>
          <a:lstStyle/>
          <a:p>
            <a:pPr algn="r"/>
            <a:r>
              <a:rPr lang="en-US" sz="1600" dirty="0"/>
              <a:t>Taken from ESV Study Bible, </a:t>
            </a:r>
            <a:r>
              <a:rPr lang="en-US" sz="1600" dirty="0" err="1"/>
              <a:t>pg</a:t>
            </a:r>
            <a:r>
              <a:rPr lang="en-US" sz="1600" dirty="0"/>
              <a:t> 2507</a:t>
            </a:r>
          </a:p>
        </p:txBody>
      </p:sp>
    </p:spTree>
    <p:extLst>
      <p:ext uri="{BB962C8B-B14F-4D97-AF65-F5344CB8AC3E}">
        <p14:creationId xmlns:p14="http://schemas.microsoft.com/office/powerpoint/2010/main" val="3899158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725304"/>
            <a:ext cx="5225903" cy="1000739"/>
          </a:xfrm>
        </p:spPr>
        <p:txBody>
          <a:bodyPr/>
          <a:lstStyle/>
          <a:p>
            <a:r>
              <a:rPr lang="en-US" sz="7200" dirty="0"/>
              <a:t>CLASS SESSIONS</a:t>
            </a:r>
            <a:endParaRPr lang="en-CA" sz="72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p:txBody>
          <a:bodyPr/>
          <a:lstStyle/>
          <a:p>
            <a:r>
              <a:rPr lang="en-US" dirty="0"/>
              <a:t>Intro &amp; Canon</a:t>
            </a:r>
          </a:p>
          <a:p>
            <a:r>
              <a:rPr lang="en-US" dirty="0"/>
              <a:t>Inspiration &amp; Authority</a:t>
            </a:r>
          </a:p>
          <a:p>
            <a:r>
              <a:rPr lang="en-US" dirty="0"/>
              <a:t>Necessity &amp; Sufficiency</a:t>
            </a:r>
          </a:p>
          <a:p>
            <a:r>
              <a:rPr lang="en-US" dirty="0">
                <a:solidFill>
                  <a:srgbClr val="FFC000"/>
                </a:solidFill>
              </a:rPr>
              <a:t>Clarity &amp; Interpretation</a:t>
            </a:r>
          </a:p>
          <a:p>
            <a:r>
              <a:rPr lang="en-CA" dirty="0"/>
              <a:t>Inerrancy &amp; Apologetic Challenges</a:t>
            </a:r>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979683"/>
            <a:ext cx="4641850" cy="1552630"/>
          </a:xfrm>
        </p:spPr>
        <p:txBody>
          <a:bodyPr/>
          <a:lstStyle/>
          <a:p>
            <a:r>
              <a:rPr lang="en-US" dirty="0"/>
              <a:t>OUTLINE OF TOPICS</a:t>
            </a:r>
            <a:endParaRPr lang="en-CA" dirty="0"/>
          </a:p>
        </p:txBody>
      </p:sp>
    </p:spTree>
    <p:extLst>
      <p:ext uri="{BB962C8B-B14F-4D97-AF65-F5344CB8AC3E}">
        <p14:creationId xmlns:p14="http://schemas.microsoft.com/office/powerpoint/2010/main" val="351231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2B192-35CA-284A-B1E8-63D6E7C87A18}"/>
              </a:ext>
            </a:extLst>
          </p:cNvPr>
          <p:cNvSpPr>
            <a:spLocks noGrp="1"/>
          </p:cNvSpPr>
          <p:nvPr>
            <p:ph type="body" sz="quarter" idx="10"/>
          </p:nvPr>
        </p:nvSpPr>
        <p:spPr/>
        <p:txBody>
          <a:bodyPr/>
          <a:lstStyle/>
          <a:p>
            <a:pPr marL="0" indent="0">
              <a:buNone/>
            </a:pPr>
            <a:r>
              <a:rPr lang="en-US" dirty="0"/>
              <a:t>When we misunderstand the Bible, the problem lies with:</a:t>
            </a:r>
          </a:p>
          <a:p>
            <a:pPr marL="514350" indent="-514350">
              <a:buFont typeface="+mj-lt"/>
              <a:buAutoNum type="arabicPeriod"/>
            </a:pPr>
            <a:r>
              <a:rPr lang="en-US" dirty="0"/>
              <a:t>Our HEARTS</a:t>
            </a:r>
          </a:p>
          <a:p>
            <a:pPr marL="514350" indent="-514350">
              <a:buFont typeface="+mj-lt"/>
              <a:buAutoNum type="arabicPeriod"/>
            </a:pPr>
            <a:r>
              <a:rPr lang="en-US" dirty="0"/>
              <a:t>Our MINDS</a:t>
            </a:r>
          </a:p>
        </p:txBody>
      </p:sp>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II. ULTIMATELY, THE PROBLEM IS NOT SCRIPTURE…THE PROBLEM IS US</a:t>
            </a:r>
          </a:p>
        </p:txBody>
      </p:sp>
    </p:spTree>
    <p:extLst>
      <p:ext uri="{BB962C8B-B14F-4D97-AF65-F5344CB8AC3E}">
        <p14:creationId xmlns:p14="http://schemas.microsoft.com/office/powerpoint/2010/main" val="21355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5819-4A3B-42DE-83C0-B38C956284BA}"/>
              </a:ext>
            </a:extLst>
          </p:cNvPr>
          <p:cNvSpPr>
            <a:spLocks noGrp="1"/>
          </p:cNvSpPr>
          <p:nvPr>
            <p:ph type="body" sz="quarter" idx="10"/>
          </p:nvPr>
        </p:nvSpPr>
        <p:spPr/>
        <p:txBody>
          <a:bodyPr/>
          <a:lstStyle/>
          <a:p>
            <a:r>
              <a:rPr lang="en-CA" i="1" dirty="0">
                <a:effectLst/>
              </a:rPr>
              <a:t>As it is said, </a:t>
            </a:r>
          </a:p>
          <a:p>
            <a:r>
              <a:rPr lang="en-CA" i="1" dirty="0">
                <a:effectLst/>
              </a:rPr>
              <a:t>“Today, if you hear his voice, </a:t>
            </a:r>
          </a:p>
          <a:p>
            <a:r>
              <a:rPr lang="en-CA" i="1" dirty="0">
                <a:effectLst/>
              </a:rPr>
              <a:t>do not </a:t>
            </a:r>
            <a:r>
              <a:rPr lang="en-CA" i="1" u="sng" dirty="0">
                <a:effectLst/>
              </a:rPr>
              <a:t>harden your hearts </a:t>
            </a:r>
            <a:r>
              <a:rPr lang="en-CA" i="1" dirty="0">
                <a:effectLst/>
              </a:rPr>
              <a:t>as in the rebellion.”</a:t>
            </a:r>
            <a:endParaRPr lang="en-CA" dirty="0">
              <a:effectLst/>
            </a:endParaRPr>
          </a:p>
        </p:txBody>
      </p:sp>
      <p:sp>
        <p:nvSpPr>
          <p:cNvPr id="4" name="Title 3">
            <a:extLst>
              <a:ext uri="{FF2B5EF4-FFF2-40B4-BE49-F238E27FC236}">
                <a16:creationId xmlns:a16="http://schemas.microsoft.com/office/drawing/2014/main" id="{18AD9CCE-E249-4F28-A2A9-52F1DE9665AA}"/>
              </a:ext>
            </a:extLst>
          </p:cNvPr>
          <p:cNvSpPr>
            <a:spLocks noGrp="1"/>
          </p:cNvSpPr>
          <p:nvPr>
            <p:ph type="title"/>
          </p:nvPr>
        </p:nvSpPr>
        <p:spPr>
          <a:xfrm>
            <a:off x="1231088" y="464216"/>
            <a:ext cx="7611160" cy="680485"/>
          </a:xfrm>
        </p:spPr>
        <p:txBody>
          <a:bodyPr/>
          <a:lstStyle/>
          <a:p>
            <a:r>
              <a:rPr lang="en-CA" sz="3600" dirty="0"/>
              <a:t>OUR HEARTS (HEBREWS 3:15)</a:t>
            </a:r>
          </a:p>
        </p:txBody>
      </p:sp>
    </p:spTree>
    <p:extLst>
      <p:ext uri="{BB962C8B-B14F-4D97-AF65-F5344CB8AC3E}">
        <p14:creationId xmlns:p14="http://schemas.microsoft.com/office/powerpoint/2010/main" val="1916006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5819-4A3B-42DE-83C0-B38C956284BA}"/>
              </a:ext>
            </a:extLst>
          </p:cNvPr>
          <p:cNvSpPr>
            <a:spLocks noGrp="1"/>
          </p:cNvSpPr>
          <p:nvPr>
            <p:ph type="body" sz="quarter" idx="10"/>
          </p:nvPr>
        </p:nvSpPr>
        <p:spPr/>
        <p:txBody>
          <a:bodyPr/>
          <a:lstStyle/>
          <a:p>
            <a:r>
              <a:rPr lang="en-CA" dirty="0">
                <a:effectLst/>
              </a:rPr>
              <a:t>And count the patience of our Lord as salvation, just as our beloved brother Paul also wrote to you according to the wisdom given him, as he does in all his letters when he speaks in them of these matters. There are some things in them that are </a:t>
            </a:r>
            <a:r>
              <a:rPr lang="en-CA" u="sng" dirty="0">
                <a:effectLst/>
              </a:rPr>
              <a:t>hard to understand</a:t>
            </a:r>
            <a:r>
              <a:rPr lang="en-CA" dirty="0">
                <a:effectLst/>
              </a:rPr>
              <a:t>, which the </a:t>
            </a:r>
            <a:r>
              <a:rPr lang="en-CA" u="sng" dirty="0">
                <a:effectLst/>
              </a:rPr>
              <a:t>ignorant and unstable twist to their own destruction</a:t>
            </a:r>
            <a:r>
              <a:rPr lang="en-CA" dirty="0">
                <a:effectLst/>
              </a:rPr>
              <a:t>, as they do the </a:t>
            </a:r>
            <a:r>
              <a:rPr lang="en-CA" u="sng" dirty="0">
                <a:effectLst/>
              </a:rPr>
              <a:t>other Scriptures</a:t>
            </a:r>
            <a:r>
              <a:rPr lang="en-CA" dirty="0">
                <a:effectLst/>
              </a:rPr>
              <a:t>.</a:t>
            </a:r>
          </a:p>
        </p:txBody>
      </p:sp>
      <p:sp>
        <p:nvSpPr>
          <p:cNvPr id="4" name="Title 3">
            <a:extLst>
              <a:ext uri="{FF2B5EF4-FFF2-40B4-BE49-F238E27FC236}">
                <a16:creationId xmlns:a16="http://schemas.microsoft.com/office/drawing/2014/main" id="{18AD9CCE-E249-4F28-A2A9-52F1DE9665AA}"/>
              </a:ext>
            </a:extLst>
          </p:cNvPr>
          <p:cNvSpPr>
            <a:spLocks noGrp="1"/>
          </p:cNvSpPr>
          <p:nvPr>
            <p:ph type="title"/>
          </p:nvPr>
        </p:nvSpPr>
        <p:spPr>
          <a:xfrm>
            <a:off x="1231088" y="464216"/>
            <a:ext cx="7611160" cy="680485"/>
          </a:xfrm>
        </p:spPr>
        <p:txBody>
          <a:bodyPr/>
          <a:lstStyle/>
          <a:p>
            <a:r>
              <a:rPr lang="en-CA" sz="3600" dirty="0"/>
              <a:t>OUR MINDS (2 PETER 3:15-16)</a:t>
            </a:r>
          </a:p>
        </p:txBody>
      </p:sp>
    </p:spTree>
    <p:extLst>
      <p:ext uri="{BB962C8B-B14F-4D97-AF65-F5344CB8AC3E}">
        <p14:creationId xmlns:p14="http://schemas.microsoft.com/office/powerpoint/2010/main" val="84576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sz="2400" dirty="0"/>
              <a:t>The Bible clearly affirms its own clarity</a:t>
            </a:r>
          </a:p>
          <a:p>
            <a:pPr>
              <a:buFont typeface="+mj-lt"/>
              <a:buAutoNum type="alphaUcPeriod"/>
            </a:pPr>
            <a:r>
              <a:rPr lang="en-US" sz="2400" dirty="0"/>
              <a:t>Prerequisites for right understanding</a:t>
            </a:r>
          </a:p>
          <a:p>
            <a:pPr>
              <a:buFont typeface="+mj-lt"/>
              <a:buAutoNum type="alphaUcPeriod"/>
            </a:pPr>
            <a:r>
              <a:rPr lang="en-US" sz="2400" dirty="0"/>
              <a:t>What about all the disagreements about what the Bible says?</a:t>
            </a:r>
          </a:p>
          <a:p>
            <a:pPr>
              <a:buFont typeface="+mj-lt"/>
              <a:buAutoNum type="alphaUcPeriod"/>
            </a:pPr>
            <a:r>
              <a:rPr lang="en-US" sz="2400" dirty="0">
                <a:solidFill>
                  <a:schemeClr val="tx2"/>
                </a:solidFill>
              </a:rPr>
              <a:t>How should we respond?</a:t>
            </a:r>
            <a:endParaRPr lang="en-CA" sz="2400" dirty="0">
              <a:solidFill>
                <a:schemeClr val="tx2"/>
              </a:solidFill>
            </a:endParaRPr>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13" name="Title 3">
            <a:extLst>
              <a:ext uri="{FF2B5EF4-FFF2-40B4-BE49-F238E27FC236}">
                <a16:creationId xmlns:a16="http://schemas.microsoft.com/office/drawing/2014/main" id="{47A84C56-0BA4-BC4A-B15E-C308D734180E}"/>
              </a:ext>
            </a:extLst>
          </p:cNvPr>
          <p:cNvSpPr>
            <a:spLocks noGrp="1"/>
          </p:cNvSpPr>
          <p:nvPr>
            <p:ph type="title"/>
          </p:nvPr>
        </p:nvSpPr>
        <p:spPr>
          <a:xfrm>
            <a:off x="795669" y="886119"/>
            <a:ext cx="5225903" cy="2755532"/>
          </a:xfrm>
        </p:spPr>
        <p:txBody>
          <a:bodyPr/>
          <a:lstStyle/>
          <a:p>
            <a:r>
              <a:rPr lang="en-US" dirty="0"/>
              <a:t>SCRIPTURE’S CLARITY</a:t>
            </a:r>
            <a:endParaRPr lang="en-CA" dirty="0"/>
          </a:p>
        </p:txBody>
      </p:sp>
      <p:sp>
        <p:nvSpPr>
          <p:cNvPr id="14" name="Text Placeholder 5">
            <a:extLst>
              <a:ext uri="{FF2B5EF4-FFF2-40B4-BE49-F238E27FC236}">
                <a16:creationId xmlns:a16="http://schemas.microsoft.com/office/drawing/2014/main" id="{DD154F73-6948-5041-B1B9-D883F4B11103}"/>
              </a:ext>
            </a:extLst>
          </p:cNvPr>
          <p:cNvSpPr>
            <a:spLocks noGrp="1"/>
          </p:cNvSpPr>
          <p:nvPr>
            <p:ph type="body" sz="quarter" idx="11"/>
          </p:nvPr>
        </p:nvSpPr>
        <p:spPr>
          <a:xfrm>
            <a:off x="795669" y="2733187"/>
            <a:ext cx="4641850" cy="763588"/>
          </a:xfrm>
        </p:spPr>
        <p:txBody>
          <a:bodyPr/>
          <a:lstStyle/>
          <a:p>
            <a:r>
              <a:rPr lang="en-US" dirty="0"/>
              <a:t>Can the Bible be understood?</a:t>
            </a:r>
            <a:endParaRPr lang="en-CA" dirty="0"/>
          </a:p>
        </p:txBody>
      </p:sp>
    </p:spTree>
    <p:extLst>
      <p:ext uri="{BB962C8B-B14F-4D97-AF65-F5344CB8AC3E}">
        <p14:creationId xmlns:p14="http://schemas.microsoft.com/office/powerpoint/2010/main" val="19955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 BE EXPECTANT. THE BIBLE IS CLEAR!</a:t>
            </a:r>
          </a:p>
        </p:txBody>
      </p:sp>
      <p:sp>
        <p:nvSpPr>
          <p:cNvPr id="5" name="Text Placeholder 4">
            <a:extLst>
              <a:ext uri="{FF2B5EF4-FFF2-40B4-BE49-F238E27FC236}">
                <a16:creationId xmlns:a16="http://schemas.microsoft.com/office/drawing/2014/main" id="{0244D8B1-ED6B-B542-99F9-E392B694C266}"/>
              </a:ext>
            </a:extLst>
          </p:cNvPr>
          <p:cNvSpPr>
            <a:spLocks noGrp="1"/>
          </p:cNvSpPr>
          <p:nvPr>
            <p:ph type="body" sz="quarter" idx="10"/>
          </p:nvPr>
        </p:nvSpPr>
        <p:spPr/>
        <p:txBody>
          <a:bodyPr/>
          <a:lstStyle/>
          <a:p>
            <a:pPr marL="0" indent="0" algn="ctr">
              <a:lnSpc>
                <a:spcPct val="80000"/>
              </a:lnSpc>
              <a:buNone/>
            </a:pPr>
            <a:r>
              <a:rPr lang="en-CA" b="0" dirty="0">
                <a:effectLst/>
              </a:rPr>
              <a:t>the testimony of the Lord is sure, </a:t>
            </a:r>
          </a:p>
          <a:p>
            <a:pPr marL="0" indent="0" algn="ctr">
              <a:lnSpc>
                <a:spcPct val="80000"/>
              </a:lnSpc>
              <a:buNone/>
            </a:pPr>
            <a:r>
              <a:rPr lang="en-CA" b="0" u="sng" dirty="0">
                <a:effectLst/>
              </a:rPr>
              <a:t>making wise the simple</a:t>
            </a:r>
            <a:r>
              <a:rPr lang="en-CA" b="0" dirty="0">
                <a:effectLst/>
              </a:rPr>
              <a:t>; </a:t>
            </a:r>
          </a:p>
          <a:p>
            <a:pPr algn="ctr">
              <a:lnSpc>
                <a:spcPct val="80000"/>
              </a:lnSpc>
              <a:buFontTx/>
              <a:buChar char="-"/>
            </a:pPr>
            <a:r>
              <a:rPr lang="en-CA" b="0" dirty="0">
                <a:effectLst/>
              </a:rPr>
              <a:t>Ps 19:7 -</a:t>
            </a:r>
          </a:p>
          <a:p>
            <a:pPr marL="0" indent="0">
              <a:buNone/>
            </a:pPr>
            <a:endParaRPr lang="en-US" dirty="0"/>
          </a:p>
        </p:txBody>
      </p:sp>
    </p:spTree>
    <p:extLst>
      <p:ext uri="{BB962C8B-B14F-4D97-AF65-F5344CB8AC3E}">
        <p14:creationId xmlns:p14="http://schemas.microsoft.com/office/powerpoint/2010/main" val="66244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II. FEAR GOD. THIS IS THE BEGINNING OF WISDOM</a:t>
            </a:r>
          </a:p>
        </p:txBody>
      </p:sp>
      <p:sp>
        <p:nvSpPr>
          <p:cNvPr id="5" name="Text Placeholder 4">
            <a:extLst>
              <a:ext uri="{FF2B5EF4-FFF2-40B4-BE49-F238E27FC236}">
                <a16:creationId xmlns:a16="http://schemas.microsoft.com/office/drawing/2014/main" id="{0244D8B1-ED6B-B542-99F9-E392B694C266}"/>
              </a:ext>
            </a:extLst>
          </p:cNvPr>
          <p:cNvSpPr>
            <a:spLocks noGrp="1"/>
          </p:cNvSpPr>
          <p:nvPr>
            <p:ph type="body" sz="quarter" idx="10"/>
          </p:nvPr>
        </p:nvSpPr>
        <p:spPr/>
        <p:txBody>
          <a:bodyPr/>
          <a:lstStyle/>
          <a:p>
            <a:pPr marL="0" indent="0" algn="ctr">
              <a:lnSpc>
                <a:spcPct val="80000"/>
              </a:lnSpc>
              <a:buNone/>
            </a:pPr>
            <a:r>
              <a:rPr lang="en-CA" b="0" dirty="0">
                <a:effectLst/>
              </a:rPr>
              <a:t>the testimony of the Lord is sure, </a:t>
            </a:r>
          </a:p>
          <a:p>
            <a:pPr marL="0" indent="0" algn="ctr">
              <a:lnSpc>
                <a:spcPct val="80000"/>
              </a:lnSpc>
              <a:buNone/>
            </a:pPr>
            <a:r>
              <a:rPr lang="en-CA" b="0" u="sng" dirty="0">
                <a:effectLst/>
              </a:rPr>
              <a:t>making wise the simple</a:t>
            </a:r>
            <a:r>
              <a:rPr lang="en-CA" b="0" dirty="0">
                <a:effectLst/>
              </a:rPr>
              <a:t>; </a:t>
            </a:r>
          </a:p>
          <a:p>
            <a:pPr algn="ctr">
              <a:lnSpc>
                <a:spcPct val="80000"/>
              </a:lnSpc>
              <a:buFontTx/>
              <a:buChar char="-"/>
            </a:pPr>
            <a:r>
              <a:rPr lang="en-CA" b="0" dirty="0">
                <a:effectLst/>
              </a:rPr>
              <a:t>Ps 19:7 -</a:t>
            </a:r>
          </a:p>
          <a:p>
            <a:pPr algn="ctr">
              <a:lnSpc>
                <a:spcPct val="80000"/>
              </a:lnSpc>
              <a:buFontTx/>
              <a:buChar char="-"/>
            </a:pPr>
            <a:endParaRPr lang="en-CA" b="0" dirty="0">
              <a:effectLst/>
            </a:endParaRPr>
          </a:p>
          <a:p>
            <a:pPr marL="0" indent="0" algn="ctr">
              <a:lnSpc>
                <a:spcPct val="80000"/>
              </a:lnSpc>
              <a:buNone/>
            </a:pPr>
            <a:r>
              <a:rPr lang="en-CA" b="0" dirty="0">
                <a:effectLst/>
              </a:rPr>
              <a:t>The </a:t>
            </a:r>
            <a:r>
              <a:rPr lang="en-CA" b="0" u="sng" dirty="0">
                <a:effectLst/>
              </a:rPr>
              <a:t>fear of the LORD </a:t>
            </a:r>
            <a:r>
              <a:rPr lang="en-CA" b="0" dirty="0">
                <a:effectLst/>
              </a:rPr>
              <a:t>is the </a:t>
            </a:r>
            <a:r>
              <a:rPr lang="en-CA" b="0" u="sng" dirty="0">
                <a:effectLst/>
              </a:rPr>
              <a:t>beginning</a:t>
            </a:r>
            <a:r>
              <a:rPr lang="en-CA" b="0" dirty="0">
                <a:effectLst/>
              </a:rPr>
              <a:t> of knowledge; </a:t>
            </a:r>
          </a:p>
          <a:p>
            <a:pPr marL="0" indent="0" algn="ctr">
              <a:lnSpc>
                <a:spcPct val="80000"/>
              </a:lnSpc>
              <a:buNone/>
            </a:pPr>
            <a:r>
              <a:rPr lang="en-CA" b="0" dirty="0">
                <a:effectLst/>
              </a:rPr>
              <a:t>      fools despise wisdom and instruction. </a:t>
            </a:r>
          </a:p>
          <a:p>
            <a:pPr marL="0" indent="0" algn="ctr">
              <a:lnSpc>
                <a:spcPct val="80000"/>
              </a:lnSpc>
              <a:buNone/>
            </a:pPr>
            <a:r>
              <a:rPr lang="en-CA" b="0" dirty="0">
                <a:effectLst/>
              </a:rPr>
              <a:t>- Prov 1:7 -</a:t>
            </a:r>
          </a:p>
          <a:p>
            <a:pPr algn="ctr">
              <a:lnSpc>
                <a:spcPct val="80000"/>
              </a:lnSpc>
              <a:buFontTx/>
              <a:buChar char="-"/>
            </a:pPr>
            <a:endParaRPr lang="en-CA" b="0" dirty="0">
              <a:effectLst/>
            </a:endParaRPr>
          </a:p>
          <a:p>
            <a:pPr marL="0" indent="0">
              <a:buNone/>
            </a:pPr>
            <a:endParaRPr lang="en-US" dirty="0"/>
          </a:p>
        </p:txBody>
      </p:sp>
    </p:spTree>
    <p:extLst>
      <p:ext uri="{BB962C8B-B14F-4D97-AF65-F5344CB8AC3E}">
        <p14:creationId xmlns:p14="http://schemas.microsoft.com/office/powerpoint/2010/main" val="4287784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457306"/>
            <a:ext cx="10414591" cy="664534"/>
          </a:xfrm>
        </p:spPr>
        <p:txBody>
          <a:bodyPr/>
          <a:lstStyle/>
          <a:p>
            <a:r>
              <a:rPr lang="en-US" sz="3600" dirty="0"/>
              <a:t>II. FEAR GOD. THIS IS THE BEGINNING OF WISDOM.</a:t>
            </a:r>
          </a:p>
        </p:txBody>
      </p:sp>
      <p:sp>
        <p:nvSpPr>
          <p:cNvPr id="5" name="Text Placeholder 4">
            <a:extLst>
              <a:ext uri="{FF2B5EF4-FFF2-40B4-BE49-F238E27FC236}">
                <a16:creationId xmlns:a16="http://schemas.microsoft.com/office/drawing/2014/main" id="{0244D8B1-ED6B-B542-99F9-E392B694C266}"/>
              </a:ext>
            </a:extLst>
          </p:cNvPr>
          <p:cNvSpPr>
            <a:spLocks noGrp="1"/>
          </p:cNvSpPr>
          <p:nvPr>
            <p:ph type="body" sz="quarter" idx="10"/>
          </p:nvPr>
        </p:nvSpPr>
        <p:spPr/>
        <p:txBody>
          <a:bodyPr/>
          <a:lstStyle/>
          <a:p>
            <a:pPr marL="0" indent="0" algn="ctr">
              <a:lnSpc>
                <a:spcPct val="80000"/>
              </a:lnSpc>
              <a:buNone/>
            </a:pPr>
            <a:r>
              <a:rPr lang="en-CA" b="0" dirty="0">
                <a:effectLst/>
              </a:rPr>
              <a:t>The </a:t>
            </a:r>
            <a:r>
              <a:rPr lang="en-CA" b="0" u="sng" dirty="0">
                <a:effectLst/>
              </a:rPr>
              <a:t>fear of the LORD </a:t>
            </a:r>
            <a:r>
              <a:rPr lang="en-CA" b="0" dirty="0">
                <a:effectLst/>
              </a:rPr>
              <a:t>is the </a:t>
            </a:r>
            <a:r>
              <a:rPr lang="en-CA" b="0" u="sng" dirty="0">
                <a:effectLst/>
              </a:rPr>
              <a:t>beginning</a:t>
            </a:r>
            <a:r>
              <a:rPr lang="en-CA" b="0" dirty="0">
                <a:effectLst/>
              </a:rPr>
              <a:t> of knowledge; </a:t>
            </a:r>
          </a:p>
          <a:p>
            <a:pPr marL="0" indent="0" algn="ctr">
              <a:lnSpc>
                <a:spcPct val="80000"/>
              </a:lnSpc>
              <a:buNone/>
            </a:pPr>
            <a:r>
              <a:rPr lang="en-CA" b="0" dirty="0">
                <a:effectLst/>
              </a:rPr>
              <a:t>      fools despise wisdom and instruction. </a:t>
            </a:r>
          </a:p>
          <a:p>
            <a:pPr marL="0" indent="0" algn="ctr">
              <a:lnSpc>
                <a:spcPct val="80000"/>
              </a:lnSpc>
              <a:buNone/>
            </a:pPr>
            <a:r>
              <a:rPr lang="en-CA" b="0" dirty="0">
                <a:effectLst/>
              </a:rPr>
              <a:t>- Prov 1:7 -</a:t>
            </a:r>
          </a:p>
          <a:p>
            <a:pPr algn="ctr">
              <a:lnSpc>
                <a:spcPct val="80000"/>
              </a:lnSpc>
              <a:buFontTx/>
              <a:buChar char="-"/>
            </a:pPr>
            <a:endParaRPr lang="en-CA" b="0" dirty="0">
              <a:effectLst/>
            </a:endParaRPr>
          </a:p>
          <a:p>
            <a:pPr marL="0" indent="0">
              <a:buNone/>
            </a:pPr>
            <a:r>
              <a:rPr lang="en-US" dirty="0"/>
              <a:t>PRAY:</a:t>
            </a:r>
          </a:p>
          <a:p>
            <a:pPr marL="0" indent="0" algn="ctr">
              <a:buNone/>
            </a:pPr>
            <a:r>
              <a:rPr lang="en-US" b="0" dirty="0">
                <a:latin typeface="Gibson" panose="02000000000000000000" pitchFamily="2" charset="77"/>
              </a:rPr>
              <a:t>“HELP US TREMBLE BEFORE YOU </a:t>
            </a:r>
          </a:p>
          <a:p>
            <a:pPr marL="0" indent="0" algn="ctr">
              <a:buNone/>
            </a:pPr>
            <a:r>
              <a:rPr lang="en-US" b="0" dirty="0">
                <a:latin typeface="Gibson" panose="02000000000000000000" pitchFamily="2" charset="77"/>
              </a:rPr>
              <a:t>ESPECIALLY WHEN _____________”</a:t>
            </a:r>
          </a:p>
        </p:txBody>
      </p:sp>
    </p:spTree>
    <p:extLst>
      <p:ext uri="{BB962C8B-B14F-4D97-AF65-F5344CB8AC3E}">
        <p14:creationId xmlns:p14="http://schemas.microsoft.com/office/powerpoint/2010/main" val="2837252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704194"/>
            <a:ext cx="10414591" cy="664534"/>
          </a:xfrm>
        </p:spPr>
        <p:txBody>
          <a:bodyPr/>
          <a:lstStyle/>
          <a:p>
            <a:r>
              <a:rPr lang="en-US" sz="3200" dirty="0"/>
              <a:t>III. WORK HARD TO RIGHTLY HANDLE GOD’S WORD </a:t>
            </a:r>
          </a:p>
        </p:txBody>
      </p:sp>
      <p:sp>
        <p:nvSpPr>
          <p:cNvPr id="5" name="Text Placeholder 4">
            <a:extLst>
              <a:ext uri="{FF2B5EF4-FFF2-40B4-BE49-F238E27FC236}">
                <a16:creationId xmlns:a16="http://schemas.microsoft.com/office/drawing/2014/main" id="{0244D8B1-ED6B-B542-99F9-E392B694C266}"/>
              </a:ext>
            </a:extLst>
          </p:cNvPr>
          <p:cNvSpPr>
            <a:spLocks noGrp="1"/>
          </p:cNvSpPr>
          <p:nvPr>
            <p:ph type="body" sz="quarter" idx="10"/>
          </p:nvPr>
        </p:nvSpPr>
        <p:spPr/>
        <p:txBody>
          <a:bodyPr/>
          <a:lstStyle/>
          <a:p>
            <a:pPr marL="0" indent="0" algn="ctr">
              <a:lnSpc>
                <a:spcPct val="80000"/>
              </a:lnSpc>
              <a:buNone/>
            </a:pPr>
            <a:endParaRPr lang="en-CA" b="0" u="sng" dirty="0">
              <a:effectLst/>
            </a:endParaRPr>
          </a:p>
          <a:p>
            <a:pPr marL="0" indent="0" algn="ctr">
              <a:lnSpc>
                <a:spcPct val="80000"/>
              </a:lnSpc>
              <a:buNone/>
            </a:pPr>
            <a:endParaRPr lang="en-CA" b="0" u="sng" dirty="0">
              <a:effectLst/>
            </a:endParaRPr>
          </a:p>
          <a:p>
            <a:pPr marL="0" indent="0" algn="ctr">
              <a:lnSpc>
                <a:spcPct val="80000"/>
              </a:lnSpc>
              <a:buNone/>
            </a:pPr>
            <a:r>
              <a:rPr lang="en-CA" sz="3200" b="0" u="sng" dirty="0">
                <a:effectLst/>
              </a:rPr>
              <a:t>Do your best </a:t>
            </a:r>
            <a:r>
              <a:rPr lang="en-CA" sz="3200" b="0" dirty="0">
                <a:effectLst/>
              </a:rPr>
              <a:t>to present yourself to God as </a:t>
            </a:r>
            <a:r>
              <a:rPr lang="en-CA" sz="3200" b="0" u="sng" dirty="0">
                <a:effectLst/>
              </a:rPr>
              <a:t>one approved</a:t>
            </a:r>
            <a:r>
              <a:rPr lang="en-CA" sz="3200" b="0" dirty="0">
                <a:effectLst/>
              </a:rPr>
              <a:t>, a worker who has no need to be ashamed, </a:t>
            </a:r>
            <a:r>
              <a:rPr lang="en-CA" sz="3200" b="0" u="sng" dirty="0">
                <a:effectLst/>
              </a:rPr>
              <a:t>rightly handling the word of truth</a:t>
            </a:r>
            <a:r>
              <a:rPr lang="en-CA" sz="3200" b="0" dirty="0">
                <a:effectLst/>
              </a:rPr>
              <a:t>.</a:t>
            </a:r>
          </a:p>
          <a:p>
            <a:pPr marL="0" indent="0" algn="ctr">
              <a:lnSpc>
                <a:spcPct val="80000"/>
              </a:lnSpc>
              <a:buNone/>
            </a:pPr>
            <a:endParaRPr lang="en-CA" sz="2000" b="0" dirty="0">
              <a:effectLst/>
            </a:endParaRPr>
          </a:p>
          <a:p>
            <a:pPr marL="0" indent="0" algn="ctr">
              <a:lnSpc>
                <a:spcPct val="80000"/>
              </a:lnSpc>
              <a:buNone/>
            </a:pPr>
            <a:r>
              <a:rPr lang="en-CA" sz="3200" b="0" dirty="0">
                <a:effectLst/>
              </a:rPr>
              <a:t>- 2 Tim 2:15 -</a:t>
            </a:r>
          </a:p>
        </p:txBody>
      </p:sp>
    </p:spTree>
    <p:extLst>
      <p:ext uri="{BB962C8B-B14F-4D97-AF65-F5344CB8AC3E}">
        <p14:creationId xmlns:p14="http://schemas.microsoft.com/office/powerpoint/2010/main" val="631440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20DF1-6F0F-5640-A2A3-F0BA61954624}"/>
              </a:ext>
            </a:extLst>
          </p:cNvPr>
          <p:cNvSpPr>
            <a:spLocks noGrp="1"/>
          </p:cNvSpPr>
          <p:nvPr>
            <p:ph type="title"/>
          </p:nvPr>
        </p:nvSpPr>
        <p:spPr>
          <a:xfrm>
            <a:off x="675166" y="704194"/>
            <a:ext cx="10414591" cy="664534"/>
          </a:xfrm>
        </p:spPr>
        <p:txBody>
          <a:bodyPr/>
          <a:lstStyle/>
          <a:p>
            <a:r>
              <a:rPr lang="en-US" sz="3200" dirty="0"/>
              <a:t>III. WORK HARD TO RIGHTLY HANDLE GOD’S WORD </a:t>
            </a:r>
          </a:p>
        </p:txBody>
      </p:sp>
      <p:sp>
        <p:nvSpPr>
          <p:cNvPr id="5" name="Text Placeholder 4">
            <a:extLst>
              <a:ext uri="{FF2B5EF4-FFF2-40B4-BE49-F238E27FC236}">
                <a16:creationId xmlns:a16="http://schemas.microsoft.com/office/drawing/2014/main" id="{0244D8B1-ED6B-B542-99F9-E392B694C266}"/>
              </a:ext>
            </a:extLst>
          </p:cNvPr>
          <p:cNvSpPr>
            <a:spLocks noGrp="1"/>
          </p:cNvSpPr>
          <p:nvPr>
            <p:ph type="body" sz="quarter" idx="10"/>
          </p:nvPr>
        </p:nvSpPr>
        <p:spPr/>
        <p:txBody>
          <a:bodyPr/>
          <a:lstStyle/>
          <a:p>
            <a:pPr marL="0" indent="0" algn="ctr">
              <a:lnSpc>
                <a:spcPct val="80000"/>
              </a:lnSpc>
              <a:buNone/>
            </a:pPr>
            <a:endParaRPr lang="en-CA" b="0" u="sng" dirty="0">
              <a:effectLst/>
            </a:endParaRPr>
          </a:p>
          <a:p>
            <a:pPr marL="0" indent="0" algn="ctr">
              <a:lnSpc>
                <a:spcPct val="80000"/>
              </a:lnSpc>
              <a:buNone/>
            </a:pPr>
            <a:endParaRPr lang="en-CA" b="0" u="sng" dirty="0">
              <a:effectLst/>
            </a:endParaRPr>
          </a:p>
          <a:p>
            <a:pPr marL="0" indent="0" algn="ctr">
              <a:buNone/>
            </a:pPr>
            <a:r>
              <a:rPr lang="en-CA" b="0" dirty="0">
                <a:effectLst/>
                <a:latin typeface="Gibson Light" panose="02000000000000000000" pitchFamily="2" charset="77"/>
              </a:rPr>
              <a:t>The brothers immediately sent Paul and Silas away by night to Berea, and when they arrived they went into the Jewish synagogue. Now these Jews were </a:t>
            </a:r>
            <a:r>
              <a:rPr lang="en-CA" b="0" u="sng" dirty="0">
                <a:effectLst/>
                <a:latin typeface="Gibson Light" panose="02000000000000000000" pitchFamily="2" charset="77"/>
              </a:rPr>
              <a:t>more noble </a:t>
            </a:r>
            <a:r>
              <a:rPr lang="en-CA" b="0" dirty="0">
                <a:effectLst/>
                <a:latin typeface="Gibson Light" panose="02000000000000000000" pitchFamily="2" charset="77"/>
              </a:rPr>
              <a:t>than those in Thessalonica; they </a:t>
            </a:r>
            <a:r>
              <a:rPr lang="en-CA" b="0" u="sng" dirty="0">
                <a:effectLst/>
                <a:latin typeface="Gibson Light" panose="02000000000000000000" pitchFamily="2" charset="77"/>
              </a:rPr>
              <a:t>received the word with all eagerness</a:t>
            </a:r>
            <a:r>
              <a:rPr lang="en-CA" b="0" dirty="0">
                <a:effectLst/>
                <a:latin typeface="Gibson Light" panose="02000000000000000000" pitchFamily="2" charset="77"/>
              </a:rPr>
              <a:t>, </a:t>
            </a:r>
            <a:r>
              <a:rPr lang="en-CA" b="0" u="sng" dirty="0">
                <a:effectLst/>
                <a:latin typeface="Gibson Light" panose="02000000000000000000" pitchFamily="2" charset="77"/>
              </a:rPr>
              <a:t>examining the Scriptures daily to see </a:t>
            </a:r>
            <a:r>
              <a:rPr lang="en-CA" b="0" dirty="0">
                <a:effectLst/>
                <a:latin typeface="Gibson Light" panose="02000000000000000000" pitchFamily="2" charset="77"/>
              </a:rPr>
              <a:t>if these things were so.</a:t>
            </a:r>
          </a:p>
          <a:p>
            <a:pPr marL="0" indent="0" algn="ctr">
              <a:lnSpc>
                <a:spcPct val="80000"/>
              </a:lnSpc>
              <a:buNone/>
            </a:pPr>
            <a:endParaRPr lang="en-CA" sz="2000" b="0" dirty="0">
              <a:effectLst/>
            </a:endParaRPr>
          </a:p>
          <a:p>
            <a:pPr marL="0" indent="0" algn="ctr">
              <a:lnSpc>
                <a:spcPct val="80000"/>
              </a:lnSpc>
              <a:buNone/>
            </a:pPr>
            <a:r>
              <a:rPr lang="en-CA" sz="3200" b="0" dirty="0">
                <a:effectLst/>
              </a:rPr>
              <a:t>- Acts 17:10-11-</a:t>
            </a:r>
          </a:p>
        </p:txBody>
      </p:sp>
    </p:spTree>
    <p:extLst>
      <p:ext uri="{BB962C8B-B14F-4D97-AF65-F5344CB8AC3E}">
        <p14:creationId xmlns:p14="http://schemas.microsoft.com/office/powerpoint/2010/main" val="391186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CLARITY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sz="2400" dirty="0"/>
              <a:t>The Bible clearly affirms its own clarity</a:t>
            </a:r>
          </a:p>
          <a:p>
            <a:pPr>
              <a:buFont typeface="+mj-lt"/>
              <a:buAutoNum type="alphaUcPeriod"/>
            </a:pPr>
            <a:r>
              <a:rPr lang="en-US" sz="2400" dirty="0"/>
              <a:t>Prerequisites for right understanding</a:t>
            </a:r>
          </a:p>
          <a:p>
            <a:pPr>
              <a:buFont typeface="+mj-lt"/>
              <a:buAutoNum type="alphaUcPeriod"/>
            </a:pPr>
            <a:r>
              <a:rPr lang="en-US" sz="2400" dirty="0"/>
              <a:t>What about all the disagreements about what the Bible says?</a:t>
            </a:r>
          </a:p>
          <a:p>
            <a:pPr>
              <a:buFont typeface="+mj-lt"/>
              <a:buAutoNum type="alphaUcPeriod"/>
            </a:pPr>
            <a:r>
              <a:rPr lang="en-US" sz="2400" dirty="0"/>
              <a:t>How should we respond?</a:t>
            </a:r>
            <a:endParaRPr lang="en-CA" sz="2400"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Can the Bible be understood?</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5410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E0B5-FC6F-B149-8126-43E06265B614}"/>
              </a:ext>
            </a:extLst>
          </p:cNvPr>
          <p:cNvSpPr>
            <a:spLocks noGrp="1"/>
          </p:cNvSpPr>
          <p:nvPr>
            <p:ph type="title"/>
          </p:nvPr>
        </p:nvSpPr>
        <p:spPr>
          <a:xfrm>
            <a:off x="0" y="2544783"/>
            <a:ext cx="12192000" cy="884217"/>
          </a:xfrm>
        </p:spPr>
        <p:txBody>
          <a:bodyPr/>
          <a:lstStyle/>
          <a:p>
            <a:pPr algn="ctr"/>
            <a:r>
              <a:rPr lang="en-US" dirty="0"/>
              <a:t>CAN THE BIBLE BE UNDERSTOOD?</a:t>
            </a:r>
          </a:p>
        </p:txBody>
      </p:sp>
    </p:spTree>
    <p:extLst>
      <p:ext uri="{BB962C8B-B14F-4D97-AF65-F5344CB8AC3E}">
        <p14:creationId xmlns:p14="http://schemas.microsoft.com/office/powerpoint/2010/main" val="2796775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a:t>
            </a:r>
            <a:r>
              <a:rPr lang="en-US" sz="4800" dirty="0"/>
              <a:t>INTERPRETATION</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Why Study the Bible?</a:t>
            </a:r>
          </a:p>
          <a:p>
            <a:pPr>
              <a:buFont typeface="+mj-lt"/>
              <a:buAutoNum type="alphaUcPeriod"/>
            </a:pPr>
            <a:r>
              <a:rPr lang="en-US" dirty="0"/>
              <a:t>How to Study the Bible</a:t>
            </a:r>
          </a:p>
          <a:p>
            <a:pPr>
              <a:buFont typeface="+mj-lt"/>
              <a:buAutoNum type="alphaUcPeriod"/>
            </a:pPr>
            <a:r>
              <a:rPr lang="en-US" dirty="0"/>
              <a:t>Bible Study practice</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How do we understand Scripture?</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5841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496220-E189-49F4-9F7C-4891C8404E54}"/>
              </a:ext>
            </a:extLst>
          </p:cNvPr>
          <p:cNvSpPr>
            <a:spLocks noGrp="1"/>
          </p:cNvSpPr>
          <p:nvPr>
            <p:ph type="title"/>
          </p:nvPr>
        </p:nvSpPr>
        <p:spPr/>
        <p:txBody>
          <a:bodyPr/>
          <a:lstStyle/>
          <a:p>
            <a:r>
              <a:rPr lang="en-US" sz="4800" dirty="0"/>
              <a:t>WHAT ARE WAYS TO MISINTERPRET SCRIPTURE?</a:t>
            </a:r>
            <a:endParaRPr lang="en-CA" sz="4800" dirty="0"/>
          </a:p>
        </p:txBody>
      </p:sp>
      <p:sp>
        <p:nvSpPr>
          <p:cNvPr id="6" name="Text Placeholder 5">
            <a:extLst>
              <a:ext uri="{FF2B5EF4-FFF2-40B4-BE49-F238E27FC236}">
                <a16:creationId xmlns:a16="http://schemas.microsoft.com/office/drawing/2014/main" id="{4BC8FB98-D642-42AB-B6F0-1EF306563922}"/>
              </a:ext>
            </a:extLst>
          </p:cNvPr>
          <p:cNvSpPr>
            <a:spLocks noGrp="1"/>
          </p:cNvSpPr>
          <p:nvPr>
            <p:ph type="body" sz="quarter" idx="10"/>
          </p:nvPr>
        </p:nvSpPr>
        <p:spPr/>
        <p:txBody>
          <a:bodyPr/>
          <a:lstStyle/>
          <a:p>
            <a:pPr marL="571500" indent="-571500">
              <a:buFont typeface="Arial" panose="020B0604020202020204" pitchFamily="34" charset="0"/>
              <a:buChar char="•"/>
            </a:pPr>
            <a:r>
              <a:rPr lang="en-US" sz="3600" dirty="0"/>
              <a:t>What are some ways you have heard people misinterpret the Bible?</a:t>
            </a:r>
            <a:endParaRPr lang="en-CA" sz="3600" dirty="0"/>
          </a:p>
        </p:txBody>
      </p:sp>
    </p:spTree>
    <p:extLst>
      <p:ext uri="{BB962C8B-B14F-4D97-AF65-F5344CB8AC3E}">
        <p14:creationId xmlns:p14="http://schemas.microsoft.com/office/powerpoint/2010/main" val="3075708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815C8-6D93-43B4-8E81-A56F90A6F7F2}"/>
              </a:ext>
            </a:extLst>
          </p:cNvPr>
          <p:cNvSpPr>
            <a:spLocks noGrp="1"/>
          </p:cNvSpPr>
          <p:nvPr>
            <p:ph type="title"/>
          </p:nvPr>
        </p:nvSpPr>
        <p:spPr/>
        <p:txBody>
          <a:bodyPr/>
          <a:lstStyle/>
          <a:p>
            <a:pPr algn="ctr"/>
            <a:r>
              <a:rPr lang="en-US" dirty="0"/>
              <a:t>WHY WE MISUNDERSTAND SCRIPTURE</a:t>
            </a:r>
            <a:endParaRPr lang="en-CA" dirty="0"/>
          </a:p>
        </p:txBody>
      </p:sp>
      <p:sp>
        <p:nvSpPr>
          <p:cNvPr id="5" name="Text Placeholder 4">
            <a:extLst>
              <a:ext uri="{FF2B5EF4-FFF2-40B4-BE49-F238E27FC236}">
                <a16:creationId xmlns:a16="http://schemas.microsoft.com/office/drawing/2014/main" id="{8E1C2C8F-3158-4BE9-879C-033B8EB21823}"/>
              </a:ext>
            </a:extLst>
          </p:cNvPr>
          <p:cNvSpPr>
            <a:spLocks noGrp="1"/>
          </p:cNvSpPr>
          <p:nvPr>
            <p:ph type="body" sz="quarter" idx="10"/>
          </p:nvPr>
        </p:nvSpPr>
        <p:spPr>
          <a:xfrm>
            <a:off x="953645" y="2361362"/>
            <a:ext cx="10111230" cy="3829887"/>
          </a:xfrm>
        </p:spPr>
        <p:txBody>
          <a:bodyPr/>
          <a:lstStyle/>
          <a:p>
            <a:r>
              <a:rPr lang="en-US" dirty="0"/>
              <a:t>The problem is that sin/fallenness affects our:</a:t>
            </a:r>
          </a:p>
          <a:p>
            <a:pPr marL="457200" indent="-457200">
              <a:buFont typeface="Arial" panose="020B0604020202020204" pitchFamily="34" charset="0"/>
              <a:buChar char="•"/>
            </a:pPr>
            <a:r>
              <a:rPr lang="en-US" dirty="0"/>
              <a:t>HEARTS</a:t>
            </a:r>
          </a:p>
          <a:p>
            <a:pPr marL="457200" indent="-457200">
              <a:buFont typeface="Arial" panose="020B0604020202020204" pitchFamily="34" charset="0"/>
              <a:buChar char="•"/>
            </a:pPr>
            <a:r>
              <a:rPr lang="en-US" b="1" dirty="0"/>
              <a:t>MINDS</a:t>
            </a:r>
          </a:p>
        </p:txBody>
      </p:sp>
    </p:spTree>
    <p:extLst>
      <p:ext uri="{BB962C8B-B14F-4D97-AF65-F5344CB8AC3E}">
        <p14:creationId xmlns:p14="http://schemas.microsoft.com/office/powerpoint/2010/main" val="584037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a:xfrm>
            <a:off x="835025" y="2743200"/>
            <a:ext cx="10521950" cy="3572540"/>
          </a:xfrm>
        </p:spPr>
        <p:txBody>
          <a:bodyPr/>
          <a:lstStyle/>
          <a:p>
            <a:pPr marL="0" indent="0" algn="ctr">
              <a:buNone/>
            </a:pPr>
            <a:r>
              <a:rPr lang="en-CA" sz="3200" dirty="0">
                <a:effectLst>
                  <a:outerShdw blurRad="38100" dist="38100" dir="2700000" algn="tl">
                    <a:srgbClr val="000000">
                      <a:alpha val="43137"/>
                    </a:srgbClr>
                  </a:outerShdw>
                </a:effectLst>
              </a:rPr>
              <a:t>“Isn’t it amazing that almost everyone living in the West has an opinion to offer about the Bible, and yet so few have really studied it?”</a:t>
            </a:r>
            <a:br>
              <a:rPr lang="en-CA" sz="3200" b="0" dirty="0">
                <a:effectLst>
                  <a:outerShdw blurRad="38100" dist="38100" dir="2700000" algn="tl">
                    <a:srgbClr val="000000">
                      <a:alpha val="43137"/>
                    </a:srgbClr>
                  </a:outerShdw>
                </a:effectLst>
              </a:rPr>
            </a:br>
            <a:r>
              <a:rPr lang="en-CA" sz="3200" b="0" dirty="0">
                <a:effectLst>
                  <a:outerShdw blurRad="38100" dist="38100" dir="2700000" algn="tl">
                    <a:srgbClr val="000000">
                      <a:alpha val="43137"/>
                    </a:srgbClr>
                  </a:outerShdw>
                </a:effectLst>
              </a:rPr>
              <a:t>(R.C. Sproul)</a:t>
            </a:r>
            <a:endParaRPr lang="en-CA" sz="3600" b="0" dirty="0">
              <a:effectLst>
                <a:outerShdw blurRad="38100" dist="38100" dir="2700000" algn="tl">
                  <a:srgbClr val="000000">
                    <a:alpha val="43137"/>
                  </a:srgbClr>
                </a:outerShdw>
              </a:effectLst>
              <a:latin typeface="+mj-lt"/>
            </a:endParaRP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WHY STUDY THE BIBLE?</a:t>
            </a:r>
            <a:endParaRPr lang="en-CA" dirty="0"/>
          </a:p>
        </p:txBody>
      </p:sp>
    </p:spTree>
    <p:extLst>
      <p:ext uri="{BB962C8B-B14F-4D97-AF65-F5344CB8AC3E}">
        <p14:creationId xmlns:p14="http://schemas.microsoft.com/office/powerpoint/2010/main" val="2540150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7B28A5-5B5A-4AB3-90C6-E9B6BA2DA467}"/>
              </a:ext>
            </a:extLst>
          </p:cNvPr>
          <p:cNvSpPr>
            <a:spLocks noGrp="1"/>
          </p:cNvSpPr>
          <p:nvPr>
            <p:ph type="body" sz="quarter" idx="10"/>
          </p:nvPr>
        </p:nvSpPr>
        <p:spPr/>
        <p:txBody>
          <a:bodyPr/>
          <a:lstStyle/>
          <a:p>
            <a:r>
              <a:rPr lang="en-CA" dirty="0"/>
              <a:t>“There is a great deal of difference between reading and studying. </a:t>
            </a:r>
            <a:r>
              <a:rPr lang="en-CA" b="1" dirty="0"/>
              <a:t>Reading</a:t>
            </a:r>
            <a:r>
              <a:rPr lang="en-CA" dirty="0"/>
              <a:t> is something we can do in a leisurely way, something that can be done strictly for entertainment in a casual manner. </a:t>
            </a:r>
            <a:r>
              <a:rPr lang="en-CA" dirty="0">
                <a:solidFill>
                  <a:schemeClr val="accent1">
                    <a:lumMod val="75000"/>
                  </a:schemeClr>
                </a:solidFill>
              </a:rPr>
              <a:t>But </a:t>
            </a:r>
            <a:r>
              <a:rPr lang="en-CA" b="1" dirty="0">
                <a:solidFill>
                  <a:schemeClr val="accent1">
                    <a:lumMod val="75000"/>
                  </a:schemeClr>
                </a:solidFill>
              </a:rPr>
              <a:t>study</a:t>
            </a:r>
            <a:r>
              <a:rPr lang="en-CA" dirty="0">
                <a:solidFill>
                  <a:schemeClr val="accent1">
                    <a:lumMod val="75000"/>
                  </a:schemeClr>
                </a:solidFill>
              </a:rPr>
              <a:t> suggests </a:t>
            </a:r>
            <a:r>
              <a:rPr lang="en-CA" i="1" dirty="0">
                <a:solidFill>
                  <a:schemeClr val="accent1">
                    <a:lumMod val="75000"/>
                  </a:schemeClr>
                </a:solidFill>
              </a:rPr>
              <a:t>labour</a:t>
            </a:r>
            <a:r>
              <a:rPr lang="en-CA" dirty="0">
                <a:solidFill>
                  <a:schemeClr val="accent1">
                    <a:lumMod val="75000"/>
                  </a:schemeClr>
                </a:solidFill>
              </a:rPr>
              <a:t>, serious and diligent </a:t>
            </a:r>
            <a:r>
              <a:rPr lang="en-CA" i="1" dirty="0">
                <a:solidFill>
                  <a:schemeClr val="accent1">
                    <a:lumMod val="75000"/>
                  </a:schemeClr>
                </a:solidFill>
              </a:rPr>
              <a:t>work</a:t>
            </a:r>
            <a:r>
              <a:rPr lang="en-CA" dirty="0">
                <a:solidFill>
                  <a:schemeClr val="accent1">
                    <a:lumMod val="75000"/>
                  </a:schemeClr>
                </a:solidFill>
              </a:rPr>
              <a:t>.</a:t>
            </a:r>
            <a:r>
              <a:rPr lang="en-CA" dirty="0"/>
              <a:t> Here is the real problem of our negligence: We fail in our duty to study God’s Word not so much because it is difficult to understand, not so much because it is dull and boring, but because it is work. Our problem is not a lack of intelligence or a lack of passion. </a:t>
            </a:r>
            <a:r>
              <a:rPr lang="en-CA" i="1" dirty="0">
                <a:latin typeface="+mj-lt"/>
              </a:rPr>
              <a:t>Our problem is that we are lazy</a:t>
            </a:r>
            <a:r>
              <a:rPr lang="en-CA" dirty="0"/>
              <a:t>.”</a:t>
            </a:r>
          </a:p>
        </p:txBody>
      </p:sp>
      <p:pic>
        <p:nvPicPr>
          <p:cNvPr id="8" name="Picture Placeholder 7" descr="A person wearing a suit and tie&#10;&#10;Description automatically generated">
            <a:extLst>
              <a:ext uri="{FF2B5EF4-FFF2-40B4-BE49-F238E27FC236}">
                <a16:creationId xmlns:a16="http://schemas.microsoft.com/office/drawing/2014/main" id="{45189589-ADEB-46C6-A970-CC838988752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403" b="6403"/>
          <a:stretch>
            <a:fillRect/>
          </a:stretch>
        </p:blipFill>
        <p:spPr/>
      </p:pic>
      <p:sp>
        <p:nvSpPr>
          <p:cNvPr id="6" name="Text Placeholder 5">
            <a:extLst>
              <a:ext uri="{FF2B5EF4-FFF2-40B4-BE49-F238E27FC236}">
                <a16:creationId xmlns:a16="http://schemas.microsoft.com/office/drawing/2014/main" id="{683605A8-88FD-4EDA-8C0C-99788127B4C5}"/>
              </a:ext>
            </a:extLst>
          </p:cNvPr>
          <p:cNvSpPr>
            <a:spLocks noGrp="1"/>
          </p:cNvSpPr>
          <p:nvPr>
            <p:ph type="body" sz="quarter" idx="13"/>
          </p:nvPr>
        </p:nvSpPr>
        <p:spPr/>
        <p:txBody>
          <a:bodyPr/>
          <a:lstStyle/>
          <a:p>
            <a:r>
              <a:rPr lang="en-US" dirty="0"/>
              <a:t>R.C. Sproul (1939 – 2017)</a:t>
            </a:r>
            <a:endParaRPr lang="en-CA" dirty="0"/>
          </a:p>
        </p:txBody>
      </p:sp>
    </p:spTree>
    <p:extLst>
      <p:ext uri="{BB962C8B-B14F-4D97-AF65-F5344CB8AC3E}">
        <p14:creationId xmlns:p14="http://schemas.microsoft.com/office/powerpoint/2010/main" val="2121344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a:xfrm>
            <a:off x="835025" y="2526518"/>
            <a:ext cx="10521950" cy="3789222"/>
          </a:xfrm>
        </p:spPr>
        <p:txBody>
          <a:bodyPr/>
          <a:lstStyle/>
          <a:p>
            <a:pPr marL="0" indent="0" algn="ctr">
              <a:buNone/>
            </a:pPr>
            <a:r>
              <a:rPr lang="en-CA" sz="3200" dirty="0">
                <a:effectLst>
                  <a:outerShdw blurRad="38100" dist="38100" dir="2700000" algn="tl">
                    <a:srgbClr val="000000">
                      <a:alpha val="43137"/>
                    </a:srgbClr>
                  </a:outerShdw>
                </a:effectLst>
              </a:rPr>
              <a:t>You cannot avoid theology.</a:t>
            </a:r>
          </a:p>
          <a:p>
            <a:pPr marL="0" indent="0" algn="ctr">
              <a:buNone/>
            </a:pPr>
            <a:r>
              <a:rPr lang="en-CA" sz="3200" b="0" dirty="0">
                <a:effectLst>
                  <a:outerShdw blurRad="38100" dist="38100" dir="2700000" algn="tl">
                    <a:srgbClr val="000000">
                      <a:alpha val="43137"/>
                    </a:srgbClr>
                  </a:outerShdw>
                </a:effectLst>
              </a:rPr>
              <a:t>Either you will be a bad theologian or a good one, but you cannot help but be a theologian.</a:t>
            </a:r>
          </a:p>
          <a:p>
            <a:pPr marL="0" indent="0" algn="ctr">
              <a:buNone/>
            </a:pPr>
            <a:r>
              <a:rPr lang="en-CA" sz="3200" b="0" dirty="0">
                <a:effectLst>
                  <a:outerShdw blurRad="38100" dist="38100" dir="2700000" algn="tl">
                    <a:srgbClr val="000000">
                      <a:alpha val="43137"/>
                    </a:srgbClr>
                  </a:outerShdw>
                </a:effectLst>
              </a:rPr>
              <a:t>The essential question is: </a:t>
            </a:r>
            <a:br>
              <a:rPr lang="en-CA" sz="3200" b="0" dirty="0">
                <a:effectLst>
                  <a:outerShdw blurRad="38100" dist="38100" dir="2700000" algn="tl">
                    <a:srgbClr val="000000">
                      <a:alpha val="43137"/>
                    </a:srgbClr>
                  </a:outerShdw>
                </a:effectLst>
              </a:rPr>
            </a:br>
            <a:r>
              <a:rPr lang="en-CA" sz="3200" dirty="0">
                <a:solidFill>
                  <a:schemeClr val="accent1">
                    <a:lumMod val="75000"/>
                  </a:schemeClr>
                </a:solidFill>
                <a:effectLst>
                  <a:outerShdw blurRad="38100" dist="38100" dir="2700000" algn="tl">
                    <a:srgbClr val="000000">
                      <a:alpha val="43137"/>
                    </a:srgbClr>
                  </a:outerShdw>
                </a:effectLst>
              </a:rPr>
              <a:t>“From where do you derive your theology?”</a:t>
            </a:r>
            <a:endParaRPr lang="en-CA" sz="3600" b="0" dirty="0">
              <a:solidFill>
                <a:schemeClr val="accent1">
                  <a:lumMod val="75000"/>
                </a:schemeClr>
              </a:solidFill>
              <a:effectLst>
                <a:outerShdw blurRad="38100" dist="38100" dir="2700000" algn="tl">
                  <a:srgbClr val="000000">
                    <a:alpha val="43137"/>
                  </a:srgbClr>
                </a:outerShdw>
              </a:effectLst>
              <a:latin typeface="+mj-lt"/>
            </a:endParaRP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WHY STUDY THE BIBLE?</a:t>
            </a:r>
            <a:endParaRPr lang="en-CA" dirty="0"/>
          </a:p>
        </p:txBody>
      </p:sp>
    </p:spTree>
    <p:extLst>
      <p:ext uri="{BB962C8B-B14F-4D97-AF65-F5344CB8AC3E}">
        <p14:creationId xmlns:p14="http://schemas.microsoft.com/office/powerpoint/2010/main" val="1668689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a:xfrm>
            <a:off x="4585001" y="1919807"/>
            <a:ext cx="7154855" cy="4395933"/>
          </a:xfrm>
        </p:spPr>
        <p:txBody>
          <a:bodyPr/>
          <a:lstStyle/>
          <a:p>
            <a:pPr marL="514350" indent="-514350">
              <a:buAutoNum type="arabicPeriod"/>
            </a:pPr>
            <a:r>
              <a:rPr lang="en-CA" dirty="0">
                <a:effectLst>
                  <a:outerShdw blurRad="38100" dist="38100" dir="2700000" algn="tl">
                    <a:srgbClr val="000000">
                      <a:alpha val="43137"/>
                    </a:srgbClr>
                  </a:outerShdw>
                </a:effectLst>
              </a:rPr>
              <a:t>To Know God </a:t>
            </a:r>
            <a:r>
              <a:rPr lang="en-CA" sz="2400" b="0" dirty="0">
                <a:effectLst>
                  <a:outerShdw blurRad="38100" dist="38100" dir="2700000" algn="tl">
                    <a:srgbClr val="000000">
                      <a:alpha val="43137"/>
                    </a:srgbClr>
                  </a:outerShdw>
                </a:effectLst>
              </a:rPr>
              <a:t>(1 Sam. 3:7)</a:t>
            </a:r>
          </a:p>
          <a:p>
            <a:pPr marL="514350" indent="-514350">
              <a:buAutoNum type="arabicPeriod"/>
            </a:pPr>
            <a:r>
              <a:rPr lang="en-CA" dirty="0">
                <a:effectLst>
                  <a:outerShdw blurRad="38100" dist="38100" dir="2700000" algn="tl">
                    <a:srgbClr val="000000">
                      <a:alpha val="43137"/>
                    </a:srgbClr>
                  </a:outerShdw>
                </a:effectLst>
              </a:rPr>
              <a:t>To Know God’s Will </a:t>
            </a:r>
            <a:r>
              <a:rPr lang="en-CA" sz="2400" b="0" dirty="0">
                <a:effectLst>
                  <a:outerShdw blurRad="38100" dist="38100" dir="2700000" algn="tl">
                    <a:srgbClr val="000000">
                      <a:alpha val="43137"/>
                    </a:srgbClr>
                  </a:outerShdw>
                </a:effectLst>
              </a:rPr>
              <a:t>(1 </a:t>
            </a:r>
            <a:r>
              <a:rPr lang="en-CA" sz="2400" b="0" dirty="0" err="1">
                <a:effectLst>
                  <a:outerShdw blurRad="38100" dist="38100" dir="2700000" algn="tl">
                    <a:srgbClr val="000000">
                      <a:alpha val="43137"/>
                    </a:srgbClr>
                  </a:outerShdw>
                </a:effectLst>
              </a:rPr>
              <a:t>Thes</a:t>
            </a:r>
            <a:r>
              <a:rPr lang="en-CA" sz="2400" b="0" dirty="0">
                <a:effectLst>
                  <a:outerShdw blurRad="38100" dist="38100" dir="2700000" algn="tl">
                    <a:srgbClr val="000000">
                      <a:alpha val="43137"/>
                    </a:srgbClr>
                  </a:outerShdw>
                </a:effectLst>
              </a:rPr>
              <a:t> 4:3 &amp; 5:18)</a:t>
            </a:r>
          </a:p>
          <a:p>
            <a:pPr marL="514350" indent="-514350">
              <a:buAutoNum type="arabicPeriod"/>
            </a:pPr>
            <a:r>
              <a:rPr lang="en-CA" dirty="0">
                <a:effectLst>
                  <a:outerShdw blurRad="38100" dist="38100" dir="2700000" algn="tl">
                    <a:srgbClr val="000000">
                      <a:alpha val="43137"/>
                    </a:srgbClr>
                  </a:outerShdw>
                </a:effectLst>
              </a:rPr>
              <a:t>To Grow in Godliness </a:t>
            </a:r>
            <a:r>
              <a:rPr lang="en-CA" sz="2400" b="0" dirty="0">
                <a:effectLst>
                  <a:outerShdw blurRad="38100" dist="38100" dir="2700000" algn="tl">
                    <a:srgbClr val="000000">
                      <a:alpha val="43137"/>
                    </a:srgbClr>
                  </a:outerShdw>
                </a:effectLst>
              </a:rPr>
              <a:t>(2 Tim. 3:16 &amp; Cor. 3:18)</a:t>
            </a:r>
            <a:endParaRPr lang="en-CA" b="0" dirty="0">
              <a:effectLst>
                <a:outerShdw blurRad="38100" dist="38100" dir="2700000" algn="tl">
                  <a:srgbClr val="000000">
                    <a:alpha val="43137"/>
                  </a:srgbClr>
                </a:outerShdw>
              </a:effectLst>
            </a:endParaRPr>
          </a:p>
          <a:p>
            <a:pPr marL="514350" indent="-514350">
              <a:buAutoNum type="arabicPeriod"/>
            </a:pPr>
            <a:r>
              <a:rPr lang="en-CA" dirty="0">
                <a:effectLst>
                  <a:outerShdw blurRad="38100" dist="38100" dir="2700000" algn="tl">
                    <a:srgbClr val="000000">
                      <a:alpha val="43137"/>
                    </a:srgbClr>
                  </a:outerShdw>
                </a:effectLst>
              </a:rPr>
              <a:t>To Defend Ourselves </a:t>
            </a:r>
            <a:r>
              <a:rPr lang="en-CA" sz="2400" b="0" dirty="0">
                <a:effectLst>
                  <a:outerShdw blurRad="38100" dist="38100" dir="2700000" algn="tl">
                    <a:srgbClr val="000000">
                      <a:alpha val="43137"/>
                    </a:srgbClr>
                  </a:outerShdw>
                </a:effectLst>
              </a:rPr>
              <a:t>(Eph. 6:17)</a:t>
            </a:r>
          </a:p>
          <a:p>
            <a:pPr marL="514350" indent="-514350">
              <a:buAutoNum type="arabicPeriod"/>
            </a:pPr>
            <a:r>
              <a:rPr lang="en-CA" dirty="0">
                <a:effectLst>
                  <a:outerShdw blurRad="38100" dist="38100" dir="2700000" algn="tl">
                    <a:srgbClr val="000000">
                      <a:alpha val="43137"/>
                    </a:srgbClr>
                  </a:outerShdw>
                </a:effectLst>
              </a:rPr>
              <a:t>To Be Fruitful </a:t>
            </a:r>
            <a:r>
              <a:rPr lang="en-CA" sz="2400" b="0" dirty="0">
                <a:effectLst>
                  <a:outerShdw blurRad="38100" dist="38100" dir="2700000" algn="tl">
                    <a:srgbClr val="000000">
                      <a:alpha val="43137"/>
                    </a:srgbClr>
                  </a:outerShdw>
                </a:effectLst>
              </a:rPr>
              <a:t>(2 Tim. 3:17; Psa. 1:2-3; Matt. 13:23)</a:t>
            </a:r>
          </a:p>
          <a:p>
            <a:pPr marL="514350" indent="-514350">
              <a:buAutoNum type="arabicPeriod"/>
            </a:pPr>
            <a:r>
              <a:rPr lang="en-CA" dirty="0">
                <a:effectLst>
                  <a:outerShdw blurRad="38100" dist="38100" dir="2700000" algn="tl">
                    <a:srgbClr val="000000">
                      <a:alpha val="43137"/>
                    </a:srgbClr>
                  </a:outerShdw>
                </a:effectLst>
              </a:rPr>
              <a:t>For Your Joy </a:t>
            </a:r>
            <a:r>
              <a:rPr lang="en-CA" sz="2400" b="0" dirty="0">
                <a:effectLst>
                  <a:outerShdw blurRad="38100" dist="38100" dir="2700000" algn="tl">
                    <a:srgbClr val="000000">
                      <a:alpha val="43137"/>
                    </a:srgbClr>
                  </a:outerShdw>
                </a:effectLst>
              </a:rPr>
              <a:t>(Psa. 119:162)</a:t>
            </a:r>
          </a:p>
          <a:p>
            <a:pPr marL="514350" indent="-514350">
              <a:buAutoNum type="arabicPeriod"/>
            </a:pPr>
            <a:r>
              <a:rPr lang="en-CA" dirty="0">
                <a:effectLst>
                  <a:outerShdw blurRad="38100" dist="38100" dir="2700000" algn="tl">
                    <a:srgbClr val="000000">
                      <a:alpha val="43137"/>
                    </a:srgbClr>
                  </a:outerShdw>
                </a:effectLst>
              </a:rPr>
              <a:t>To Fuel Your Prayers </a:t>
            </a:r>
            <a:r>
              <a:rPr lang="en-CA" sz="2400" b="0" dirty="0">
                <a:effectLst>
                  <a:outerShdw blurRad="38100" dist="38100" dir="2700000" algn="tl">
                    <a:srgbClr val="000000">
                      <a:alpha val="43137"/>
                    </a:srgbClr>
                  </a:outerShdw>
                </a:effectLst>
              </a:rPr>
              <a:t>(1 John 4:14-15 &amp; John 15:7-11)</a:t>
            </a:r>
            <a:endParaRPr lang="en-CA" b="0" dirty="0">
              <a:effectLst>
                <a:outerShdw blurRad="38100" dist="38100" dir="2700000" algn="tl">
                  <a:srgbClr val="000000">
                    <a:alpha val="43137"/>
                  </a:srgbClr>
                </a:outerShdw>
              </a:effectLst>
            </a:endParaRP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WHY STUDY THE BIBLE?</a:t>
            </a:r>
            <a:endParaRPr lang="en-CA" dirty="0"/>
          </a:p>
        </p:txBody>
      </p:sp>
      <p:pic>
        <p:nvPicPr>
          <p:cNvPr id="3" name="Picture 2" descr="A close up of a device&#10;&#10;Description automatically generated">
            <a:extLst>
              <a:ext uri="{FF2B5EF4-FFF2-40B4-BE49-F238E27FC236}">
                <a16:creationId xmlns:a16="http://schemas.microsoft.com/office/drawing/2014/main" id="{85DDBD1E-AB8D-4B6E-A13A-DFA97881B7B4}"/>
              </a:ext>
            </a:extLst>
          </p:cNvPr>
          <p:cNvPicPr>
            <a:picLocks noChangeAspect="1"/>
          </p:cNvPicPr>
          <p:nvPr/>
        </p:nvPicPr>
        <p:blipFill rotWithShape="1">
          <a:blip r:embed="rId2">
            <a:extLst>
              <a:ext uri="{28A0092B-C50C-407E-A947-70E740481C1C}">
                <a14:useLocalDpi xmlns:a14="http://schemas.microsoft.com/office/drawing/2010/main" val="0"/>
              </a:ext>
            </a:extLst>
          </a:blip>
          <a:srcRect l="2197" t="3098" r="2551" b="16335"/>
          <a:stretch/>
        </p:blipFill>
        <p:spPr>
          <a:xfrm>
            <a:off x="303358" y="1824466"/>
            <a:ext cx="4133995" cy="4524331"/>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68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50D2-33D8-447E-9499-D960A6DAB8A6}"/>
              </a:ext>
            </a:extLst>
          </p:cNvPr>
          <p:cNvSpPr>
            <a:spLocks noGrp="1"/>
          </p:cNvSpPr>
          <p:nvPr>
            <p:ph type="title"/>
          </p:nvPr>
        </p:nvSpPr>
        <p:spPr/>
        <p:txBody>
          <a:bodyPr/>
          <a:lstStyle/>
          <a:p>
            <a:r>
              <a:rPr lang="en-US" dirty="0"/>
              <a:t>A. WHY STUDY THE BIBLE?</a:t>
            </a:r>
            <a:endParaRPr lang="en-CA" dirty="0"/>
          </a:p>
        </p:txBody>
      </p:sp>
      <p:sp>
        <p:nvSpPr>
          <p:cNvPr id="3" name="Text Placeholder 2">
            <a:extLst>
              <a:ext uri="{FF2B5EF4-FFF2-40B4-BE49-F238E27FC236}">
                <a16:creationId xmlns:a16="http://schemas.microsoft.com/office/drawing/2014/main" id="{5114B121-AF59-4AB3-ACD7-73ED03BFC0CD}"/>
              </a:ext>
            </a:extLst>
          </p:cNvPr>
          <p:cNvSpPr>
            <a:spLocks noGrp="1"/>
          </p:cNvSpPr>
          <p:nvPr>
            <p:ph type="body" sz="quarter" idx="10"/>
          </p:nvPr>
        </p:nvSpPr>
        <p:spPr>
          <a:xfrm>
            <a:off x="835025" y="2504849"/>
            <a:ext cx="10521950" cy="3810891"/>
          </a:xfrm>
        </p:spPr>
        <p:txBody>
          <a:bodyPr/>
          <a:lstStyle/>
          <a:p>
            <a:pPr marL="0" indent="0" algn="ctr">
              <a:buNone/>
            </a:pPr>
            <a:r>
              <a:rPr lang="en-CA" sz="3200" b="0" dirty="0">
                <a:latin typeface="+mj-lt"/>
              </a:rPr>
              <a:t>Even though we may not fully understand every minute detail of Scripture, we can understand - through the use of </a:t>
            </a:r>
            <a:r>
              <a:rPr lang="en-CA" sz="3200" u="sng" dirty="0">
                <a:solidFill>
                  <a:schemeClr val="accent1">
                    <a:lumMod val="75000"/>
                  </a:schemeClr>
                </a:solidFill>
                <a:latin typeface="+mj-lt"/>
              </a:rPr>
              <a:t>ordinary </a:t>
            </a:r>
            <a:r>
              <a:rPr lang="en-CA" sz="3200" b="0" dirty="0">
                <a:latin typeface="+mj-lt"/>
              </a:rPr>
              <a:t>means - the main things the Bible is meant to communicate to us.</a:t>
            </a:r>
          </a:p>
        </p:txBody>
      </p:sp>
    </p:spTree>
    <p:extLst>
      <p:ext uri="{BB962C8B-B14F-4D97-AF65-F5344CB8AC3E}">
        <p14:creationId xmlns:p14="http://schemas.microsoft.com/office/powerpoint/2010/main" val="571881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EA05F81-4243-403E-B70B-6930EB73A647}"/>
              </a:ext>
            </a:extLst>
          </p:cNvPr>
          <p:cNvSpPr>
            <a:spLocks noGrp="1"/>
          </p:cNvSpPr>
          <p:nvPr>
            <p:ph type="body" sz="quarter" idx="10"/>
          </p:nvPr>
        </p:nvSpPr>
        <p:spPr/>
        <p:txBody>
          <a:bodyPr/>
          <a:lstStyle/>
          <a:p>
            <a:pPr algn="ctr"/>
            <a:r>
              <a:rPr lang="en-CA" sz="3600" b="0" dirty="0"/>
              <a:t>Much of the method we will discuss today to approach studying the Bible will seem obvious and even simple - but that’s the point! </a:t>
            </a:r>
          </a:p>
          <a:p>
            <a:pPr algn="ctr"/>
            <a:r>
              <a:rPr lang="en-CA" sz="3600" dirty="0">
                <a:solidFill>
                  <a:schemeClr val="accent1">
                    <a:lumMod val="75000"/>
                  </a:schemeClr>
                </a:solidFill>
              </a:rPr>
              <a:t>You can understand what God has said, because God is not an </a:t>
            </a:r>
            <a:r>
              <a:rPr lang="en-CA" sz="3600" u="sng" dirty="0">
                <a:solidFill>
                  <a:schemeClr val="accent1">
                    <a:lumMod val="75000"/>
                  </a:schemeClr>
                </a:solidFill>
              </a:rPr>
              <a:t>ineffective</a:t>
            </a:r>
            <a:r>
              <a:rPr lang="en-CA" sz="3600" dirty="0">
                <a:solidFill>
                  <a:schemeClr val="accent1">
                    <a:lumMod val="75000"/>
                  </a:schemeClr>
                </a:solidFill>
              </a:rPr>
              <a:t> communicator.</a:t>
            </a:r>
          </a:p>
          <a:p>
            <a:pPr algn="ctr"/>
            <a:r>
              <a:rPr lang="en-CA" sz="3600" b="0" dirty="0"/>
              <a:t>He said something and He meant for us to understand what He has said.</a:t>
            </a:r>
          </a:p>
        </p:txBody>
      </p:sp>
      <p:sp>
        <p:nvSpPr>
          <p:cNvPr id="6" name="Title 5">
            <a:extLst>
              <a:ext uri="{FF2B5EF4-FFF2-40B4-BE49-F238E27FC236}">
                <a16:creationId xmlns:a16="http://schemas.microsoft.com/office/drawing/2014/main" id="{4FAECFD2-B480-45C0-BB71-370D4B99B18C}"/>
              </a:ext>
            </a:extLst>
          </p:cNvPr>
          <p:cNvSpPr>
            <a:spLocks noGrp="1"/>
          </p:cNvSpPr>
          <p:nvPr>
            <p:ph type="title"/>
          </p:nvPr>
        </p:nvSpPr>
        <p:spPr>
          <a:xfrm>
            <a:off x="994883" y="503328"/>
            <a:ext cx="8299842" cy="664534"/>
          </a:xfrm>
        </p:spPr>
        <p:txBody>
          <a:bodyPr/>
          <a:lstStyle/>
          <a:p>
            <a:r>
              <a:rPr lang="en-US" sz="4000" dirty="0"/>
              <a:t>CLARITY’S  APPLICATION</a:t>
            </a:r>
            <a:endParaRPr lang="en-CA" sz="4000" dirty="0"/>
          </a:p>
        </p:txBody>
      </p:sp>
    </p:spTree>
    <p:extLst>
      <p:ext uri="{BB962C8B-B14F-4D97-AF65-F5344CB8AC3E}">
        <p14:creationId xmlns:p14="http://schemas.microsoft.com/office/powerpoint/2010/main" val="3232406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A3943D-7FEC-4716-8A63-AA82D3025C6C}"/>
              </a:ext>
            </a:extLst>
          </p:cNvPr>
          <p:cNvSpPr>
            <a:spLocks noGrp="1"/>
          </p:cNvSpPr>
          <p:nvPr>
            <p:ph type="body" sz="quarter" idx="10"/>
          </p:nvPr>
        </p:nvSpPr>
        <p:spPr/>
        <p:txBody>
          <a:bodyPr/>
          <a:lstStyle/>
          <a:p>
            <a:r>
              <a:rPr lang="en-CA" dirty="0"/>
              <a:t>“The idea that the Bible is clear does not obviate the need for interpretation but, on the contrary, makes the work of interpretation even more important. </a:t>
            </a:r>
            <a:r>
              <a:rPr lang="en-CA" dirty="0">
                <a:solidFill>
                  <a:schemeClr val="accent1">
                    <a:lumMod val="75000"/>
                  </a:schemeClr>
                </a:solidFill>
                <a:latin typeface="+mj-lt"/>
              </a:rPr>
              <a:t>The clarity of Scripture means that understanding is possible, not that it is easy…</a:t>
            </a:r>
            <a:r>
              <a:rPr lang="en-CA" dirty="0"/>
              <a:t> The clarity of Scripture, in other words, does not mean that we will know everything there is to know about the text, but that we will know enough to be able, and responsible, to respond to its subject matter.”</a:t>
            </a:r>
          </a:p>
        </p:txBody>
      </p:sp>
      <p:pic>
        <p:nvPicPr>
          <p:cNvPr id="9" name="Picture Placeholder 8" descr="A close up of a sign&#10;&#10;Description automatically generated">
            <a:extLst>
              <a:ext uri="{FF2B5EF4-FFF2-40B4-BE49-F238E27FC236}">
                <a16:creationId xmlns:a16="http://schemas.microsoft.com/office/drawing/2014/main" id="{C3749DA6-07BC-41D9-B1B6-749A43DA374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132" b="35681"/>
          <a:stretch/>
        </p:blipFill>
        <p:spPr>
          <a:xfrm>
            <a:off x="446567" y="5656199"/>
            <a:ext cx="1238693" cy="1080403"/>
          </a:xfrm>
        </p:spPr>
      </p:pic>
      <p:sp>
        <p:nvSpPr>
          <p:cNvPr id="6" name="Text Placeholder 5">
            <a:extLst>
              <a:ext uri="{FF2B5EF4-FFF2-40B4-BE49-F238E27FC236}">
                <a16:creationId xmlns:a16="http://schemas.microsoft.com/office/drawing/2014/main" id="{D95CF111-1F4F-459D-B8D0-D5BAC4ABB2AB}"/>
              </a:ext>
            </a:extLst>
          </p:cNvPr>
          <p:cNvSpPr>
            <a:spLocks noGrp="1"/>
          </p:cNvSpPr>
          <p:nvPr>
            <p:ph type="body" sz="quarter" idx="12"/>
          </p:nvPr>
        </p:nvSpPr>
        <p:spPr/>
        <p:txBody>
          <a:bodyPr/>
          <a:lstStyle/>
          <a:p>
            <a:r>
              <a:rPr lang="en-CA" dirty="0">
                <a:effectLst/>
              </a:rPr>
              <a:t>Kevin J. </a:t>
            </a:r>
            <a:r>
              <a:rPr lang="en-CA" dirty="0" err="1">
                <a:effectLst/>
              </a:rPr>
              <a:t>Vanhoozer</a:t>
            </a:r>
            <a:endParaRPr lang="en-CA" dirty="0"/>
          </a:p>
        </p:txBody>
      </p:sp>
      <p:sp>
        <p:nvSpPr>
          <p:cNvPr id="7" name="Text Placeholder 6">
            <a:extLst>
              <a:ext uri="{FF2B5EF4-FFF2-40B4-BE49-F238E27FC236}">
                <a16:creationId xmlns:a16="http://schemas.microsoft.com/office/drawing/2014/main" id="{ED23419B-82B0-4F98-AA71-84290EF00AF2}"/>
              </a:ext>
            </a:extLst>
          </p:cNvPr>
          <p:cNvSpPr>
            <a:spLocks noGrp="1"/>
          </p:cNvSpPr>
          <p:nvPr>
            <p:ph type="body" sz="quarter" idx="13"/>
          </p:nvPr>
        </p:nvSpPr>
        <p:spPr/>
        <p:txBody>
          <a:bodyPr/>
          <a:lstStyle/>
          <a:p>
            <a:r>
              <a:rPr lang="en-US" dirty="0"/>
              <a:t>Is There a Meaning in this Text? p.317</a:t>
            </a:r>
            <a:endParaRPr lang="en-CA" dirty="0"/>
          </a:p>
        </p:txBody>
      </p:sp>
    </p:spTree>
    <p:extLst>
      <p:ext uri="{BB962C8B-B14F-4D97-AF65-F5344CB8AC3E}">
        <p14:creationId xmlns:p14="http://schemas.microsoft.com/office/powerpoint/2010/main" val="1354430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74604B-8D89-4E64-827A-F88420BC394F}"/>
              </a:ext>
            </a:extLst>
          </p:cNvPr>
          <p:cNvSpPr>
            <a:spLocks noGrp="1"/>
          </p:cNvSpPr>
          <p:nvPr>
            <p:ph type="body" sz="quarter" idx="10"/>
          </p:nvPr>
        </p:nvSpPr>
        <p:spPr/>
        <p:txBody>
          <a:bodyPr/>
          <a:lstStyle/>
          <a:p>
            <a:pPr algn="ctr"/>
            <a:r>
              <a:rPr lang="en-CA" sz="4000" b="0" dirty="0">
                <a:latin typeface="+mj-lt"/>
              </a:rPr>
              <a:t>“The clarity of Scripture means that the Bible is written in such a way that its teachings are able to be understood by all who will read it seeking God’s help and being willing to follow it.”</a:t>
            </a:r>
          </a:p>
          <a:p>
            <a:pPr algn="ctr"/>
            <a:r>
              <a:rPr lang="en-CA" b="0" dirty="0"/>
              <a:t>(Wayne A. Grudem, Bible Doctrine, </a:t>
            </a:r>
            <a:r>
              <a:rPr lang="en-CA" b="0" dirty="0" err="1"/>
              <a:t>pg</a:t>
            </a:r>
            <a:r>
              <a:rPr lang="en-CA" b="0" dirty="0"/>
              <a:t> 52)</a:t>
            </a:r>
          </a:p>
        </p:txBody>
      </p:sp>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spTree>
    <p:extLst>
      <p:ext uri="{BB962C8B-B14F-4D97-AF65-F5344CB8AC3E}">
        <p14:creationId xmlns:p14="http://schemas.microsoft.com/office/powerpoint/2010/main" val="444645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C9766AF-67AA-4313-B5AE-23433341EE83}"/>
              </a:ext>
            </a:extLst>
          </p:cNvPr>
          <p:cNvSpPr>
            <a:spLocks noGrp="1"/>
          </p:cNvSpPr>
          <p:nvPr>
            <p:ph type="body" sz="quarter" idx="10"/>
          </p:nvPr>
        </p:nvSpPr>
        <p:spPr/>
        <p:txBody>
          <a:bodyPr/>
          <a:lstStyle/>
          <a:p>
            <a:r>
              <a:rPr lang="en-CA" dirty="0"/>
              <a:t>“</a:t>
            </a:r>
            <a:r>
              <a:rPr lang="en-CA" b="1" dirty="0"/>
              <a:t>Do your best</a:t>
            </a:r>
            <a:r>
              <a:rPr lang="en-CA" dirty="0"/>
              <a:t> to present yourself to God as one approved, a worker who has no need to be ashamed, </a:t>
            </a:r>
            <a:r>
              <a:rPr lang="en-CA" b="1" i="1" dirty="0">
                <a:solidFill>
                  <a:schemeClr val="accent1">
                    <a:lumMod val="75000"/>
                  </a:schemeClr>
                </a:solidFill>
              </a:rPr>
              <a:t>rightly handling </a:t>
            </a:r>
            <a:r>
              <a:rPr lang="en-CA" dirty="0"/>
              <a:t>the word of truth.”</a:t>
            </a:r>
          </a:p>
        </p:txBody>
      </p:sp>
      <p:sp>
        <p:nvSpPr>
          <p:cNvPr id="6" name="Title 5">
            <a:extLst>
              <a:ext uri="{FF2B5EF4-FFF2-40B4-BE49-F238E27FC236}">
                <a16:creationId xmlns:a16="http://schemas.microsoft.com/office/drawing/2014/main" id="{87C08397-0C59-4108-946D-7E020BB4DE81}"/>
              </a:ext>
            </a:extLst>
          </p:cNvPr>
          <p:cNvSpPr>
            <a:spLocks noGrp="1"/>
          </p:cNvSpPr>
          <p:nvPr>
            <p:ph type="title"/>
          </p:nvPr>
        </p:nvSpPr>
        <p:spPr/>
        <p:txBody>
          <a:bodyPr/>
          <a:lstStyle/>
          <a:p>
            <a:r>
              <a:rPr lang="en-CA" dirty="0"/>
              <a:t>2 Timothy 2:15</a:t>
            </a:r>
          </a:p>
        </p:txBody>
      </p:sp>
    </p:spTree>
    <p:extLst>
      <p:ext uri="{BB962C8B-B14F-4D97-AF65-F5344CB8AC3E}">
        <p14:creationId xmlns:p14="http://schemas.microsoft.com/office/powerpoint/2010/main" val="2386596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132A14-0CE7-40B5-A44A-114865475622}"/>
              </a:ext>
            </a:extLst>
          </p:cNvPr>
          <p:cNvSpPr>
            <a:spLocks noGrp="1"/>
          </p:cNvSpPr>
          <p:nvPr>
            <p:ph type="title"/>
          </p:nvPr>
        </p:nvSpPr>
        <p:spPr/>
        <p:txBody>
          <a:bodyPr/>
          <a:lstStyle/>
          <a:p>
            <a:pPr algn="ctr"/>
            <a:r>
              <a:rPr lang="en-US" sz="5400" dirty="0"/>
              <a:t>“Rightly Handling” the Word</a:t>
            </a:r>
            <a:endParaRPr lang="en-CA" sz="5400" dirty="0"/>
          </a:p>
        </p:txBody>
      </p:sp>
      <p:sp>
        <p:nvSpPr>
          <p:cNvPr id="5" name="Text Placeholder 4">
            <a:extLst>
              <a:ext uri="{FF2B5EF4-FFF2-40B4-BE49-F238E27FC236}">
                <a16:creationId xmlns:a16="http://schemas.microsoft.com/office/drawing/2014/main" id="{A82A5793-F30E-4168-BE60-896C0DA68A80}"/>
              </a:ext>
            </a:extLst>
          </p:cNvPr>
          <p:cNvSpPr>
            <a:spLocks noGrp="1"/>
          </p:cNvSpPr>
          <p:nvPr>
            <p:ph type="body" sz="quarter" idx="10"/>
          </p:nvPr>
        </p:nvSpPr>
        <p:spPr>
          <a:xfrm>
            <a:off x="953645" y="1818752"/>
            <a:ext cx="10111230" cy="4372498"/>
          </a:xfrm>
        </p:spPr>
        <p:txBody>
          <a:bodyPr/>
          <a:lstStyle/>
          <a:p>
            <a:pPr algn="ctr"/>
            <a:r>
              <a:rPr lang="en-CA" sz="3600" dirty="0"/>
              <a:t>The Greek word translated “rightly handling” is the word </a:t>
            </a:r>
            <a:r>
              <a:rPr lang="en-CA" sz="3600" b="1" dirty="0" err="1">
                <a:latin typeface="Times New Roman" panose="02020603050405020304" pitchFamily="18" charset="0"/>
                <a:cs typeface="Times New Roman" panose="02020603050405020304" pitchFamily="18" charset="0"/>
              </a:rPr>
              <a:t>ὀρθοτομοῦντ</a:t>
            </a:r>
            <a:r>
              <a:rPr lang="en-CA" sz="3600" b="1" dirty="0">
                <a:latin typeface="Times New Roman" panose="02020603050405020304" pitchFamily="18" charset="0"/>
                <a:cs typeface="Times New Roman" panose="02020603050405020304" pitchFamily="18" charset="0"/>
              </a:rPr>
              <a:t>α</a:t>
            </a:r>
            <a:r>
              <a:rPr lang="en-CA" sz="3600" dirty="0"/>
              <a:t> (orthotomounta). </a:t>
            </a:r>
          </a:p>
          <a:p>
            <a:pPr algn="ctr"/>
            <a:r>
              <a:rPr lang="en-CA" sz="3600" dirty="0"/>
              <a:t>It combines two words that mean “straight” (ortho) and “cut” (</a:t>
            </a:r>
            <a:r>
              <a:rPr lang="en-CA" sz="3600" dirty="0" err="1"/>
              <a:t>tomeō</a:t>
            </a:r>
            <a:r>
              <a:rPr lang="en-CA" sz="3600" dirty="0"/>
              <a:t>). </a:t>
            </a:r>
          </a:p>
          <a:p>
            <a:pPr algn="ctr"/>
            <a:r>
              <a:rPr lang="en-CA" sz="3600" dirty="0"/>
              <a:t>It means to make a straight cut.</a:t>
            </a:r>
          </a:p>
        </p:txBody>
      </p:sp>
    </p:spTree>
    <p:extLst>
      <p:ext uri="{BB962C8B-B14F-4D97-AF65-F5344CB8AC3E}">
        <p14:creationId xmlns:p14="http://schemas.microsoft.com/office/powerpoint/2010/main" val="1365658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132A14-0CE7-40B5-A44A-114865475622}"/>
              </a:ext>
            </a:extLst>
          </p:cNvPr>
          <p:cNvSpPr>
            <a:spLocks noGrp="1"/>
          </p:cNvSpPr>
          <p:nvPr>
            <p:ph type="title"/>
          </p:nvPr>
        </p:nvSpPr>
        <p:spPr/>
        <p:txBody>
          <a:bodyPr/>
          <a:lstStyle/>
          <a:p>
            <a:pPr algn="ctr"/>
            <a:r>
              <a:rPr lang="en-US" sz="5400" dirty="0"/>
              <a:t>“Rightly Handling” the Word</a:t>
            </a:r>
            <a:endParaRPr lang="en-CA" sz="5400" dirty="0"/>
          </a:p>
        </p:txBody>
      </p:sp>
      <p:sp>
        <p:nvSpPr>
          <p:cNvPr id="5" name="Text Placeholder 4">
            <a:extLst>
              <a:ext uri="{FF2B5EF4-FFF2-40B4-BE49-F238E27FC236}">
                <a16:creationId xmlns:a16="http://schemas.microsoft.com/office/drawing/2014/main" id="{A82A5793-F30E-4168-BE60-896C0DA68A80}"/>
              </a:ext>
            </a:extLst>
          </p:cNvPr>
          <p:cNvSpPr>
            <a:spLocks noGrp="1"/>
          </p:cNvSpPr>
          <p:nvPr>
            <p:ph type="body" sz="quarter" idx="10"/>
          </p:nvPr>
        </p:nvSpPr>
        <p:spPr>
          <a:xfrm>
            <a:off x="953645" y="1818752"/>
            <a:ext cx="10111230" cy="4372498"/>
          </a:xfrm>
        </p:spPr>
        <p:txBody>
          <a:bodyPr/>
          <a:lstStyle/>
          <a:p>
            <a:pPr algn="ctr"/>
            <a:r>
              <a:rPr lang="en-CA" sz="3600" dirty="0">
                <a:solidFill>
                  <a:schemeClr val="tx2"/>
                </a:solidFill>
              </a:rPr>
              <a:t>We must do our best to rightly handle the Word of God.</a:t>
            </a:r>
          </a:p>
          <a:p>
            <a:pPr algn="ctr"/>
            <a:r>
              <a:rPr lang="en-CA" sz="3600" dirty="0"/>
              <a:t>Use all the resources, intellect, and help that God has blessed you with access to so that you can rightly understand His Word.</a:t>
            </a:r>
          </a:p>
        </p:txBody>
      </p:sp>
    </p:spTree>
    <p:extLst>
      <p:ext uri="{BB962C8B-B14F-4D97-AF65-F5344CB8AC3E}">
        <p14:creationId xmlns:p14="http://schemas.microsoft.com/office/powerpoint/2010/main" val="4196700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2A23B5-269C-4856-9C36-66EC6C36C0EB}"/>
              </a:ext>
            </a:extLst>
          </p:cNvPr>
          <p:cNvSpPr>
            <a:spLocks noGrp="1"/>
          </p:cNvSpPr>
          <p:nvPr>
            <p:ph type="body" sz="quarter" idx="10"/>
          </p:nvPr>
        </p:nvSpPr>
        <p:spPr>
          <a:xfrm>
            <a:off x="835025" y="2456822"/>
            <a:ext cx="10521950" cy="3858918"/>
          </a:xfrm>
        </p:spPr>
        <p:txBody>
          <a:bodyPr/>
          <a:lstStyle/>
          <a:p>
            <a:pPr marL="0" indent="0">
              <a:buNone/>
            </a:pPr>
            <a:r>
              <a:rPr lang="en-CA" sz="3600" dirty="0"/>
              <a:t>There is a right and a wrong way to study the Bible.</a:t>
            </a:r>
          </a:p>
        </p:txBody>
      </p:sp>
      <p:sp>
        <p:nvSpPr>
          <p:cNvPr id="6" name="Title 5">
            <a:extLst>
              <a:ext uri="{FF2B5EF4-FFF2-40B4-BE49-F238E27FC236}">
                <a16:creationId xmlns:a16="http://schemas.microsoft.com/office/drawing/2014/main" id="{B933FAF5-29AF-4389-99C3-E1D689A514D1}"/>
              </a:ext>
            </a:extLst>
          </p:cNvPr>
          <p:cNvSpPr>
            <a:spLocks noGrp="1"/>
          </p:cNvSpPr>
          <p:nvPr>
            <p:ph type="title"/>
          </p:nvPr>
        </p:nvSpPr>
        <p:spPr/>
        <p:txBody>
          <a:bodyPr/>
          <a:lstStyle/>
          <a:p>
            <a:r>
              <a:rPr lang="en-US" dirty="0"/>
              <a:t>B. HOW TO STUDY THE BIBLE</a:t>
            </a:r>
            <a:endParaRPr lang="en-CA" dirty="0"/>
          </a:p>
        </p:txBody>
      </p:sp>
    </p:spTree>
    <p:extLst>
      <p:ext uri="{BB962C8B-B14F-4D97-AF65-F5344CB8AC3E}">
        <p14:creationId xmlns:p14="http://schemas.microsoft.com/office/powerpoint/2010/main" val="3704641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BC3B12-6B46-42D4-A2F8-12A96AB9FA32}"/>
              </a:ext>
            </a:extLst>
          </p:cNvPr>
          <p:cNvSpPr>
            <a:spLocks noGrp="1"/>
          </p:cNvSpPr>
          <p:nvPr>
            <p:ph type="title"/>
          </p:nvPr>
        </p:nvSpPr>
        <p:spPr/>
        <p:txBody>
          <a:bodyPr/>
          <a:lstStyle/>
          <a:p>
            <a:r>
              <a:rPr lang="en-US" dirty="0"/>
              <a:t>A DANGER TO AVOID</a:t>
            </a:r>
            <a:endParaRPr lang="en-CA" dirty="0"/>
          </a:p>
        </p:txBody>
      </p:sp>
      <p:sp>
        <p:nvSpPr>
          <p:cNvPr id="6" name="Text Placeholder 5">
            <a:extLst>
              <a:ext uri="{FF2B5EF4-FFF2-40B4-BE49-F238E27FC236}">
                <a16:creationId xmlns:a16="http://schemas.microsoft.com/office/drawing/2014/main" id="{D1CFEECE-B8FD-4492-8652-F3513CE3F5D7}"/>
              </a:ext>
            </a:extLst>
          </p:cNvPr>
          <p:cNvSpPr>
            <a:spLocks noGrp="1"/>
          </p:cNvSpPr>
          <p:nvPr>
            <p:ph type="body" sz="quarter" idx="10"/>
          </p:nvPr>
        </p:nvSpPr>
        <p:spPr>
          <a:xfrm>
            <a:off x="793750" y="2396532"/>
            <a:ext cx="10604500" cy="4124915"/>
          </a:xfrm>
        </p:spPr>
        <p:txBody>
          <a:bodyPr/>
          <a:lstStyle/>
          <a:p>
            <a:r>
              <a:rPr lang="en-CA" sz="3200" dirty="0">
                <a:latin typeface="+mj-lt"/>
              </a:rPr>
              <a:t>“</a:t>
            </a:r>
            <a:r>
              <a:rPr lang="en-CA" sz="3200" dirty="0" err="1">
                <a:latin typeface="+mj-lt"/>
              </a:rPr>
              <a:t>Narcegesis</a:t>
            </a:r>
            <a:r>
              <a:rPr lang="en-CA" sz="3200" dirty="0">
                <a:latin typeface="+mj-lt"/>
              </a:rPr>
              <a:t>” happens when someone constantly reads themselves into the text of Scripture, or makes Scripture all about themselves, or reads it primarily through their own personal lens. </a:t>
            </a:r>
          </a:p>
          <a:p>
            <a:r>
              <a:rPr lang="en-CA" sz="3200" dirty="0">
                <a:latin typeface="+mj-lt"/>
              </a:rPr>
              <a:t>We don’t want to be doing ‘</a:t>
            </a:r>
            <a:r>
              <a:rPr lang="en-CA" sz="3200" dirty="0" err="1">
                <a:latin typeface="+mj-lt"/>
              </a:rPr>
              <a:t>narcegesis</a:t>
            </a:r>
            <a:r>
              <a:rPr lang="en-CA" sz="3200" dirty="0">
                <a:latin typeface="+mj-lt"/>
              </a:rPr>
              <a:t>’ because the Bible is not about you!</a:t>
            </a:r>
          </a:p>
        </p:txBody>
      </p:sp>
      <p:sp>
        <p:nvSpPr>
          <p:cNvPr id="7" name="Text Placeholder 6">
            <a:extLst>
              <a:ext uri="{FF2B5EF4-FFF2-40B4-BE49-F238E27FC236}">
                <a16:creationId xmlns:a16="http://schemas.microsoft.com/office/drawing/2014/main" id="{8A65EB4A-A868-418D-9C81-5E0BD6CFB89C}"/>
              </a:ext>
            </a:extLst>
          </p:cNvPr>
          <p:cNvSpPr>
            <a:spLocks noGrp="1"/>
          </p:cNvSpPr>
          <p:nvPr>
            <p:ph type="body" sz="quarter" idx="11"/>
          </p:nvPr>
        </p:nvSpPr>
        <p:spPr/>
        <p:txBody>
          <a:bodyPr/>
          <a:lstStyle/>
          <a:p>
            <a:r>
              <a:rPr lang="en-US" dirty="0"/>
              <a:t>“NARCEGESIS”</a:t>
            </a:r>
            <a:endParaRPr lang="en-CA" dirty="0"/>
          </a:p>
        </p:txBody>
      </p:sp>
    </p:spTree>
    <p:extLst>
      <p:ext uri="{BB962C8B-B14F-4D97-AF65-F5344CB8AC3E}">
        <p14:creationId xmlns:p14="http://schemas.microsoft.com/office/powerpoint/2010/main" val="800665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text&#10;&#10;Description automatically generated">
            <a:extLst>
              <a:ext uri="{FF2B5EF4-FFF2-40B4-BE49-F238E27FC236}">
                <a16:creationId xmlns:a16="http://schemas.microsoft.com/office/drawing/2014/main" id="{E8C63EE0-AB12-420A-8FB4-43CBD370DCB8}"/>
              </a:ext>
            </a:extLst>
          </p:cNvPr>
          <p:cNvPicPr>
            <a:picLocks noChangeAspect="1"/>
          </p:cNvPicPr>
          <p:nvPr/>
        </p:nvPicPr>
        <p:blipFill rotWithShape="1">
          <a:blip r:embed="rId2">
            <a:extLst>
              <a:ext uri="{28A0092B-C50C-407E-A947-70E740481C1C}">
                <a14:useLocalDpi xmlns:a14="http://schemas.microsoft.com/office/drawing/2010/main" val="0"/>
              </a:ext>
            </a:extLst>
          </a:blip>
          <a:srcRect t="15198" b="14165"/>
          <a:stretch/>
        </p:blipFill>
        <p:spPr>
          <a:xfrm>
            <a:off x="1864092" y="1981954"/>
            <a:ext cx="8463816" cy="461981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316E7BA-F73F-46A2-B592-C41D534E528A}"/>
              </a:ext>
            </a:extLst>
          </p:cNvPr>
          <p:cNvSpPr txBox="1"/>
          <p:nvPr/>
        </p:nvSpPr>
        <p:spPr>
          <a:xfrm>
            <a:off x="411146" y="316830"/>
            <a:ext cx="11369709" cy="1569660"/>
          </a:xfrm>
          <a:prstGeom prst="rect">
            <a:avLst/>
          </a:prstGeom>
          <a:noFill/>
        </p:spPr>
        <p:txBody>
          <a:bodyPr wrap="square" rtlCol="0">
            <a:spAutoFit/>
          </a:bodyPr>
          <a:lstStyle/>
          <a:p>
            <a:pPr algn="ctr"/>
            <a:r>
              <a:rPr lang="en-CA" sz="3200" dirty="0">
                <a:solidFill>
                  <a:schemeClr val="accent1">
                    <a:lumMod val="75000"/>
                  </a:schemeClr>
                </a:solidFill>
                <a:effectLst>
                  <a:outerShdw blurRad="38100" dist="38100" dir="2700000" algn="tl">
                    <a:srgbClr val="000000">
                      <a:alpha val="43137"/>
                    </a:srgbClr>
                  </a:outerShdw>
                </a:effectLst>
                <a:latin typeface="+mj-lt"/>
              </a:rPr>
              <a:t>To be sure, the Bible is FOR you. But it is not primarily about you.</a:t>
            </a:r>
          </a:p>
          <a:p>
            <a:pPr algn="ctr"/>
            <a:r>
              <a:rPr lang="en-CA" sz="3200" dirty="0">
                <a:solidFill>
                  <a:schemeClr val="accent1">
                    <a:lumMod val="75000"/>
                  </a:schemeClr>
                </a:solidFill>
                <a:effectLst>
                  <a:outerShdw blurRad="38100" dist="38100" dir="2700000" algn="tl">
                    <a:srgbClr val="000000">
                      <a:alpha val="43137"/>
                    </a:srgbClr>
                  </a:outerShdw>
                </a:effectLst>
                <a:latin typeface="+mj-lt"/>
              </a:rPr>
              <a:t>The Bible is all about God - and primarily about pointing us to Jesus Christ!</a:t>
            </a:r>
          </a:p>
        </p:txBody>
      </p:sp>
    </p:spTree>
    <p:extLst>
      <p:ext uri="{BB962C8B-B14F-4D97-AF65-F5344CB8AC3E}">
        <p14:creationId xmlns:p14="http://schemas.microsoft.com/office/powerpoint/2010/main" val="2207737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BC3B12-6B46-42D4-A2F8-12A96AB9FA32}"/>
              </a:ext>
            </a:extLst>
          </p:cNvPr>
          <p:cNvSpPr>
            <a:spLocks noGrp="1"/>
          </p:cNvSpPr>
          <p:nvPr>
            <p:ph type="title"/>
          </p:nvPr>
        </p:nvSpPr>
        <p:spPr/>
        <p:txBody>
          <a:bodyPr/>
          <a:lstStyle/>
          <a:p>
            <a:r>
              <a:rPr lang="en-US" dirty="0"/>
              <a:t>A DANGER TO AVOID</a:t>
            </a:r>
            <a:endParaRPr lang="en-CA" dirty="0"/>
          </a:p>
        </p:txBody>
      </p:sp>
      <p:sp>
        <p:nvSpPr>
          <p:cNvPr id="6" name="Text Placeholder 5">
            <a:extLst>
              <a:ext uri="{FF2B5EF4-FFF2-40B4-BE49-F238E27FC236}">
                <a16:creationId xmlns:a16="http://schemas.microsoft.com/office/drawing/2014/main" id="{D1CFEECE-B8FD-4492-8652-F3513CE3F5D7}"/>
              </a:ext>
            </a:extLst>
          </p:cNvPr>
          <p:cNvSpPr>
            <a:spLocks noGrp="1"/>
          </p:cNvSpPr>
          <p:nvPr>
            <p:ph type="body" sz="quarter" idx="10"/>
          </p:nvPr>
        </p:nvSpPr>
        <p:spPr>
          <a:xfrm>
            <a:off x="793750" y="2396532"/>
            <a:ext cx="10604500" cy="4124915"/>
          </a:xfrm>
        </p:spPr>
        <p:txBody>
          <a:bodyPr/>
          <a:lstStyle/>
          <a:p>
            <a:r>
              <a:rPr lang="en-CA" sz="3600" b="1" dirty="0">
                <a:solidFill>
                  <a:schemeClr val="accent1">
                    <a:lumMod val="75000"/>
                  </a:schemeClr>
                </a:solidFill>
              </a:rPr>
              <a:t>Before we get to “what does this passage mean to me” we must ask the primary question “what does this passage mean?”</a:t>
            </a:r>
            <a:r>
              <a:rPr lang="en-CA" sz="3200" dirty="0">
                <a:latin typeface="+mj-lt"/>
              </a:rPr>
              <a:t> </a:t>
            </a:r>
          </a:p>
          <a:p>
            <a:r>
              <a:rPr lang="en-CA" sz="3200" dirty="0">
                <a:latin typeface="+mj-lt"/>
              </a:rPr>
              <a:t>What did it mean to the original author - what was their intent - what did they want their readers to understand?</a:t>
            </a:r>
          </a:p>
        </p:txBody>
      </p:sp>
      <p:sp>
        <p:nvSpPr>
          <p:cNvPr id="7" name="Text Placeholder 6">
            <a:extLst>
              <a:ext uri="{FF2B5EF4-FFF2-40B4-BE49-F238E27FC236}">
                <a16:creationId xmlns:a16="http://schemas.microsoft.com/office/drawing/2014/main" id="{8A65EB4A-A868-418D-9C81-5E0BD6CFB89C}"/>
              </a:ext>
            </a:extLst>
          </p:cNvPr>
          <p:cNvSpPr>
            <a:spLocks noGrp="1"/>
          </p:cNvSpPr>
          <p:nvPr>
            <p:ph type="body" sz="quarter" idx="11"/>
          </p:nvPr>
        </p:nvSpPr>
        <p:spPr/>
        <p:txBody>
          <a:bodyPr/>
          <a:lstStyle/>
          <a:p>
            <a:r>
              <a:rPr lang="en-US" dirty="0"/>
              <a:t>DON’T NARCEGETE SCRIPTURE</a:t>
            </a:r>
            <a:endParaRPr lang="en-CA" dirty="0"/>
          </a:p>
        </p:txBody>
      </p:sp>
    </p:spTree>
    <p:extLst>
      <p:ext uri="{BB962C8B-B14F-4D97-AF65-F5344CB8AC3E}">
        <p14:creationId xmlns:p14="http://schemas.microsoft.com/office/powerpoint/2010/main" val="3117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33B937-ED9B-4655-A3AC-B1FB31CA99A0}"/>
              </a:ext>
            </a:extLst>
          </p:cNvPr>
          <p:cNvSpPr>
            <a:spLocks noGrp="1"/>
          </p:cNvSpPr>
          <p:nvPr>
            <p:ph type="body" sz="quarter" idx="10"/>
          </p:nvPr>
        </p:nvSpPr>
        <p:spPr/>
        <p:txBody>
          <a:bodyPr/>
          <a:lstStyle/>
          <a:p>
            <a:r>
              <a:rPr lang="en-CA" sz="3600" dirty="0"/>
              <a:t>“</a:t>
            </a:r>
            <a:r>
              <a:rPr lang="en-CA" sz="3600" b="1" i="1" u="sng" dirty="0">
                <a:solidFill>
                  <a:schemeClr val="accent1">
                    <a:lumMod val="75000"/>
                  </a:schemeClr>
                </a:solidFill>
              </a:rPr>
              <a:t>Hermeneutics</a:t>
            </a:r>
            <a:r>
              <a:rPr lang="en-CA" sz="3600" dirty="0"/>
              <a:t> is the science that teaches us the principles, laws, and methods of interpretation.”</a:t>
            </a:r>
          </a:p>
        </p:txBody>
      </p:sp>
      <p:sp>
        <p:nvSpPr>
          <p:cNvPr id="6" name="Picture Placeholder 5">
            <a:extLst>
              <a:ext uri="{FF2B5EF4-FFF2-40B4-BE49-F238E27FC236}">
                <a16:creationId xmlns:a16="http://schemas.microsoft.com/office/drawing/2014/main" id="{FF73A66C-D369-46F6-AF47-149561B7B28D}"/>
              </a:ext>
            </a:extLst>
          </p:cNvPr>
          <p:cNvSpPr>
            <a:spLocks noGrp="1"/>
          </p:cNvSpPr>
          <p:nvPr>
            <p:ph type="pic" sz="quarter" idx="11"/>
          </p:nvPr>
        </p:nvSpPr>
        <p:spPr/>
      </p:sp>
      <p:sp>
        <p:nvSpPr>
          <p:cNvPr id="7" name="Text Placeholder 6">
            <a:extLst>
              <a:ext uri="{FF2B5EF4-FFF2-40B4-BE49-F238E27FC236}">
                <a16:creationId xmlns:a16="http://schemas.microsoft.com/office/drawing/2014/main" id="{2098700D-6C5E-4089-A38C-03424A32EC04}"/>
              </a:ext>
            </a:extLst>
          </p:cNvPr>
          <p:cNvSpPr>
            <a:spLocks noGrp="1"/>
          </p:cNvSpPr>
          <p:nvPr>
            <p:ph type="body" sz="quarter" idx="12"/>
          </p:nvPr>
        </p:nvSpPr>
        <p:spPr/>
        <p:txBody>
          <a:bodyPr/>
          <a:lstStyle/>
          <a:p>
            <a:r>
              <a:rPr lang="en-US" dirty="0"/>
              <a:t>Louis </a:t>
            </a:r>
            <a:r>
              <a:rPr lang="en-US" dirty="0" err="1"/>
              <a:t>Berkhof</a:t>
            </a:r>
            <a:endParaRPr lang="en-CA" dirty="0"/>
          </a:p>
        </p:txBody>
      </p:sp>
      <p:sp>
        <p:nvSpPr>
          <p:cNvPr id="8" name="Text Placeholder 7">
            <a:extLst>
              <a:ext uri="{FF2B5EF4-FFF2-40B4-BE49-F238E27FC236}">
                <a16:creationId xmlns:a16="http://schemas.microsoft.com/office/drawing/2014/main" id="{404475A6-7B6B-43F8-B167-E98F6061F329}"/>
              </a:ext>
            </a:extLst>
          </p:cNvPr>
          <p:cNvSpPr>
            <a:spLocks noGrp="1"/>
          </p:cNvSpPr>
          <p:nvPr>
            <p:ph type="body" sz="quarter" idx="13"/>
          </p:nvPr>
        </p:nvSpPr>
        <p:spPr>
          <a:xfrm>
            <a:off x="1729453" y="5818479"/>
            <a:ext cx="7801409" cy="403704"/>
          </a:xfrm>
        </p:spPr>
        <p:txBody>
          <a:bodyPr/>
          <a:lstStyle/>
          <a:p>
            <a:r>
              <a:rPr lang="en-US" dirty="0"/>
              <a:t>Principles of Biblical Interpretation, p.11</a:t>
            </a:r>
            <a:endParaRPr lang="en-CA" dirty="0"/>
          </a:p>
        </p:txBody>
      </p:sp>
    </p:spTree>
    <p:extLst>
      <p:ext uri="{BB962C8B-B14F-4D97-AF65-F5344CB8AC3E}">
        <p14:creationId xmlns:p14="http://schemas.microsoft.com/office/powerpoint/2010/main" val="3193849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2A23B5-269C-4856-9C36-66EC6C36C0EB}"/>
              </a:ext>
            </a:extLst>
          </p:cNvPr>
          <p:cNvSpPr>
            <a:spLocks noGrp="1"/>
          </p:cNvSpPr>
          <p:nvPr>
            <p:ph type="body" sz="quarter" idx="10"/>
          </p:nvPr>
        </p:nvSpPr>
        <p:spPr>
          <a:xfrm>
            <a:off x="835025" y="2456822"/>
            <a:ext cx="10521950" cy="3858918"/>
          </a:xfrm>
        </p:spPr>
        <p:txBody>
          <a:bodyPr/>
          <a:lstStyle/>
          <a:p>
            <a:pPr marL="571500" indent="-571500">
              <a:buFont typeface="+mj-lt"/>
              <a:buAutoNum type="romanUcPeriod"/>
            </a:pPr>
            <a:r>
              <a:rPr lang="en-US" sz="3600" dirty="0">
                <a:solidFill>
                  <a:schemeClr val="accent1">
                    <a:lumMod val="75000"/>
                  </a:schemeClr>
                </a:solidFill>
              </a:rPr>
              <a:t>OBSERVE: </a:t>
            </a:r>
            <a:r>
              <a:rPr lang="en-US" sz="3600" dirty="0"/>
              <a:t>“What does the passage say?”</a:t>
            </a:r>
          </a:p>
          <a:p>
            <a:pPr marL="571500" indent="-571500">
              <a:buFont typeface="+mj-lt"/>
              <a:buAutoNum type="romanUcPeriod"/>
            </a:pPr>
            <a:r>
              <a:rPr lang="en-US" sz="3600" dirty="0">
                <a:solidFill>
                  <a:schemeClr val="accent1">
                    <a:lumMod val="75000"/>
                  </a:schemeClr>
                </a:solidFill>
              </a:rPr>
              <a:t>INTERPRET: </a:t>
            </a:r>
            <a:r>
              <a:rPr lang="en-US" sz="3600" dirty="0"/>
              <a:t>“What does the passage mean?”</a:t>
            </a:r>
          </a:p>
          <a:p>
            <a:pPr marL="571500" indent="-571500">
              <a:buFont typeface="+mj-lt"/>
              <a:buAutoNum type="romanUcPeriod"/>
            </a:pPr>
            <a:r>
              <a:rPr lang="en-US" sz="3600" dirty="0">
                <a:solidFill>
                  <a:schemeClr val="accent1">
                    <a:lumMod val="75000"/>
                  </a:schemeClr>
                </a:solidFill>
              </a:rPr>
              <a:t>APPLY: </a:t>
            </a:r>
            <a:r>
              <a:rPr lang="en-US" sz="3600" dirty="0"/>
              <a:t>“How does the passage transform us?”</a:t>
            </a:r>
            <a:endParaRPr lang="en-CA" sz="3600" dirty="0"/>
          </a:p>
        </p:txBody>
      </p:sp>
      <p:sp>
        <p:nvSpPr>
          <p:cNvPr id="6" name="Title 5">
            <a:extLst>
              <a:ext uri="{FF2B5EF4-FFF2-40B4-BE49-F238E27FC236}">
                <a16:creationId xmlns:a16="http://schemas.microsoft.com/office/drawing/2014/main" id="{B933FAF5-29AF-4389-99C3-E1D689A514D1}"/>
              </a:ext>
            </a:extLst>
          </p:cNvPr>
          <p:cNvSpPr>
            <a:spLocks noGrp="1"/>
          </p:cNvSpPr>
          <p:nvPr>
            <p:ph type="title"/>
          </p:nvPr>
        </p:nvSpPr>
        <p:spPr/>
        <p:txBody>
          <a:bodyPr/>
          <a:lstStyle/>
          <a:p>
            <a:r>
              <a:rPr lang="en-US" dirty="0"/>
              <a:t>B. HOW TO STUDY THE BIBLE</a:t>
            </a:r>
            <a:endParaRPr lang="en-CA" dirty="0"/>
          </a:p>
        </p:txBody>
      </p:sp>
    </p:spTree>
    <p:extLst>
      <p:ext uri="{BB962C8B-B14F-4D97-AF65-F5344CB8AC3E}">
        <p14:creationId xmlns:p14="http://schemas.microsoft.com/office/powerpoint/2010/main" val="1131668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D7801-31CD-4956-90A8-1802F1D64EF3}"/>
              </a:ext>
            </a:extLst>
          </p:cNvPr>
          <p:cNvSpPr>
            <a:spLocks noGrp="1"/>
          </p:cNvSpPr>
          <p:nvPr>
            <p:ph type="title"/>
          </p:nvPr>
        </p:nvSpPr>
        <p:spPr/>
        <p:txBody>
          <a:bodyPr/>
          <a:lstStyle/>
          <a:p>
            <a:r>
              <a:rPr lang="en-US" dirty="0"/>
              <a:t>I. OBSERVE</a:t>
            </a:r>
            <a:endParaRPr lang="en-CA" dirty="0"/>
          </a:p>
        </p:txBody>
      </p:sp>
      <p:sp>
        <p:nvSpPr>
          <p:cNvPr id="5" name="Text Placeholder 4">
            <a:extLst>
              <a:ext uri="{FF2B5EF4-FFF2-40B4-BE49-F238E27FC236}">
                <a16:creationId xmlns:a16="http://schemas.microsoft.com/office/drawing/2014/main" id="{62B46CA3-D5B9-427A-8D30-1F921E0BBD5D}"/>
              </a:ext>
            </a:extLst>
          </p:cNvPr>
          <p:cNvSpPr>
            <a:spLocks noGrp="1"/>
          </p:cNvSpPr>
          <p:nvPr>
            <p:ph type="body" sz="quarter" idx="10"/>
          </p:nvPr>
        </p:nvSpPr>
        <p:spPr>
          <a:xfrm>
            <a:off x="953645" y="1642904"/>
            <a:ext cx="10111230" cy="4548345"/>
          </a:xfrm>
        </p:spPr>
        <p:txBody>
          <a:bodyPr/>
          <a:lstStyle/>
          <a:p>
            <a:pPr algn="ctr"/>
            <a:r>
              <a:rPr lang="en-CA" dirty="0">
                <a:effectLst>
                  <a:outerShdw blurRad="38100" dist="38100" dir="2700000" algn="tl">
                    <a:srgbClr val="000000">
                      <a:alpha val="43137"/>
                    </a:srgbClr>
                  </a:outerShdw>
                </a:effectLst>
              </a:rPr>
              <a:t>“The quality of your interpretation will always depend on the quality of your observation.” (Hendricks)</a:t>
            </a:r>
          </a:p>
          <a:p>
            <a:pPr algn="ctr"/>
            <a:endParaRPr lang="en-CA" dirty="0">
              <a:effectLst>
                <a:outerShdw blurRad="38100" dist="38100" dir="2700000" algn="tl">
                  <a:srgbClr val="000000">
                    <a:alpha val="43137"/>
                  </a:srgbClr>
                </a:outerShdw>
              </a:effectLst>
            </a:endParaRPr>
          </a:p>
          <a:p>
            <a:pPr algn="ctr"/>
            <a:r>
              <a:rPr lang="en-CA" dirty="0">
                <a:solidFill>
                  <a:schemeClr val="accent1">
                    <a:lumMod val="75000"/>
                  </a:schemeClr>
                </a:solidFill>
                <a:effectLst>
                  <a:outerShdw blurRad="38100" dist="38100" dir="2700000" algn="tl">
                    <a:srgbClr val="000000">
                      <a:alpha val="43137"/>
                    </a:srgbClr>
                  </a:outerShdw>
                </a:effectLst>
              </a:rPr>
              <a:t>KEY for this section: </a:t>
            </a:r>
            <a:br>
              <a:rPr lang="en-CA" dirty="0">
                <a:solidFill>
                  <a:schemeClr val="accent1">
                    <a:lumMod val="75000"/>
                  </a:schemeClr>
                </a:solidFill>
                <a:effectLst>
                  <a:outerShdw blurRad="38100" dist="38100" dir="2700000" algn="tl">
                    <a:srgbClr val="000000">
                      <a:alpha val="43137"/>
                    </a:srgbClr>
                  </a:outerShdw>
                </a:effectLst>
              </a:rPr>
            </a:br>
            <a:r>
              <a:rPr lang="en-CA" sz="3600" b="1" dirty="0">
                <a:solidFill>
                  <a:schemeClr val="accent1">
                    <a:lumMod val="75000"/>
                  </a:schemeClr>
                </a:solidFill>
                <a:effectLst>
                  <a:outerShdw blurRad="38100" dist="38100" dir="2700000" algn="tl">
                    <a:srgbClr val="000000">
                      <a:alpha val="43137"/>
                    </a:srgbClr>
                  </a:outerShdw>
                </a:effectLst>
                <a:latin typeface="+mn-lt"/>
              </a:rPr>
              <a:t>MOVE FROM BIG TO SMALL</a:t>
            </a:r>
          </a:p>
          <a:p>
            <a:pPr algn="ctr"/>
            <a:r>
              <a:rPr lang="en-CA" dirty="0">
                <a:effectLst>
                  <a:outerShdw blurRad="38100" dist="38100" dir="2700000" algn="tl">
                    <a:srgbClr val="000000">
                      <a:alpha val="43137"/>
                    </a:srgbClr>
                  </a:outerShdw>
                </a:effectLst>
              </a:rPr>
              <a:t>We observe by noticing and asking questions of the text.</a:t>
            </a:r>
            <a:endParaRPr lang="en-CA" sz="3600" dirty="0">
              <a:effectLst>
                <a:outerShdw blurRad="38100" dist="38100" dir="2700000" algn="tl">
                  <a:srgbClr val="000000">
                    <a:alpha val="43137"/>
                  </a:srgbClr>
                </a:outerShdw>
              </a:effectLst>
            </a:endParaRPr>
          </a:p>
        </p:txBody>
      </p:sp>
      <p:pic>
        <p:nvPicPr>
          <p:cNvPr id="7" name="Picture 6" descr="A close up of a logo&#10;&#10;Description automatically generated">
            <a:extLst>
              <a:ext uri="{FF2B5EF4-FFF2-40B4-BE49-F238E27FC236}">
                <a16:creationId xmlns:a16="http://schemas.microsoft.com/office/drawing/2014/main" id="{5320BB56-F912-48BD-B5E2-5888FA6EC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29" y="3171850"/>
            <a:ext cx="950953" cy="962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658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CLARITY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sz="2400" dirty="0">
                <a:solidFill>
                  <a:srgbClr val="FFC000"/>
                </a:solidFill>
              </a:rPr>
              <a:t>The Bible clearly affirms its own clarity</a:t>
            </a:r>
          </a:p>
          <a:p>
            <a:pPr>
              <a:buFont typeface="+mj-lt"/>
              <a:buAutoNum type="alphaUcPeriod"/>
            </a:pPr>
            <a:r>
              <a:rPr lang="en-US" sz="2400" dirty="0"/>
              <a:t>Prerequisites for right understanding</a:t>
            </a:r>
          </a:p>
          <a:p>
            <a:pPr>
              <a:buFont typeface="+mj-lt"/>
              <a:buAutoNum type="alphaUcPeriod"/>
            </a:pPr>
            <a:r>
              <a:rPr lang="en-US" sz="2400" dirty="0"/>
              <a:t>What about all the disagreements about what the Bible says?</a:t>
            </a:r>
          </a:p>
          <a:p>
            <a:pPr>
              <a:buFont typeface="+mj-lt"/>
              <a:buAutoNum type="alphaUcPeriod"/>
            </a:pPr>
            <a:r>
              <a:rPr lang="en-US" sz="2400" dirty="0"/>
              <a:t>How should we respond?</a:t>
            </a:r>
            <a:endParaRPr lang="en-CA" sz="2400"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Can the Bible be understood?</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3111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Keep Looking: The Life Changing Secret to Reading the Bible">
            <a:hlinkClick r:id="" action="ppaction://media"/>
            <a:extLst>
              <a:ext uri="{FF2B5EF4-FFF2-40B4-BE49-F238E27FC236}">
                <a16:creationId xmlns:a16="http://schemas.microsoft.com/office/drawing/2014/main" id="{56F2662E-E123-47FB-882D-DF5A9A4555E4}"/>
              </a:ext>
            </a:extLst>
          </p:cNvPr>
          <p:cNvPicPr>
            <a:picLocks noRot="1" noChangeAspect="1"/>
          </p:cNvPicPr>
          <p:nvPr>
            <a:videoFile r:link="rId1"/>
          </p:nvPr>
        </p:nvPicPr>
        <p:blipFill>
          <a:blip r:embed="rId3"/>
          <a:stretch>
            <a:fillRect/>
          </a:stretch>
        </p:blipFill>
        <p:spPr>
          <a:xfrm>
            <a:off x="0" y="-17899"/>
            <a:ext cx="12223820" cy="6875899"/>
          </a:xfrm>
          <a:prstGeom prst="rect">
            <a:avLst/>
          </a:prstGeom>
        </p:spPr>
      </p:pic>
    </p:spTree>
    <p:extLst>
      <p:ext uri="{BB962C8B-B14F-4D97-AF65-F5344CB8AC3E}">
        <p14:creationId xmlns:p14="http://schemas.microsoft.com/office/powerpoint/2010/main" val="241111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D7801-31CD-4956-90A8-1802F1D64EF3}"/>
              </a:ext>
            </a:extLst>
          </p:cNvPr>
          <p:cNvSpPr>
            <a:spLocks noGrp="1"/>
          </p:cNvSpPr>
          <p:nvPr>
            <p:ph type="title"/>
          </p:nvPr>
        </p:nvSpPr>
        <p:spPr/>
        <p:txBody>
          <a:bodyPr/>
          <a:lstStyle/>
          <a:p>
            <a:r>
              <a:rPr lang="en-US" dirty="0"/>
              <a:t>I. OBSERVE</a:t>
            </a:r>
            <a:endParaRPr lang="en-CA" dirty="0"/>
          </a:p>
        </p:txBody>
      </p:sp>
      <p:sp>
        <p:nvSpPr>
          <p:cNvPr id="5" name="Text Placeholder 4">
            <a:extLst>
              <a:ext uri="{FF2B5EF4-FFF2-40B4-BE49-F238E27FC236}">
                <a16:creationId xmlns:a16="http://schemas.microsoft.com/office/drawing/2014/main" id="{62B46CA3-D5B9-427A-8D30-1F921E0BBD5D}"/>
              </a:ext>
            </a:extLst>
          </p:cNvPr>
          <p:cNvSpPr>
            <a:spLocks noGrp="1"/>
          </p:cNvSpPr>
          <p:nvPr>
            <p:ph type="body" sz="quarter" idx="10"/>
          </p:nvPr>
        </p:nvSpPr>
        <p:spPr>
          <a:xfrm>
            <a:off x="953645" y="1642904"/>
            <a:ext cx="10111230" cy="4548345"/>
          </a:xfrm>
        </p:spPr>
        <p:txBody>
          <a:bodyPr/>
          <a:lstStyle/>
          <a:p>
            <a:pPr algn="ctr"/>
            <a:r>
              <a:rPr lang="en-CA" dirty="0">
                <a:effectLst>
                  <a:outerShdw blurRad="38100" dist="38100" dir="2700000" algn="tl">
                    <a:srgbClr val="000000">
                      <a:alpha val="43137"/>
                    </a:srgbClr>
                  </a:outerShdw>
                </a:effectLst>
              </a:rPr>
              <a:t>Your main focus at this stage is the text in front of you.</a:t>
            </a:r>
          </a:p>
          <a:p>
            <a:pPr algn="ctr"/>
            <a:endParaRPr lang="en-CA" sz="3600" dirty="0">
              <a:effectLst>
                <a:outerShdw blurRad="38100" dist="38100" dir="2700000" algn="tl">
                  <a:srgbClr val="000000">
                    <a:alpha val="43137"/>
                  </a:srgbClr>
                </a:outerShdw>
              </a:effectLst>
            </a:endParaRPr>
          </a:p>
          <a:p>
            <a:pPr algn="ctr"/>
            <a:r>
              <a:rPr lang="en-CA" sz="3600" dirty="0">
                <a:effectLst>
                  <a:outerShdw blurRad="38100" dist="38100" dir="2700000" algn="tl">
                    <a:srgbClr val="000000">
                      <a:alpha val="43137"/>
                    </a:srgbClr>
                  </a:outerShdw>
                </a:effectLst>
              </a:rPr>
              <a:t>Note the characters, content and context.</a:t>
            </a:r>
          </a:p>
        </p:txBody>
      </p:sp>
    </p:spTree>
    <p:extLst>
      <p:ext uri="{BB962C8B-B14F-4D97-AF65-F5344CB8AC3E}">
        <p14:creationId xmlns:p14="http://schemas.microsoft.com/office/powerpoint/2010/main" val="9210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dirty="0"/>
              <a:t>I. OBSERVE</a:t>
            </a:r>
            <a:endParaRPr lang="en-CA"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A. STRUCTURE</a:t>
            </a:r>
            <a:r>
              <a:rPr lang="en-US" dirty="0">
                <a:effectLst>
                  <a:outerShdw blurRad="38100" dist="38100" dir="2700000" algn="tl">
                    <a:srgbClr val="000000">
                      <a:alpha val="43137"/>
                    </a:srgbClr>
                  </a:outerShdw>
                </a:effectLst>
              </a:rPr>
              <a:t> (Paragraphs) - </a:t>
            </a:r>
            <a:r>
              <a:rPr lang="en-US" dirty="0">
                <a:solidFill>
                  <a:schemeClr val="accent1">
                    <a:lumMod val="75000"/>
                  </a:schemeClr>
                </a:solidFill>
                <a:effectLst>
                  <a:outerShdw blurRad="38100" dist="38100" dir="2700000" algn="tl">
                    <a:srgbClr val="000000">
                      <a:alpha val="43137"/>
                    </a:srgbClr>
                  </a:outerShdw>
                </a:effectLst>
              </a:rPr>
              <a:t>BIG</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is the tone of the passage?</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themes are repeated?</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structure can I see in the text? Is it grouped or arranged a certain way?</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transitions in the text? Does the focus shift or does the tone change?</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is this section telling me? Is it describing something or prescribing something to me? (indicative or imperative?)</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Who are the characters in the text?</a:t>
            </a:r>
          </a:p>
          <a:p>
            <a:pPr marL="971550" lvl="1" indent="-514350">
              <a:buFont typeface="Arial" panose="020B0604020202020204" pitchFamily="34" charset="0"/>
              <a:buChar char="•"/>
            </a:pPr>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4815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dirty="0"/>
              <a:t>I. OBSERVE</a:t>
            </a:r>
            <a:endParaRPr lang="en-CA"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B. SENTENCES</a:t>
            </a:r>
            <a:r>
              <a:rPr lang="en-US" dirty="0">
                <a:effectLst>
                  <a:outerShdw blurRad="38100" dist="38100" dir="2700000" algn="tl">
                    <a:srgbClr val="000000">
                      <a:alpha val="43137"/>
                    </a:srgbClr>
                  </a:outerShdw>
                </a:effectLst>
              </a:rPr>
              <a:t> (Verses) - </a:t>
            </a:r>
            <a:r>
              <a:rPr lang="en-US" dirty="0">
                <a:solidFill>
                  <a:schemeClr val="accent1">
                    <a:lumMod val="75000"/>
                  </a:schemeClr>
                </a:solidFill>
                <a:effectLst>
                  <a:outerShdw blurRad="38100" dist="38100" dir="2700000" algn="tl">
                    <a:srgbClr val="000000">
                      <a:alpha val="43137"/>
                    </a:srgbClr>
                  </a:outerShdw>
                </a:effectLst>
              </a:rPr>
              <a:t>MEDIUM</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Is there anything of note about the order of words or how the sentence is constructed?</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do I observe about the grammar? What is the main verb? Who/what is the subject/object? Is anything modifying the verb (adverb)? What are the adjectives (descriptive words)?</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are the linking words? (conjunctions and prepositions - e.g. “and, or, but, then, therefore, so that, </a:t>
            </a:r>
            <a:r>
              <a:rPr lang="en-CA" sz="2800" dirty="0" err="1">
                <a:effectLst>
                  <a:outerShdw blurRad="38100" dist="38100" dir="2700000" algn="tl">
                    <a:srgbClr val="000000">
                      <a:alpha val="43137"/>
                    </a:srgbClr>
                  </a:outerShdw>
                </a:effectLst>
                <a:latin typeface="+mn-lt"/>
              </a:rPr>
              <a:t>etc</a:t>
            </a:r>
            <a:r>
              <a:rPr lang="en-CA" sz="2800" dirty="0">
                <a:effectLst>
                  <a:outerShdw blurRad="38100" dist="38100" dir="2700000" algn="tl">
                    <a:srgbClr val="000000">
                      <a:alpha val="43137"/>
                    </a:srgbClr>
                  </a:outerShdw>
                </a:effectLst>
                <a:latin typeface="+mn-lt"/>
              </a:rPr>
              <a:t>…”)</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any OT references, quotes or allusions in the text?</a:t>
            </a:r>
          </a:p>
        </p:txBody>
      </p:sp>
    </p:spTree>
    <p:extLst>
      <p:ext uri="{BB962C8B-B14F-4D97-AF65-F5344CB8AC3E}">
        <p14:creationId xmlns:p14="http://schemas.microsoft.com/office/powerpoint/2010/main" val="3724802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dirty="0"/>
              <a:t>I. OBSERVE</a:t>
            </a:r>
            <a:endParaRPr lang="en-CA"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C. WORDS</a:t>
            </a:r>
            <a:r>
              <a:rPr lang="en-US" dirty="0">
                <a:effectLst>
                  <a:outerShdw blurRad="38100" dist="38100" dir="2700000" algn="tl">
                    <a:srgbClr val="000000">
                      <a:alpha val="43137"/>
                    </a:srgbClr>
                  </a:outerShdw>
                </a:effectLst>
              </a:rPr>
              <a:t> (Phrases) - </a:t>
            </a:r>
            <a:r>
              <a:rPr lang="en-US" dirty="0">
                <a:solidFill>
                  <a:schemeClr val="accent1">
                    <a:lumMod val="75000"/>
                  </a:schemeClr>
                </a:solidFill>
                <a:effectLst>
                  <a:outerShdw blurRad="38100" dist="38100" dir="2700000" algn="tl">
                    <a:srgbClr val="000000">
                      <a:alpha val="43137"/>
                    </a:srgbClr>
                  </a:outerShdw>
                </a:effectLst>
              </a:rPr>
              <a:t>SMALL</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words stand out to me?</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any words repeated - either exactly or in synonyms?</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any words that are equated to each other?</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words that are opposite to each other (antonyms)?</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any words I don’t understand?</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any words that might have multiple definitions/meanings?</a:t>
            </a:r>
          </a:p>
        </p:txBody>
      </p:sp>
    </p:spTree>
    <p:extLst>
      <p:ext uri="{BB962C8B-B14F-4D97-AF65-F5344CB8AC3E}">
        <p14:creationId xmlns:p14="http://schemas.microsoft.com/office/powerpoint/2010/main" val="3085782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1FF5-C4B5-44C0-8C9A-C5DF1D47C2AA}"/>
              </a:ext>
            </a:extLst>
          </p:cNvPr>
          <p:cNvSpPr>
            <a:spLocks noGrp="1"/>
          </p:cNvSpPr>
          <p:nvPr>
            <p:ph type="title"/>
          </p:nvPr>
        </p:nvSpPr>
        <p:spPr/>
        <p:txBody>
          <a:bodyPr/>
          <a:lstStyle/>
          <a:p>
            <a:r>
              <a:rPr lang="en-US" dirty="0"/>
              <a:t>I. OBSERVE</a:t>
            </a:r>
            <a:endParaRPr lang="en-CA" dirty="0"/>
          </a:p>
        </p:txBody>
      </p:sp>
      <p:sp>
        <p:nvSpPr>
          <p:cNvPr id="3" name="Text Placeholder 2">
            <a:extLst>
              <a:ext uri="{FF2B5EF4-FFF2-40B4-BE49-F238E27FC236}">
                <a16:creationId xmlns:a16="http://schemas.microsoft.com/office/drawing/2014/main" id="{E6317A8D-ED74-49AA-8CD1-383392FF7B72}"/>
              </a:ext>
            </a:extLst>
          </p:cNvPr>
          <p:cNvSpPr>
            <a:spLocks noGrp="1"/>
          </p:cNvSpPr>
          <p:nvPr>
            <p:ph type="body" sz="quarter" idx="10"/>
          </p:nvPr>
        </p:nvSpPr>
        <p:spPr>
          <a:xfrm>
            <a:off x="953645" y="1338242"/>
            <a:ext cx="10111230" cy="1837037"/>
          </a:xfrm>
        </p:spPr>
        <p:txBody>
          <a:bodyPr/>
          <a:lstStyle/>
          <a:p>
            <a:r>
              <a:rPr lang="en-CA" dirty="0"/>
              <a:t>At this point you are simply making observations. You’re looking. Note down your observations. Note down things that are confusing, surprising, interesting, etc. </a:t>
            </a:r>
            <a:r>
              <a:rPr lang="en-CA" i="1" dirty="0">
                <a:solidFill>
                  <a:schemeClr val="tx2"/>
                </a:solidFill>
              </a:rPr>
              <a:t>Don’t try to </a:t>
            </a:r>
            <a:r>
              <a:rPr lang="en-CA" b="1" i="1" u="sng" dirty="0">
                <a:solidFill>
                  <a:schemeClr val="tx2"/>
                </a:solidFill>
              </a:rPr>
              <a:t>interpret</a:t>
            </a:r>
            <a:r>
              <a:rPr lang="en-CA" i="1" dirty="0">
                <a:solidFill>
                  <a:schemeClr val="tx2"/>
                </a:solidFill>
              </a:rPr>
              <a:t> them as yet.</a:t>
            </a:r>
          </a:p>
        </p:txBody>
      </p:sp>
      <p:sp>
        <p:nvSpPr>
          <p:cNvPr id="4" name="TextBox 3">
            <a:extLst>
              <a:ext uri="{FF2B5EF4-FFF2-40B4-BE49-F238E27FC236}">
                <a16:creationId xmlns:a16="http://schemas.microsoft.com/office/drawing/2014/main" id="{A1B4E886-DBB2-4BD8-9CD0-670A73FCBD87}"/>
              </a:ext>
            </a:extLst>
          </p:cNvPr>
          <p:cNvSpPr txBox="1"/>
          <p:nvPr/>
        </p:nvSpPr>
        <p:spPr>
          <a:xfrm>
            <a:off x="3568805" y="3607358"/>
            <a:ext cx="7496070" cy="2677656"/>
          </a:xfrm>
          <a:prstGeom prst="rect">
            <a:avLst/>
          </a:prstGeom>
          <a:noFill/>
        </p:spPr>
        <p:txBody>
          <a:bodyPr wrap="square" rtlCol="0">
            <a:spAutoFit/>
          </a:bodyPr>
          <a:lstStyle/>
          <a:p>
            <a:r>
              <a:rPr lang="en-CA" sz="2800" dirty="0">
                <a:effectLst>
                  <a:outerShdw blurRad="38100" dist="38100" dir="2700000" algn="tl">
                    <a:srgbClr val="000000">
                      <a:alpha val="43137"/>
                    </a:srgbClr>
                  </a:outerShdw>
                </a:effectLst>
                <a:latin typeface="+mj-lt"/>
              </a:rPr>
              <a:t>Think of it as a crime scene. In this phase you’re gathering evidence. You don’t yet know the solution to the puzzle. You’re dusting for fingerprints, interrogating the witnesses, and taking pictures of the scene.</a:t>
            </a:r>
          </a:p>
          <a:p>
            <a:endParaRPr lang="en-CA" sz="2800" dirty="0">
              <a:effectLst>
                <a:outerShdw blurRad="38100" dist="38100" dir="2700000" algn="tl">
                  <a:srgbClr val="000000">
                    <a:alpha val="43137"/>
                  </a:srgbClr>
                </a:outerShdw>
              </a:effectLst>
              <a:latin typeface="+mj-lt"/>
            </a:endParaRPr>
          </a:p>
        </p:txBody>
      </p:sp>
      <p:pic>
        <p:nvPicPr>
          <p:cNvPr id="2054" name="Picture 6" descr="Image result for detective">
            <a:extLst>
              <a:ext uri="{FF2B5EF4-FFF2-40B4-BE49-F238E27FC236}">
                <a16:creationId xmlns:a16="http://schemas.microsoft.com/office/drawing/2014/main" id="{AF4FD2C8-E4A3-462F-AF79-DFFE1503E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45" y="3607358"/>
            <a:ext cx="2233552" cy="222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6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D7801-31CD-4956-90A8-1802F1D64EF3}"/>
              </a:ext>
            </a:extLst>
          </p:cNvPr>
          <p:cNvSpPr>
            <a:spLocks noGrp="1"/>
          </p:cNvSpPr>
          <p:nvPr>
            <p:ph type="title"/>
          </p:nvPr>
        </p:nvSpPr>
        <p:spPr/>
        <p:txBody>
          <a:bodyPr/>
          <a:lstStyle/>
          <a:p>
            <a:r>
              <a:rPr lang="en-US" dirty="0"/>
              <a:t>II. INTERPRET</a:t>
            </a:r>
            <a:endParaRPr lang="en-CA" dirty="0"/>
          </a:p>
        </p:txBody>
      </p:sp>
      <p:sp>
        <p:nvSpPr>
          <p:cNvPr id="5" name="Text Placeholder 4">
            <a:extLst>
              <a:ext uri="{FF2B5EF4-FFF2-40B4-BE49-F238E27FC236}">
                <a16:creationId xmlns:a16="http://schemas.microsoft.com/office/drawing/2014/main" id="{62B46CA3-D5B9-427A-8D30-1F921E0BBD5D}"/>
              </a:ext>
            </a:extLst>
          </p:cNvPr>
          <p:cNvSpPr>
            <a:spLocks noGrp="1"/>
          </p:cNvSpPr>
          <p:nvPr>
            <p:ph type="body" sz="quarter" idx="10"/>
          </p:nvPr>
        </p:nvSpPr>
        <p:spPr>
          <a:xfrm>
            <a:off x="953645" y="1642904"/>
            <a:ext cx="10111230" cy="1311311"/>
          </a:xfrm>
        </p:spPr>
        <p:txBody>
          <a:bodyPr/>
          <a:lstStyle/>
          <a:p>
            <a:pPr algn="ctr"/>
            <a:r>
              <a:rPr lang="en-CA" dirty="0">
                <a:solidFill>
                  <a:schemeClr val="accent1">
                    <a:lumMod val="75000"/>
                  </a:schemeClr>
                </a:solidFill>
                <a:effectLst>
                  <a:outerShdw blurRad="38100" dist="38100" dir="2700000" algn="tl">
                    <a:srgbClr val="000000">
                      <a:alpha val="43137"/>
                    </a:srgbClr>
                  </a:outerShdw>
                </a:effectLst>
              </a:rPr>
              <a:t>KEY for this section: </a:t>
            </a:r>
            <a:br>
              <a:rPr lang="en-CA" dirty="0">
                <a:solidFill>
                  <a:schemeClr val="accent1">
                    <a:lumMod val="75000"/>
                  </a:schemeClr>
                </a:solidFill>
                <a:effectLst>
                  <a:outerShdw blurRad="38100" dist="38100" dir="2700000" algn="tl">
                    <a:srgbClr val="000000">
                      <a:alpha val="43137"/>
                    </a:srgbClr>
                  </a:outerShdw>
                </a:effectLst>
              </a:rPr>
            </a:br>
            <a:r>
              <a:rPr lang="en-CA" sz="4400" b="1" dirty="0">
                <a:solidFill>
                  <a:schemeClr val="accent1">
                    <a:lumMod val="75000"/>
                  </a:schemeClr>
                </a:solidFill>
                <a:effectLst>
                  <a:outerShdw blurRad="38100" dist="38100" dir="2700000" algn="tl">
                    <a:srgbClr val="000000">
                      <a:alpha val="43137"/>
                    </a:srgbClr>
                  </a:outerShdw>
                </a:effectLst>
              </a:rPr>
              <a:t>CONTEXT IS KING</a:t>
            </a:r>
          </a:p>
        </p:txBody>
      </p:sp>
      <p:sp>
        <p:nvSpPr>
          <p:cNvPr id="2" name="TextBox 1">
            <a:extLst>
              <a:ext uri="{FF2B5EF4-FFF2-40B4-BE49-F238E27FC236}">
                <a16:creationId xmlns:a16="http://schemas.microsoft.com/office/drawing/2014/main" id="{488220F3-9878-4669-A4F7-5B1771AD578E}"/>
              </a:ext>
            </a:extLst>
          </p:cNvPr>
          <p:cNvSpPr txBox="1"/>
          <p:nvPr/>
        </p:nvSpPr>
        <p:spPr>
          <a:xfrm>
            <a:off x="3642527" y="3674703"/>
            <a:ext cx="7496070" cy="2246769"/>
          </a:xfrm>
          <a:prstGeom prst="rect">
            <a:avLst/>
          </a:prstGeom>
          <a:noFill/>
        </p:spPr>
        <p:txBody>
          <a:bodyPr wrap="square" rtlCol="0">
            <a:spAutoFit/>
          </a:bodyPr>
          <a:lstStyle/>
          <a:p>
            <a:r>
              <a:rPr lang="en-CA" sz="2800" dirty="0">
                <a:effectLst>
                  <a:outerShdw blurRad="38100" dist="38100" dir="2700000" algn="tl">
                    <a:srgbClr val="000000">
                      <a:alpha val="43137"/>
                    </a:srgbClr>
                  </a:outerShdw>
                </a:effectLst>
                <a:latin typeface="+mj-lt"/>
              </a:rPr>
              <a:t>If we were to continue our detective analogy, in this phase, you’re investigating and examining the evidence you collected. You’re trying to put it together and figure out the big story that it makes sense within.</a:t>
            </a:r>
            <a:endParaRPr lang="en-CA" sz="3200" dirty="0">
              <a:effectLst>
                <a:outerShdw blurRad="38100" dist="38100" dir="2700000" algn="tl">
                  <a:srgbClr val="000000">
                    <a:alpha val="43137"/>
                  </a:srgbClr>
                </a:outerShdw>
              </a:effectLst>
              <a:latin typeface="+mj-lt"/>
            </a:endParaRPr>
          </a:p>
        </p:txBody>
      </p:sp>
      <p:pic>
        <p:nvPicPr>
          <p:cNvPr id="3074" name="Picture 2" descr="Image result for detective">
            <a:extLst>
              <a:ext uri="{FF2B5EF4-FFF2-40B4-BE49-F238E27FC236}">
                <a16:creationId xmlns:a16="http://schemas.microsoft.com/office/drawing/2014/main" id="{1868C894-3220-4183-82D6-0A2AC5A5A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45" y="3597310"/>
            <a:ext cx="2272242" cy="2401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0DEEB646-F09C-4EDB-8EF6-484C300D8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899" y="1714839"/>
            <a:ext cx="950953" cy="962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7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D7801-31CD-4956-90A8-1802F1D64EF3}"/>
              </a:ext>
            </a:extLst>
          </p:cNvPr>
          <p:cNvSpPr>
            <a:spLocks noGrp="1"/>
          </p:cNvSpPr>
          <p:nvPr>
            <p:ph type="title"/>
          </p:nvPr>
        </p:nvSpPr>
        <p:spPr/>
        <p:txBody>
          <a:bodyPr/>
          <a:lstStyle/>
          <a:p>
            <a:r>
              <a:rPr lang="en-US" dirty="0"/>
              <a:t>II. INTERPRET</a:t>
            </a:r>
            <a:endParaRPr lang="en-CA" dirty="0"/>
          </a:p>
        </p:txBody>
      </p:sp>
      <p:sp>
        <p:nvSpPr>
          <p:cNvPr id="5" name="Text Placeholder 4">
            <a:extLst>
              <a:ext uri="{FF2B5EF4-FFF2-40B4-BE49-F238E27FC236}">
                <a16:creationId xmlns:a16="http://schemas.microsoft.com/office/drawing/2014/main" id="{62B46CA3-D5B9-427A-8D30-1F921E0BBD5D}"/>
              </a:ext>
            </a:extLst>
          </p:cNvPr>
          <p:cNvSpPr>
            <a:spLocks noGrp="1"/>
          </p:cNvSpPr>
          <p:nvPr>
            <p:ph type="body" sz="quarter" idx="10"/>
          </p:nvPr>
        </p:nvSpPr>
        <p:spPr>
          <a:xfrm>
            <a:off x="953645" y="1642904"/>
            <a:ext cx="10111230" cy="1311311"/>
          </a:xfrm>
        </p:spPr>
        <p:txBody>
          <a:bodyPr/>
          <a:lstStyle/>
          <a:p>
            <a:pPr algn="ctr"/>
            <a:r>
              <a:rPr lang="en-CA" sz="3600" dirty="0">
                <a:effectLst>
                  <a:outerShdw blurRad="38100" dist="38100" dir="2700000" algn="tl">
                    <a:srgbClr val="000000">
                      <a:alpha val="43137"/>
                    </a:srgbClr>
                  </a:outerShdw>
                </a:effectLst>
              </a:rPr>
              <a:t>Your main focus at this stage is the author’s intent.</a:t>
            </a:r>
          </a:p>
          <a:p>
            <a:pPr algn="ctr"/>
            <a:endParaRPr lang="en-CA" sz="3600" b="1" dirty="0">
              <a:effectLst>
                <a:outerShdw blurRad="38100" dist="38100" dir="2700000" algn="tl">
                  <a:srgbClr val="000000">
                    <a:alpha val="43137"/>
                  </a:srgbClr>
                </a:outerShdw>
              </a:effectLst>
            </a:endParaRPr>
          </a:p>
          <a:p>
            <a:pPr algn="ctr"/>
            <a:r>
              <a:rPr lang="en-CA" sz="3600" dirty="0">
                <a:effectLst>
                  <a:outerShdw blurRad="38100" dist="38100" dir="2700000" algn="tl">
                    <a:srgbClr val="000000">
                      <a:alpha val="43137"/>
                    </a:srgbClr>
                  </a:outerShdw>
                </a:effectLst>
              </a:rPr>
              <a:t>How do the characters, content and context convey meaning?</a:t>
            </a:r>
          </a:p>
        </p:txBody>
      </p:sp>
    </p:spTree>
    <p:extLst>
      <p:ext uri="{BB962C8B-B14F-4D97-AF65-F5344CB8AC3E}">
        <p14:creationId xmlns:p14="http://schemas.microsoft.com/office/powerpoint/2010/main" val="40449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441A73-5E19-465F-91EA-68262E0CA3A9}"/>
              </a:ext>
            </a:extLst>
          </p:cNvPr>
          <p:cNvSpPr>
            <a:spLocks noGrp="1"/>
          </p:cNvSpPr>
          <p:nvPr>
            <p:ph type="body" sz="quarter" idx="10"/>
          </p:nvPr>
        </p:nvSpPr>
        <p:spPr/>
        <p:txBody>
          <a:bodyPr/>
          <a:lstStyle/>
          <a:p>
            <a:r>
              <a:rPr lang="en-CA" dirty="0"/>
              <a:t>"Careful handling of the Bible will enable us to 'hear' it a little better. </a:t>
            </a:r>
            <a:r>
              <a:rPr lang="en-CA" b="1" dirty="0">
                <a:solidFill>
                  <a:schemeClr val="accent1">
                    <a:lumMod val="75000"/>
                  </a:schemeClr>
                </a:solidFill>
              </a:rPr>
              <a:t>It is all too easy to read the traditional interpretations we have received from others into the text of Scripture. </a:t>
            </a:r>
            <a:r>
              <a:rPr lang="en-CA" dirty="0"/>
              <a:t>Then we may unwittingly transfer the authority of Scripture to our traditional interpretations and invest them with a false, even idolatrous, degree of certainty. Because traditions are reshaped as they are passed on, after a while we may drift far from God's Word while still insisting all our theological opinions are 'biblical' and therefore true."</a:t>
            </a:r>
          </a:p>
        </p:txBody>
      </p:sp>
      <p:sp>
        <p:nvSpPr>
          <p:cNvPr id="6" name="Text Placeholder 5">
            <a:extLst>
              <a:ext uri="{FF2B5EF4-FFF2-40B4-BE49-F238E27FC236}">
                <a16:creationId xmlns:a16="http://schemas.microsoft.com/office/drawing/2014/main" id="{A315C79E-B2AE-4901-B50D-EA84A448AC03}"/>
              </a:ext>
            </a:extLst>
          </p:cNvPr>
          <p:cNvSpPr>
            <a:spLocks noGrp="1"/>
          </p:cNvSpPr>
          <p:nvPr>
            <p:ph type="body" sz="quarter" idx="13"/>
          </p:nvPr>
        </p:nvSpPr>
        <p:spPr/>
        <p:txBody>
          <a:bodyPr/>
          <a:lstStyle/>
          <a:p>
            <a:r>
              <a:rPr lang="en-US" dirty="0"/>
              <a:t>D.A. Carson (Theologian &amp; Professor)</a:t>
            </a:r>
            <a:endParaRPr lang="en-CA" dirty="0"/>
          </a:p>
        </p:txBody>
      </p:sp>
      <p:pic>
        <p:nvPicPr>
          <p:cNvPr id="12" name="Picture Placeholder 11" descr="A person wearing a suit and tie&#10;&#10;Description automatically generated">
            <a:extLst>
              <a:ext uri="{FF2B5EF4-FFF2-40B4-BE49-F238E27FC236}">
                <a16:creationId xmlns:a16="http://schemas.microsoft.com/office/drawing/2014/main" id="{773DC0ED-C2AC-47A1-B095-075022010A4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651" r="11651"/>
          <a:stretch>
            <a:fillRect/>
          </a:stretch>
        </p:blipFill>
        <p:spPr/>
      </p:pic>
    </p:spTree>
    <p:extLst>
      <p:ext uri="{BB962C8B-B14F-4D97-AF65-F5344CB8AC3E}">
        <p14:creationId xmlns:p14="http://schemas.microsoft.com/office/powerpoint/2010/main" val="1141362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D43DD0-DCFA-42E7-B8C3-2502315715E2}"/>
              </a:ext>
            </a:extLst>
          </p:cNvPr>
          <p:cNvSpPr>
            <a:spLocks noGrp="1"/>
          </p:cNvSpPr>
          <p:nvPr>
            <p:ph type="body" sz="quarter" idx="10"/>
          </p:nvPr>
        </p:nvSpPr>
        <p:spPr/>
        <p:txBody>
          <a:bodyPr/>
          <a:lstStyle/>
          <a:p>
            <a:r>
              <a:rPr lang="en-CA" sz="4400" dirty="0"/>
              <a:t>“…do unto authors as you would have them do unto you.”</a:t>
            </a:r>
          </a:p>
        </p:txBody>
      </p:sp>
      <p:pic>
        <p:nvPicPr>
          <p:cNvPr id="6" name="Picture Placeholder 5" descr="A person wearing a suit and tie&#10;&#10;Description automatically generated">
            <a:extLst>
              <a:ext uri="{FF2B5EF4-FFF2-40B4-BE49-F238E27FC236}">
                <a16:creationId xmlns:a16="http://schemas.microsoft.com/office/drawing/2014/main" id="{75938779-018A-4213-8378-41F782A11D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2390" b="12390"/>
          <a:stretch>
            <a:fillRect/>
          </a:stretch>
        </p:blipFill>
        <p:spPr/>
      </p:pic>
      <p:sp>
        <p:nvSpPr>
          <p:cNvPr id="4" name="Text Placeholder 3">
            <a:extLst>
              <a:ext uri="{FF2B5EF4-FFF2-40B4-BE49-F238E27FC236}">
                <a16:creationId xmlns:a16="http://schemas.microsoft.com/office/drawing/2014/main" id="{EAF8C9E3-EDFC-4B2E-AE1D-0EA6B9828A2C}"/>
              </a:ext>
            </a:extLst>
          </p:cNvPr>
          <p:cNvSpPr>
            <a:spLocks noGrp="1"/>
          </p:cNvSpPr>
          <p:nvPr>
            <p:ph type="body" sz="quarter" idx="13"/>
          </p:nvPr>
        </p:nvSpPr>
        <p:spPr/>
        <p:txBody>
          <a:bodyPr/>
          <a:lstStyle/>
          <a:p>
            <a:r>
              <a:rPr lang="en-US" dirty="0"/>
              <a:t>John Piper (Pastor &amp; Author)</a:t>
            </a:r>
            <a:endParaRPr lang="en-CA" dirty="0"/>
          </a:p>
        </p:txBody>
      </p:sp>
    </p:spTree>
    <p:extLst>
      <p:ext uri="{BB962C8B-B14F-4D97-AF65-F5344CB8AC3E}">
        <p14:creationId xmlns:p14="http://schemas.microsoft.com/office/powerpoint/2010/main" val="156051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74604B-8D89-4E64-827A-F88420BC394F}"/>
              </a:ext>
            </a:extLst>
          </p:cNvPr>
          <p:cNvSpPr>
            <a:spLocks noGrp="1"/>
          </p:cNvSpPr>
          <p:nvPr>
            <p:ph type="body" sz="quarter" idx="10"/>
          </p:nvPr>
        </p:nvSpPr>
        <p:spPr/>
        <p:txBody>
          <a:bodyPr/>
          <a:lstStyle/>
          <a:p>
            <a:pPr algn="ctr"/>
            <a:r>
              <a:rPr lang="en-CA" sz="4000" b="0" dirty="0">
                <a:latin typeface="+mj-lt"/>
              </a:rPr>
              <a:t>“The clarity of Scripture means that the Bible is written in such a way that </a:t>
            </a:r>
            <a:r>
              <a:rPr lang="en-CA" sz="4000" b="0" dirty="0">
                <a:solidFill>
                  <a:srgbClr val="FFC000"/>
                </a:solidFill>
                <a:latin typeface="+mj-lt"/>
              </a:rPr>
              <a:t>its teachings are able to be understood by all </a:t>
            </a:r>
            <a:r>
              <a:rPr lang="en-CA" sz="4000" b="0" dirty="0">
                <a:latin typeface="+mj-lt"/>
              </a:rPr>
              <a:t>who will read it seeking God’s help and being willing to follow it.”</a:t>
            </a:r>
          </a:p>
          <a:p>
            <a:pPr algn="ctr"/>
            <a:r>
              <a:rPr lang="en-CA" b="0" dirty="0"/>
              <a:t>(Wayne A. Grudem, Bible Doctrine, </a:t>
            </a:r>
            <a:r>
              <a:rPr lang="en-CA" b="0" dirty="0" err="1"/>
              <a:t>pg</a:t>
            </a:r>
            <a:r>
              <a:rPr lang="en-CA" b="0" dirty="0"/>
              <a:t> 52)</a:t>
            </a:r>
          </a:p>
        </p:txBody>
      </p:sp>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spTree>
    <p:extLst>
      <p:ext uri="{BB962C8B-B14F-4D97-AF65-F5344CB8AC3E}">
        <p14:creationId xmlns:p14="http://schemas.microsoft.com/office/powerpoint/2010/main" val="289284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dirty="0"/>
              <a:t>II. INTERPRET</a:t>
            </a:r>
            <a:endParaRPr lang="en-CA"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A. STRUCTURE</a:t>
            </a:r>
            <a:r>
              <a:rPr lang="en-US" dirty="0">
                <a:effectLst>
                  <a:outerShdw blurRad="38100" dist="38100" dir="2700000" algn="tl">
                    <a:srgbClr val="000000">
                      <a:alpha val="43137"/>
                    </a:srgbClr>
                  </a:outerShdw>
                </a:effectLst>
              </a:rPr>
              <a:t> (Paragraphs) - </a:t>
            </a:r>
            <a:r>
              <a:rPr lang="en-US" dirty="0">
                <a:solidFill>
                  <a:schemeClr val="accent1">
                    <a:lumMod val="75000"/>
                  </a:schemeClr>
                </a:solidFill>
                <a:effectLst>
                  <a:outerShdw blurRad="38100" dist="38100" dir="2700000" algn="tl">
                    <a:srgbClr val="000000">
                      <a:alpha val="43137"/>
                    </a:srgbClr>
                  </a:outerShdw>
                </a:effectLst>
              </a:rPr>
              <a:t>BIG</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Where do these paragraphs occur in the book/letter? (e.g. 1 Cor. 13) How does this affect how we read it?</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is the genre of this section of Scripture? (e.g. poem vs. recipe)</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is the historical time period and cultural environment in which it was written? (e.g. Mark 14:4-5 – “300 denarii”)</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Who was the original author and audience? Who wrote it and to whom was it written?</a:t>
            </a:r>
          </a:p>
        </p:txBody>
      </p:sp>
    </p:spTree>
    <p:extLst>
      <p:ext uri="{BB962C8B-B14F-4D97-AF65-F5344CB8AC3E}">
        <p14:creationId xmlns:p14="http://schemas.microsoft.com/office/powerpoint/2010/main" val="364789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sz="5400" dirty="0"/>
              <a:t>II. INTERPRET OBSERVATIONS</a:t>
            </a:r>
            <a:endParaRPr lang="en-CA" sz="5400"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A. STRUCTURE</a:t>
            </a:r>
            <a:r>
              <a:rPr lang="en-US" dirty="0">
                <a:effectLst>
                  <a:outerShdw blurRad="38100" dist="38100" dir="2700000" algn="tl">
                    <a:srgbClr val="000000">
                      <a:alpha val="43137"/>
                    </a:srgbClr>
                  </a:outerShdw>
                </a:effectLst>
              </a:rPr>
              <a:t> (Paragraphs) - </a:t>
            </a:r>
            <a:r>
              <a:rPr lang="en-US" dirty="0">
                <a:solidFill>
                  <a:schemeClr val="accent1">
                    <a:lumMod val="75000"/>
                  </a:schemeClr>
                </a:solidFill>
                <a:effectLst>
                  <a:outerShdw blurRad="38100" dist="38100" dir="2700000" algn="tl">
                    <a:srgbClr val="000000">
                      <a:alpha val="43137"/>
                    </a:srgbClr>
                  </a:outerShdw>
                </a:effectLst>
              </a:rPr>
              <a:t>BIG</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What is the tone of the passage?</a:t>
            </a:r>
            <a:r>
              <a:rPr lang="en-CA" sz="2800" dirty="0">
                <a:effectLst>
                  <a:outerShdw blurRad="38100" dist="38100" dir="2700000" algn="tl">
                    <a:srgbClr val="000000">
                      <a:alpha val="43137"/>
                    </a:srgbClr>
                  </a:outerShdw>
                </a:effectLst>
                <a:latin typeface="+mn-lt"/>
              </a:rPr>
              <a:t> – rebuke, encouragement, joyful, sad, mourning, frustrated, concerned, serious, sarcastic, etc. - the tone can drastically change its intended meaning!</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What themes are repeated?</a:t>
            </a:r>
            <a:r>
              <a:rPr lang="en-CA" sz="2800" dirty="0">
                <a:effectLst>
                  <a:outerShdw blurRad="38100" dist="38100" dir="2700000" algn="tl">
                    <a:srgbClr val="000000">
                      <a:alpha val="43137"/>
                    </a:srgbClr>
                  </a:outerShdw>
                </a:effectLst>
                <a:latin typeface="+mn-lt"/>
              </a:rPr>
              <a:t> - this may be a marker to us that this is an important concept in this section of Scripture. So we direct our focus primarily to understand that concept.</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Are there parallel thoughts/concepts? Is it grouped or arranged a certain way? Why is it arranged that way? </a:t>
            </a:r>
            <a:r>
              <a:rPr lang="en-CA" sz="2800" dirty="0">
                <a:effectLst>
                  <a:outerShdw blurRad="38100" dist="38100" dir="2700000" algn="tl">
                    <a:srgbClr val="000000">
                      <a:alpha val="43137"/>
                    </a:srgbClr>
                  </a:outerShdw>
                </a:effectLst>
                <a:latin typeface="+mn-lt"/>
              </a:rPr>
              <a:t>- the author is trying to draw your attention to something specific or is arranging it in a way that is memorable.</a:t>
            </a:r>
            <a:endParaRPr lang="en-CA" sz="28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66003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sz="5400" dirty="0"/>
              <a:t>II. INTERPRET OBSERVATIONS</a:t>
            </a:r>
            <a:endParaRPr lang="en-CA" sz="5400"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A. STRUCTURE</a:t>
            </a:r>
            <a:r>
              <a:rPr lang="en-US" dirty="0">
                <a:effectLst>
                  <a:outerShdw blurRad="38100" dist="38100" dir="2700000" algn="tl">
                    <a:srgbClr val="000000">
                      <a:alpha val="43137"/>
                    </a:srgbClr>
                  </a:outerShdw>
                </a:effectLst>
              </a:rPr>
              <a:t> (Paragraphs) - </a:t>
            </a:r>
            <a:r>
              <a:rPr lang="en-US" dirty="0">
                <a:solidFill>
                  <a:schemeClr val="accent1">
                    <a:lumMod val="75000"/>
                  </a:schemeClr>
                </a:solidFill>
                <a:effectLst>
                  <a:outerShdw blurRad="38100" dist="38100" dir="2700000" algn="tl">
                    <a:srgbClr val="000000">
                      <a:alpha val="43137"/>
                    </a:srgbClr>
                  </a:outerShdw>
                </a:effectLst>
              </a:rPr>
              <a:t>BIG</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Are there transitions in the text? Does the focus shift or does the tone change? </a:t>
            </a:r>
            <a:r>
              <a:rPr lang="en-CA" sz="2800" dirty="0">
                <a:effectLst>
                  <a:outerShdw blurRad="38100" dist="38100" dir="2700000" algn="tl">
                    <a:srgbClr val="000000">
                      <a:alpha val="43137"/>
                    </a:srgbClr>
                  </a:outerShdw>
                </a:effectLst>
                <a:latin typeface="+mn-lt"/>
              </a:rPr>
              <a:t>- this helps us see when there is a change within the text that affects how we read that portion.</a:t>
            </a:r>
          </a:p>
          <a:p>
            <a:pPr marL="457200" indent="-457200">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Is it describing something or prescribing something to me?</a:t>
            </a:r>
            <a:r>
              <a:rPr lang="en-CA" sz="2800" dirty="0">
                <a:effectLst>
                  <a:outerShdw blurRad="38100" dist="38100" dir="2700000" algn="tl">
                    <a:srgbClr val="000000">
                      <a:alpha val="43137"/>
                    </a:srgbClr>
                  </a:outerShdw>
                </a:effectLst>
                <a:latin typeface="+mn-lt"/>
              </a:rPr>
              <a:t> - if we read indicatives like they are imperatives, we may end up thinking we have to do something when really the passage is telling us what’s already been done! Mixing up description with prescription turns theology upside down. </a:t>
            </a:r>
            <a:br>
              <a:rPr lang="en-CA" sz="2400" dirty="0">
                <a:effectLst>
                  <a:outerShdw blurRad="38100" dist="38100" dir="2700000" algn="tl">
                    <a:srgbClr val="000000">
                      <a:alpha val="43137"/>
                    </a:srgbClr>
                  </a:outerShdw>
                </a:effectLst>
                <a:latin typeface="+mn-lt"/>
              </a:rPr>
            </a:br>
            <a:r>
              <a:rPr lang="en-CA" sz="2800" i="1" dirty="0">
                <a:effectLst>
                  <a:outerShdw blurRad="38100" dist="38100" dir="2700000" algn="tl">
                    <a:srgbClr val="000000">
                      <a:alpha val="43137"/>
                    </a:srgbClr>
                  </a:outerShdw>
                </a:effectLst>
                <a:latin typeface="+mn-lt"/>
              </a:rPr>
              <a:t>Is it telling me to </a:t>
            </a:r>
            <a:r>
              <a:rPr lang="en-CA" sz="2800" b="1" i="1" u="sng" dirty="0">
                <a:solidFill>
                  <a:schemeClr val="accent1">
                    <a:lumMod val="75000"/>
                  </a:schemeClr>
                </a:solidFill>
                <a:effectLst>
                  <a:outerShdw blurRad="38100" dist="38100" dir="2700000" algn="tl">
                    <a:srgbClr val="000000">
                      <a:alpha val="43137"/>
                    </a:srgbClr>
                  </a:outerShdw>
                </a:effectLst>
                <a:latin typeface="+mn-lt"/>
              </a:rPr>
              <a:t>believe</a:t>
            </a:r>
            <a:r>
              <a:rPr lang="en-CA" sz="2800" i="1" dirty="0">
                <a:effectLst>
                  <a:outerShdw blurRad="38100" dist="38100" dir="2700000" algn="tl">
                    <a:srgbClr val="000000">
                      <a:alpha val="43137"/>
                    </a:srgbClr>
                  </a:outerShdw>
                </a:effectLst>
                <a:latin typeface="+mn-lt"/>
              </a:rPr>
              <a:t> something or to </a:t>
            </a:r>
            <a:r>
              <a:rPr lang="en-CA" sz="2800" b="1" i="1" u="sng" dirty="0">
                <a:solidFill>
                  <a:schemeClr val="accent1">
                    <a:lumMod val="75000"/>
                  </a:schemeClr>
                </a:solidFill>
                <a:effectLst>
                  <a:outerShdw blurRad="38100" dist="38100" dir="2700000" algn="tl">
                    <a:srgbClr val="000000">
                      <a:alpha val="43137"/>
                    </a:srgbClr>
                  </a:outerShdw>
                </a:effectLst>
                <a:latin typeface="+mn-lt"/>
              </a:rPr>
              <a:t>do</a:t>
            </a:r>
            <a:r>
              <a:rPr lang="en-CA" sz="2800" i="1" dirty="0">
                <a:effectLst>
                  <a:outerShdw blurRad="38100" dist="38100" dir="2700000" algn="tl">
                    <a:srgbClr val="000000">
                      <a:alpha val="43137"/>
                    </a:srgbClr>
                  </a:outerShdw>
                </a:effectLst>
                <a:latin typeface="+mn-lt"/>
              </a:rPr>
              <a:t> something?</a:t>
            </a:r>
          </a:p>
        </p:txBody>
      </p:sp>
    </p:spTree>
    <p:extLst>
      <p:ext uri="{BB962C8B-B14F-4D97-AF65-F5344CB8AC3E}">
        <p14:creationId xmlns:p14="http://schemas.microsoft.com/office/powerpoint/2010/main" val="3130332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sz="5400" dirty="0"/>
              <a:t>II. INTERPRET OBSERVATIONS</a:t>
            </a:r>
            <a:endParaRPr lang="en-CA" sz="5400"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B. SENTENCES</a:t>
            </a:r>
            <a:r>
              <a:rPr lang="en-US" dirty="0">
                <a:effectLst>
                  <a:outerShdw blurRad="38100" dist="38100" dir="2700000" algn="tl">
                    <a:srgbClr val="000000">
                      <a:alpha val="43137"/>
                    </a:srgbClr>
                  </a:outerShdw>
                </a:effectLst>
              </a:rPr>
              <a:t> (Syntax) - </a:t>
            </a:r>
            <a:r>
              <a:rPr lang="en-US" dirty="0">
                <a:solidFill>
                  <a:schemeClr val="accent1">
                    <a:lumMod val="75000"/>
                  </a:schemeClr>
                </a:solidFill>
                <a:effectLst>
                  <a:outerShdw blurRad="38100" dist="38100" dir="2700000" algn="tl">
                    <a:srgbClr val="000000">
                      <a:alpha val="43137"/>
                    </a:srgbClr>
                  </a:outerShdw>
                </a:effectLst>
              </a:rPr>
              <a:t>MEDIUM</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What are the verse(s) immediately before and after a passage? </a:t>
            </a:r>
            <a:r>
              <a:rPr lang="en-CA" sz="2800" dirty="0">
                <a:effectLst>
                  <a:outerShdw blurRad="38100" dist="38100" dir="2700000" algn="tl">
                    <a:srgbClr val="000000">
                      <a:alpha val="43137"/>
                    </a:srgbClr>
                  </a:outerShdw>
                </a:effectLst>
                <a:latin typeface="+mn-lt"/>
              </a:rPr>
              <a:t>- does this affect the way you read the sentence? What information does it give you to help make sense of that sentence?</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Is there anything of note about the order of words or how the sentence is constructed? </a:t>
            </a:r>
            <a:r>
              <a:rPr lang="en-CA" sz="2800" dirty="0">
                <a:effectLst>
                  <a:outerShdw blurRad="38100" dist="38100" dir="2700000" algn="tl">
                    <a:srgbClr val="000000">
                      <a:alpha val="43137"/>
                    </a:srgbClr>
                  </a:outerShdw>
                </a:effectLst>
                <a:latin typeface="+mn-lt"/>
              </a:rPr>
              <a:t>- perhaps the order of a list of things might indicate the order of importance or priority. Perhaps it is constructed oddly, is there a reason why?</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OT references/quotes/allusions </a:t>
            </a:r>
            <a:r>
              <a:rPr lang="en-CA" sz="2800" dirty="0">
                <a:effectLst>
                  <a:outerShdw blurRad="38100" dist="38100" dir="2700000" algn="tl">
                    <a:srgbClr val="000000">
                      <a:alpha val="43137"/>
                    </a:srgbClr>
                  </a:outerShdw>
                </a:effectLst>
                <a:latin typeface="+mn-lt"/>
              </a:rPr>
              <a:t>– how does the context of the OT quote inform the text we’re studying?</a:t>
            </a:r>
          </a:p>
        </p:txBody>
      </p:sp>
    </p:spTree>
    <p:extLst>
      <p:ext uri="{BB962C8B-B14F-4D97-AF65-F5344CB8AC3E}">
        <p14:creationId xmlns:p14="http://schemas.microsoft.com/office/powerpoint/2010/main" val="2423067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sz="5400" dirty="0"/>
              <a:t>II. INTERPRET OBSERVATIONS</a:t>
            </a:r>
            <a:endParaRPr lang="en-CA" sz="5400"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B. SENTENCES</a:t>
            </a:r>
            <a:r>
              <a:rPr lang="en-US" dirty="0">
                <a:effectLst>
                  <a:outerShdw blurRad="38100" dist="38100" dir="2700000" algn="tl">
                    <a:srgbClr val="000000">
                      <a:alpha val="43137"/>
                    </a:srgbClr>
                  </a:outerShdw>
                </a:effectLst>
              </a:rPr>
              <a:t> (Syntax) - </a:t>
            </a:r>
            <a:r>
              <a:rPr lang="en-US" dirty="0">
                <a:solidFill>
                  <a:schemeClr val="accent1">
                    <a:lumMod val="75000"/>
                  </a:schemeClr>
                </a:solidFill>
                <a:effectLst>
                  <a:outerShdw blurRad="38100" dist="38100" dir="2700000" algn="tl">
                    <a:srgbClr val="000000">
                      <a:alpha val="43137"/>
                    </a:srgbClr>
                  </a:outerShdw>
                </a:effectLst>
              </a:rPr>
              <a:t>MEDIUM</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What do I observe about the grammar? What is the main verb? - </a:t>
            </a:r>
            <a:r>
              <a:rPr lang="en-CA" sz="2800" dirty="0">
                <a:effectLst>
                  <a:outerShdw blurRad="38100" dist="38100" dir="2700000" algn="tl">
                    <a:srgbClr val="000000">
                      <a:alpha val="43137"/>
                    </a:srgbClr>
                  </a:outerShdw>
                </a:effectLst>
                <a:latin typeface="+mn-lt"/>
              </a:rPr>
              <a:t>A simple tip for finding the main verb (as it may not be as obvious in English) is to ask “what is the intended outcome or take-away of the sentence?” </a:t>
            </a:r>
          </a:p>
          <a:p>
            <a:pPr marL="457200" indent="-457200" fontAlgn="base">
              <a:buFont typeface="Arial" panose="020B0604020202020204" pitchFamily="34" charset="0"/>
              <a:buChar char="•"/>
            </a:pPr>
            <a:r>
              <a:rPr lang="en-CA" sz="2800" b="1" dirty="0">
                <a:effectLst>
                  <a:outerShdw blurRad="38100" dist="38100" dir="2700000" algn="tl">
                    <a:srgbClr val="000000">
                      <a:alpha val="43137"/>
                    </a:srgbClr>
                  </a:outerShdw>
                </a:effectLst>
                <a:latin typeface="+mn-lt"/>
              </a:rPr>
              <a:t>What are the linking words? </a:t>
            </a:r>
            <a:r>
              <a:rPr lang="en-CA" sz="2800" dirty="0">
                <a:effectLst>
                  <a:outerShdw blurRad="38100" dist="38100" dir="2700000" algn="tl">
                    <a:srgbClr val="000000">
                      <a:alpha val="43137"/>
                    </a:srgbClr>
                  </a:outerShdw>
                </a:effectLst>
                <a:latin typeface="+mn-lt"/>
              </a:rPr>
              <a:t>– How do the linking words relate the different clauses or ideas in the sentences? Do they oppose them to each other (but/on the other hand)? Do they connect them (and/also)? Does it build upon one another (additionally/furthermore)? Does one explain the other (because/for)? Does it state the purpose (in order that/so that)?</a:t>
            </a:r>
            <a:endParaRPr lang="en-CA" sz="24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632632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sz="5400" dirty="0"/>
              <a:t>II. INTERPRET OBSERVATIONS</a:t>
            </a:r>
            <a:endParaRPr lang="en-CA" sz="5400"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C. WORDS</a:t>
            </a:r>
            <a:r>
              <a:rPr lang="en-US" dirty="0">
                <a:effectLst>
                  <a:outerShdw blurRad="38100" dist="38100" dir="2700000" algn="tl">
                    <a:srgbClr val="000000">
                      <a:alpha val="43137"/>
                    </a:srgbClr>
                  </a:outerShdw>
                </a:effectLst>
              </a:rPr>
              <a:t> (Semantics) - </a:t>
            </a:r>
            <a:r>
              <a:rPr lang="en-US" dirty="0">
                <a:solidFill>
                  <a:schemeClr val="accent1">
                    <a:lumMod val="75000"/>
                  </a:schemeClr>
                </a:solidFill>
                <a:effectLst>
                  <a:outerShdw blurRad="38100" dist="38100" dir="2700000" algn="tl">
                    <a:srgbClr val="000000">
                      <a:alpha val="43137"/>
                    </a:srgbClr>
                  </a:outerShdw>
                </a:effectLst>
              </a:rPr>
              <a:t>SMALL</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words stand out to me?</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any words repeated - either exactly or in synonyms? Are any words equated to each other? Why is this significant?</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any words that are antonyms? Why is this significant?</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Are there any words I don’t understand? Look them up.</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are the possible range of meanings for this word? What makes the most sense in context?</a:t>
            </a:r>
          </a:p>
        </p:txBody>
      </p:sp>
    </p:spTree>
    <p:extLst>
      <p:ext uri="{BB962C8B-B14F-4D97-AF65-F5344CB8AC3E}">
        <p14:creationId xmlns:p14="http://schemas.microsoft.com/office/powerpoint/2010/main" val="456774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sz="5400" dirty="0"/>
              <a:t>II. INTERPRET OBSERVATIONS</a:t>
            </a:r>
            <a:endParaRPr lang="en-CA" sz="5400"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SOME TIPS:</a:t>
            </a:r>
            <a:endParaRPr lang="en-CA" sz="2800" dirty="0">
              <a:effectLst>
                <a:outerShdw blurRad="38100" dist="38100" dir="2700000" algn="tl">
                  <a:srgbClr val="000000">
                    <a:alpha val="43137"/>
                  </a:srgbClr>
                </a:outerShdw>
              </a:effectLst>
              <a:latin typeface="+mn-lt"/>
            </a:endParaRPr>
          </a:p>
          <a:p>
            <a:pPr marL="457200" indent="-457200" fontAlgn="base">
              <a:buFont typeface="Arial" panose="020B0604020202020204" pitchFamily="34" charset="0"/>
              <a:buChar char="•"/>
            </a:pPr>
            <a:r>
              <a:rPr lang="en-CA" sz="2800" i="1" dirty="0">
                <a:effectLst>
                  <a:outerShdw blurRad="38100" dist="38100" dir="2700000" algn="tl">
                    <a:srgbClr val="000000">
                      <a:alpha val="43137"/>
                    </a:srgbClr>
                  </a:outerShdw>
                </a:effectLst>
              </a:rPr>
              <a:t>Trouble with words - If you’ve done the previous steps well, that should solve most interpretive problems.</a:t>
            </a:r>
          </a:p>
          <a:p>
            <a:pPr marL="457200" indent="-457200" fontAlgn="base">
              <a:buFont typeface="Arial" panose="020B0604020202020204" pitchFamily="34" charset="0"/>
              <a:buChar char="•"/>
            </a:pPr>
            <a:r>
              <a:rPr lang="en-CA" sz="2800" i="1" dirty="0">
                <a:effectLst>
                  <a:outerShdw blurRad="38100" dist="38100" dir="2700000" algn="tl">
                    <a:srgbClr val="000000">
                      <a:alpha val="43137"/>
                    </a:srgbClr>
                  </a:outerShdw>
                </a:effectLst>
              </a:rPr>
              <a:t>Look for answers first in the text itself. Often times the text answers its own questions if we keep on reading.</a:t>
            </a:r>
          </a:p>
          <a:p>
            <a:pPr marL="457200" indent="-457200" fontAlgn="base">
              <a:buFont typeface="Arial" panose="020B0604020202020204" pitchFamily="34" charset="0"/>
              <a:buChar char="•"/>
            </a:pPr>
            <a:r>
              <a:rPr lang="en-CA" sz="2800" i="1" dirty="0">
                <a:effectLst>
                  <a:outerShdw blurRad="38100" dist="38100" dir="2700000" algn="tl">
                    <a:srgbClr val="000000">
                      <a:alpha val="43137"/>
                    </a:srgbClr>
                  </a:outerShdw>
                </a:effectLst>
              </a:rPr>
              <a:t>If you’re still stuck, consult a Study Bible, Commentary or Bible Dictionary to help you.</a:t>
            </a:r>
          </a:p>
          <a:p>
            <a:pPr marL="457200" indent="-457200" fontAlgn="base">
              <a:buFont typeface="Arial" panose="020B0604020202020204" pitchFamily="34" charset="0"/>
              <a:buChar char="•"/>
            </a:pPr>
            <a:r>
              <a:rPr lang="en-CA" sz="2800" i="1" dirty="0">
                <a:effectLst>
                  <a:outerShdw blurRad="38100" dist="38100" dir="2700000" algn="tl">
                    <a:srgbClr val="000000">
                      <a:alpha val="43137"/>
                    </a:srgbClr>
                  </a:outerShdw>
                </a:effectLst>
              </a:rPr>
              <a:t>OT allusions/quotes/references are often key to understanding NT passages that use them.</a:t>
            </a:r>
          </a:p>
        </p:txBody>
      </p:sp>
    </p:spTree>
    <p:extLst>
      <p:ext uri="{BB962C8B-B14F-4D97-AF65-F5344CB8AC3E}">
        <p14:creationId xmlns:p14="http://schemas.microsoft.com/office/powerpoint/2010/main" val="13714361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DB6AB-DCC7-46FA-9ACF-C481E0D32CF9}"/>
              </a:ext>
            </a:extLst>
          </p:cNvPr>
          <p:cNvSpPr>
            <a:spLocks noGrp="1"/>
          </p:cNvSpPr>
          <p:nvPr>
            <p:ph type="title"/>
          </p:nvPr>
        </p:nvSpPr>
        <p:spPr/>
        <p:txBody>
          <a:bodyPr/>
          <a:lstStyle/>
          <a:p>
            <a:r>
              <a:rPr lang="en-CA" dirty="0"/>
              <a:t>WORD STUDIES</a:t>
            </a:r>
          </a:p>
        </p:txBody>
      </p:sp>
      <p:sp>
        <p:nvSpPr>
          <p:cNvPr id="5" name="Text Placeholder 4">
            <a:extLst>
              <a:ext uri="{FF2B5EF4-FFF2-40B4-BE49-F238E27FC236}">
                <a16:creationId xmlns:a16="http://schemas.microsoft.com/office/drawing/2014/main" id="{F47A9282-2CBA-42BF-806D-0EF2B6C694F9}"/>
              </a:ext>
            </a:extLst>
          </p:cNvPr>
          <p:cNvSpPr>
            <a:spLocks noGrp="1"/>
          </p:cNvSpPr>
          <p:nvPr>
            <p:ph type="body" sz="quarter" idx="10"/>
          </p:nvPr>
        </p:nvSpPr>
        <p:spPr>
          <a:xfrm>
            <a:off x="793750" y="3099916"/>
            <a:ext cx="10604500" cy="2170444"/>
          </a:xfrm>
        </p:spPr>
        <p:txBody>
          <a:bodyPr/>
          <a:lstStyle/>
          <a:p>
            <a:pPr algn="ctr"/>
            <a:r>
              <a:rPr lang="en-CA" sz="3600" dirty="0"/>
              <a:t>“The butterfly was lead here.”</a:t>
            </a:r>
          </a:p>
        </p:txBody>
      </p:sp>
      <p:sp>
        <p:nvSpPr>
          <p:cNvPr id="6" name="Text Placeholder 5">
            <a:extLst>
              <a:ext uri="{FF2B5EF4-FFF2-40B4-BE49-F238E27FC236}">
                <a16:creationId xmlns:a16="http://schemas.microsoft.com/office/drawing/2014/main" id="{5BBB33AA-E063-46AB-9A5C-7E834A11EA78}"/>
              </a:ext>
            </a:extLst>
          </p:cNvPr>
          <p:cNvSpPr>
            <a:spLocks noGrp="1"/>
          </p:cNvSpPr>
          <p:nvPr>
            <p:ph type="body" sz="quarter" idx="11"/>
          </p:nvPr>
        </p:nvSpPr>
        <p:spPr/>
        <p:txBody>
          <a:bodyPr/>
          <a:lstStyle/>
          <a:p>
            <a:r>
              <a:rPr lang="en-CA" dirty="0"/>
              <a:t>Some dangers…</a:t>
            </a:r>
          </a:p>
        </p:txBody>
      </p:sp>
    </p:spTree>
    <p:extLst>
      <p:ext uri="{BB962C8B-B14F-4D97-AF65-F5344CB8AC3E}">
        <p14:creationId xmlns:p14="http://schemas.microsoft.com/office/powerpoint/2010/main" val="1181186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DB6AB-DCC7-46FA-9ACF-C481E0D32CF9}"/>
              </a:ext>
            </a:extLst>
          </p:cNvPr>
          <p:cNvSpPr>
            <a:spLocks noGrp="1"/>
          </p:cNvSpPr>
          <p:nvPr>
            <p:ph type="title"/>
          </p:nvPr>
        </p:nvSpPr>
        <p:spPr/>
        <p:txBody>
          <a:bodyPr/>
          <a:lstStyle/>
          <a:p>
            <a:r>
              <a:rPr lang="en-CA" dirty="0"/>
              <a:t>WORD STUDIES</a:t>
            </a:r>
          </a:p>
        </p:txBody>
      </p:sp>
      <p:sp>
        <p:nvSpPr>
          <p:cNvPr id="5" name="Text Placeholder 4">
            <a:extLst>
              <a:ext uri="{FF2B5EF4-FFF2-40B4-BE49-F238E27FC236}">
                <a16:creationId xmlns:a16="http://schemas.microsoft.com/office/drawing/2014/main" id="{F47A9282-2CBA-42BF-806D-0EF2B6C694F9}"/>
              </a:ext>
            </a:extLst>
          </p:cNvPr>
          <p:cNvSpPr>
            <a:spLocks noGrp="1"/>
          </p:cNvSpPr>
          <p:nvPr>
            <p:ph type="body" sz="quarter" idx="10"/>
          </p:nvPr>
        </p:nvSpPr>
        <p:spPr>
          <a:xfrm>
            <a:off x="793750" y="3099916"/>
            <a:ext cx="10604500" cy="2170444"/>
          </a:xfrm>
        </p:spPr>
        <p:txBody>
          <a:bodyPr/>
          <a:lstStyle/>
          <a:p>
            <a:pPr algn="ctr"/>
            <a:r>
              <a:rPr lang="en-CA" sz="3600" dirty="0"/>
              <a:t>Watch out for those who would try to hang too much on just one word alone without proper warrant from its context and the entire testimony of scripture - remember the first rule: </a:t>
            </a:r>
            <a:r>
              <a:rPr lang="en-CA" sz="3600" b="1" dirty="0">
                <a:solidFill>
                  <a:schemeClr val="accent1">
                    <a:lumMod val="75000"/>
                  </a:schemeClr>
                </a:solidFill>
              </a:rPr>
              <a:t>context is king!</a:t>
            </a:r>
          </a:p>
        </p:txBody>
      </p:sp>
      <p:sp>
        <p:nvSpPr>
          <p:cNvPr id="6" name="Text Placeholder 5">
            <a:extLst>
              <a:ext uri="{FF2B5EF4-FFF2-40B4-BE49-F238E27FC236}">
                <a16:creationId xmlns:a16="http://schemas.microsoft.com/office/drawing/2014/main" id="{5BBB33AA-E063-46AB-9A5C-7E834A11EA78}"/>
              </a:ext>
            </a:extLst>
          </p:cNvPr>
          <p:cNvSpPr>
            <a:spLocks noGrp="1"/>
          </p:cNvSpPr>
          <p:nvPr>
            <p:ph type="body" sz="quarter" idx="11"/>
          </p:nvPr>
        </p:nvSpPr>
        <p:spPr/>
        <p:txBody>
          <a:bodyPr/>
          <a:lstStyle/>
          <a:p>
            <a:r>
              <a:rPr lang="en-CA" dirty="0"/>
              <a:t>Some dangers…</a:t>
            </a:r>
          </a:p>
        </p:txBody>
      </p:sp>
    </p:spTree>
    <p:extLst>
      <p:ext uri="{BB962C8B-B14F-4D97-AF65-F5344CB8AC3E}">
        <p14:creationId xmlns:p14="http://schemas.microsoft.com/office/powerpoint/2010/main" val="2851743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D7801-31CD-4956-90A8-1802F1D64EF3}"/>
              </a:ext>
            </a:extLst>
          </p:cNvPr>
          <p:cNvSpPr>
            <a:spLocks noGrp="1"/>
          </p:cNvSpPr>
          <p:nvPr>
            <p:ph type="title"/>
          </p:nvPr>
        </p:nvSpPr>
        <p:spPr/>
        <p:txBody>
          <a:bodyPr/>
          <a:lstStyle/>
          <a:p>
            <a:r>
              <a:rPr lang="en-US" dirty="0"/>
              <a:t>III. APPLY</a:t>
            </a:r>
            <a:endParaRPr lang="en-CA" dirty="0"/>
          </a:p>
        </p:txBody>
      </p:sp>
      <p:sp>
        <p:nvSpPr>
          <p:cNvPr id="5" name="Text Placeholder 4">
            <a:extLst>
              <a:ext uri="{FF2B5EF4-FFF2-40B4-BE49-F238E27FC236}">
                <a16:creationId xmlns:a16="http://schemas.microsoft.com/office/drawing/2014/main" id="{62B46CA3-D5B9-427A-8D30-1F921E0BBD5D}"/>
              </a:ext>
            </a:extLst>
          </p:cNvPr>
          <p:cNvSpPr>
            <a:spLocks noGrp="1"/>
          </p:cNvSpPr>
          <p:nvPr>
            <p:ph type="body" sz="quarter" idx="10"/>
          </p:nvPr>
        </p:nvSpPr>
        <p:spPr>
          <a:xfrm>
            <a:off x="953645" y="1642904"/>
            <a:ext cx="10111230" cy="1311311"/>
          </a:xfrm>
        </p:spPr>
        <p:txBody>
          <a:bodyPr/>
          <a:lstStyle/>
          <a:p>
            <a:pPr algn="ctr"/>
            <a:r>
              <a:rPr lang="en-CA" dirty="0">
                <a:solidFill>
                  <a:schemeClr val="accent1">
                    <a:lumMod val="75000"/>
                  </a:schemeClr>
                </a:solidFill>
                <a:effectLst>
                  <a:outerShdw blurRad="38100" dist="38100" dir="2700000" algn="tl">
                    <a:srgbClr val="000000">
                      <a:alpha val="43137"/>
                    </a:srgbClr>
                  </a:outerShdw>
                </a:effectLst>
              </a:rPr>
              <a:t>KEY for this section: </a:t>
            </a:r>
            <a:br>
              <a:rPr lang="en-CA" dirty="0">
                <a:solidFill>
                  <a:schemeClr val="accent1">
                    <a:lumMod val="75000"/>
                  </a:schemeClr>
                </a:solidFill>
                <a:effectLst>
                  <a:outerShdw blurRad="38100" dist="38100" dir="2700000" algn="tl">
                    <a:srgbClr val="000000">
                      <a:alpha val="43137"/>
                    </a:srgbClr>
                  </a:outerShdw>
                </a:effectLst>
              </a:rPr>
            </a:br>
            <a:r>
              <a:rPr lang="en-CA" sz="4400" b="1" dirty="0">
                <a:solidFill>
                  <a:schemeClr val="accent1">
                    <a:lumMod val="75000"/>
                  </a:schemeClr>
                </a:solidFill>
                <a:effectLst>
                  <a:outerShdw blurRad="38100" dist="38100" dir="2700000" algn="tl">
                    <a:srgbClr val="000000">
                      <a:alpha val="43137"/>
                    </a:srgbClr>
                  </a:outerShdw>
                </a:effectLst>
              </a:rPr>
              <a:t>DON’T BE UNMOVED BY GOD’S WORD</a:t>
            </a:r>
          </a:p>
        </p:txBody>
      </p:sp>
      <p:sp>
        <p:nvSpPr>
          <p:cNvPr id="2" name="TextBox 1">
            <a:extLst>
              <a:ext uri="{FF2B5EF4-FFF2-40B4-BE49-F238E27FC236}">
                <a16:creationId xmlns:a16="http://schemas.microsoft.com/office/drawing/2014/main" id="{488220F3-9878-4669-A4F7-5B1771AD578E}"/>
              </a:ext>
            </a:extLst>
          </p:cNvPr>
          <p:cNvSpPr txBox="1"/>
          <p:nvPr/>
        </p:nvSpPr>
        <p:spPr>
          <a:xfrm>
            <a:off x="3568805" y="3940984"/>
            <a:ext cx="7496070" cy="2246769"/>
          </a:xfrm>
          <a:prstGeom prst="rect">
            <a:avLst/>
          </a:prstGeom>
          <a:noFill/>
        </p:spPr>
        <p:txBody>
          <a:bodyPr wrap="square" rtlCol="0">
            <a:spAutoFit/>
          </a:bodyPr>
          <a:lstStyle/>
          <a:p>
            <a:r>
              <a:rPr lang="en-CA" sz="2800" dirty="0">
                <a:effectLst>
                  <a:outerShdw blurRad="38100" dist="38100" dir="2700000" algn="tl">
                    <a:srgbClr val="000000">
                      <a:alpha val="43137"/>
                    </a:srgbClr>
                  </a:outerShdw>
                </a:effectLst>
                <a:latin typeface="+mj-lt"/>
              </a:rPr>
              <a:t>If we were to stretch the detective analogy further, this stage would be taking all the evidence and results of your investigation before the judge to make a conviction of the criminal. (OK, I admit, this analogy is not perfect…)</a:t>
            </a:r>
            <a:endParaRPr lang="en-CA" sz="3200" dirty="0">
              <a:effectLst>
                <a:outerShdw blurRad="38100" dist="38100" dir="2700000" algn="tl">
                  <a:srgbClr val="000000">
                    <a:alpha val="43137"/>
                  </a:srgbClr>
                </a:outerShdw>
              </a:effectLst>
              <a:latin typeface="+mj-lt"/>
            </a:endParaRPr>
          </a:p>
        </p:txBody>
      </p:sp>
      <p:pic>
        <p:nvPicPr>
          <p:cNvPr id="6146" name="Picture 2" descr="Image result for judge">
            <a:extLst>
              <a:ext uri="{FF2B5EF4-FFF2-40B4-BE49-F238E27FC236}">
                <a16:creationId xmlns:a16="http://schemas.microsoft.com/office/drawing/2014/main" id="{7ECE9F89-85B9-49A7-9729-339713906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681" y="3980609"/>
            <a:ext cx="2072263" cy="22071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3F9FF702-3F9A-4FCD-934E-47890F5A3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775" y="616510"/>
            <a:ext cx="950953" cy="962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46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sz="4000" dirty="0"/>
              <a:t>A. The Bible clearly affirms its own clarity</a:t>
            </a:r>
            <a:endParaRPr lang="en-CA" sz="4000" dirty="0"/>
          </a:p>
        </p:txBody>
      </p:sp>
    </p:spTree>
    <p:extLst>
      <p:ext uri="{BB962C8B-B14F-4D97-AF65-F5344CB8AC3E}">
        <p14:creationId xmlns:p14="http://schemas.microsoft.com/office/powerpoint/2010/main" val="2331882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dirty="0"/>
              <a:t>III. APPLY</a:t>
            </a:r>
            <a:endParaRPr lang="en-CA"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A. SUMMARIZE</a:t>
            </a:r>
            <a:endParaRPr lang="en-US" dirty="0">
              <a:solidFill>
                <a:schemeClr val="accent1">
                  <a:lumMod val="75000"/>
                </a:schemeClr>
              </a:solidFill>
              <a:effectLst>
                <a:outerShdw blurRad="38100" dist="38100" dir="2700000" algn="tl">
                  <a:srgbClr val="000000">
                    <a:alpha val="43137"/>
                  </a:srgbClr>
                </a:outerShdw>
              </a:effectLst>
            </a:endParaRP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main point(s) has the text made?  What’s the big idea?</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is the overall thrust—the persuasive logic—in this passage? Why should we believe the main point?</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were the important verses/sentences in this text?</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What were the important words/phrases?</a:t>
            </a:r>
          </a:p>
          <a:p>
            <a:pPr marL="457200" indent="-457200" fontAlgn="base">
              <a:buFont typeface="Arial" panose="020B0604020202020204" pitchFamily="34" charset="0"/>
              <a:buChar char="•"/>
            </a:pPr>
            <a:r>
              <a:rPr lang="en-CA" sz="2800" dirty="0">
                <a:effectLst>
                  <a:outerShdw blurRad="38100" dist="38100" dir="2700000" algn="tl">
                    <a:srgbClr val="000000">
                      <a:alpha val="43137"/>
                    </a:srgbClr>
                  </a:outerShdw>
                </a:effectLst>
                <a:latin typeface="+mn-lt"/>
              </a:rPr>
              <a:t>How would I explain this passage to a non-Christian? (missional aspect) or my 10-year old nephew? (discipleship aspect)</a:t>
            </a:r>
          </a:p>
        </p:txBody>
      </p:sp>
    </p:spTree>
    <p:extLst>
      <p:ext uri="{BB962C8B-B14F-4D97-AF65-F5344CB8AC3E}">
        <p14:creationId xmlns:p14="http://schemas.microsoft.com/office/powerpoint/2010/main" val="2077990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1DE-E625-46C7-855E-F8FB0DAC4594}"/>
              </a:ext>
            </a:extLst>
          </p:cNvPr>
          <p:cNvSpPr>
            <a:spLocks noGrp="1"/>
          </p:cNvSpPr>
          <p:nvPr>
            <p:ph type="title"/>
          </p:nvPr>
        </p:nvSpPr>
        <p:spPr/>
        <p:txBody>
          <a:bodyPr/>
          <a:lstStyle/>
          <a:p>
            <a:r>
              <a:rPr lang="en-US" dirty="0"/>
              <a:t>III. APPLY</a:t>
            </a:r>
            <a:endParaRPr lang="en-CA" dirty="0"/>
          </a:p>
        </p:txBody>
      </p:sp>
      <p:sp>
        <p:nvSpPr>
          <p:cNvPr id="3" name="Text Placeholder 2">
            <a:extLst>
              <a:ext uri="{FF2B5EF4-FFF2-40B4-BE49-F238E27FC236}">
                <a16:creationId xmlns:a16="http://schemas.microsoft.com/office/drawing/2014/main" id="{56AA7A8E-5E71-423D-93CD-23D3D51730AD}"/>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B. HOW DOES IT TRANSFORM US?</a:t>
            </a:r>
            <a:endParaRPr lang="en-US"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0662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96DE84-313D-41B1-B655-DD2137CC1816}"/>
              </a:ext>
            </a:extLst>
          </p:cNvPr>
          <p:cNvSpPr>
            <a:spLocks noGrp="1"/>
          </p:cNvSpPr>
          <p:nvPr>
            <p:ph type="body" sz="quarter" idx="10"/>
          </p:nvPr>
        </p:nvSpPr>
        <p:spPr/>
        <p:txBody>
          <a:bodyPr/>
          <a:lstStyle/>
          <a:p>
            <a:r>
              <a:rPr lang="en-CA" dirty="0"/>
              <a:t>“Do not merely listen to the word, and so deceive yourselves. Do what it says.”</a:t>
            </a:r>
          </a:p>
        </p:txBody>
      </p:sp>
      <p:sp>
        <p:nvSpPr>
          <p:cNvPr id="4" name="Title 3">
            <a:extLst>
              <a:ext uri="{FF2B5EF4-FFF2-40B4-BE49-F238E27FC236}">
                <a16:creationId xmlns:a16="http://schemas.microsoft.com/office/drawing/2014/main" id="{319E7572-2798-41DC-A226-8EDBFD2D590D}"/>
              </a:ext>
            </a:extLst>
          </p:cNvPr>
          <p:cNvSpPr>
            <a:spLocks noGrp="1"/>
          </p:cNvSpPr>
          <p:nvPr>
            <p:ph type="title"/>
          </p:nvPr>
        </p:nvSpPr>
        <p:spPr/>
        <p:txBody>
          <a:bodyPr/>
          <a:lstStyle/>
          <a:p>
            <a:r>
              <a:rPr lang="en-CA" dirty="0"/>
              <a:t>James 1:22</a:t>
            </a:r>
          </a:p>
        </p:txBody>
      </p:sp>
    </p:spTree>
    <p:extLst>
      <p:ext uri="{BB962C8B-B14F-4D97-AF65-F5344CB8AC3E}">
        <p14:creationId xmlns:p14="http://schemas.microsoft.com/office/powerpoint/2010/main" val="2745832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ell phone&#10;&#10;Description automatically generated">
            <a:extLst>
              <a:ext uri="{FF2B5EF4-FFF2-40B4-BE49-F238E27FC236}">
                <a16:creationId xmlns:a16="http://schemas.microsoft.com/office/drawing/2014/main" id="{ED96DE4A-B7C4-47A2-B1AE-23ADE61D257F}"/>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16159" b="16159"/>
          <a:stretch/>
        </p:blipFill>
        <p:spPr>
          <a:xfrm>
            <a:off x="800894" y="346333"/>
            <a:ext cx="10590212" cy="5538788"/>
          </a:xfrm>
        </p:spPr>
      </p:pic>
      <p:sp>
        <p:nvSpPr>
          <p:cNvPr id="4" name="Text Placeholder 3">
            <a:extLst>
              <a:ext uri="{FF2B5EF4-FFF2-40B4-BE49-F238E27FC236}">
                <a16:creationId xmlns:a16="http://schemas.microsoft.com/office/drawing/2014/main" id="{0BF2B731-6FBE-4834-95A6-1F364DAEBE98}"/>
              </a:ext>
            </a:extLst>
          </p:cNvPr>
          <p:cNvSpPr>
            <a:spLocks noGrp="1"/>
          </p:cNvSpPr>
          <p:nvPr>
            <p:ph type="body" sz="quarter" idx="12"/>
          </p:nvPr>
        </p:nvSpPr>
        <p:spPr/>
        <p:txBody>
          <a:bodyPr/>
          <a:lstStyle/>
          <a:p>
            <a:endParaRPr lang="en-CA" dirty="0"/>
          </a:p>
        </p:txBody>
      </p:sp>
      <p:sp>
        <p:nvSpPr>
          <p:cNvPr id="5" name="Text Placeholder 4">
            <a:extLst>
              <a:ext uri="{FF2B5EF4-FFF2-40B4-BE49-F238E27FC236}">
                <a16:creationId xmlns:a16="http://schemas.microsoft.com/office/drawing/2014/main" id="{E33459C7-D341-4D2F-BF9E-9BAC4E69465A}"/>
              </a:ext>
            </a:extLst>
          </p:cNvPr>
          <p:cNvSpPr>
            <a:spLocks noGrp="1"/>
          </p:cNvSpPr>
          <p:nvPr>
            <p:ph type="body" sz="quarter" idx="13"/>
          </p:nvPr>
        </p:nvSpPr>
        <p:spPr/>
        <p:txBody>
          <a:bodyPr/>
          <a:lstStyle/>
          <a:p>
            <a:r>
              <a:rPr lang="en-CA" dirty="0"/>
              <a:t>HOW DOES IT TRANSFORM US?</a:t>
            </a:r>
          </a:p>
        </p:txBody>
      </p:sp>
    </p:spTree>
    <p:extLst>
      <p:ext uri="{BB962C8B-B14F-4D97-AF65-F5344CB8AC3E}">
        <p14:creationId xmlns:p14="http://schemas.microsoft.com/office/powerpoint/2010/main" val="1406427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F88BCD-B8A8-4DAC-9418-389C8B5A3C22}"/>
              </a:ext>
            </a:extLst>
          </p:cNvPr>
          <p:cNvSpPr>
            <a:spLocks noGrp="1"/>
          </p:cNvSpPr>
          <p:nvPr>
            <p:ph type="body" sz="quarter" idx="10"/>
          </p:nvPr>
        </p:nvSpPr>
        <p:spPr>
          <a:xfrm>
            <a:off x="3576952" y="2225743"/>
            <a:ext cx="8040195" cy="3536841"/>
          </a:xfrm>
        </p:spPr>
        <p:txBody>
          <a:bodyPr/>
          <a:lstStyle/>
          <a:p>
            <a:r>
              <a:rPr lang="en-CA" sz="2800" b="1" dirty="0">
                <a:effectLst>
                  <a:outerShdw blurRad="38100" dist="38100" dir="2700000" algn="tl">
                    <a:srgbClr val="000000">
                      <a:alpha val="43137"/>
                    </a:srgbClr>
                  </a:outerShdw>
                </a:effectLst>
              </a:rPr>
              <a:t>A Visual Theology Guide to the Bible </a:t>
            </a:r>
            <a:r>
              <a:rPr lang="en-CA" sz="2800" dirty="0">
                <a:effectLst>
                  <a:outerShdw blurRad="38100" dist="38100" dir="2700000" algn="tl">
                    <a:srgbClr val="000000">
                      <a:alpha val="43137"/>
                    </a:srgbClr>
                  </a:outerShdw>
                </a:effectLst>
              </a:rPr>
              <a:t>by Tim </a:t>
            </a:r>
            <a:r>
              <a:rPr lang="en-CA" sz="2800" dirty="0" err="1">
                <a:effectLst>
                  <a:outerShdw blurRad="38100" dist="38100" dir="2700000" algn="tl">
                    <a:srgbClr val="000000">
                      <a:alpha val="43137"/>
                    </a:srgbClr>
                  </a:outerShdw>
                </a:effectLst>
              </a:rPr>
              <a:t>Challies</a:t>
            </a:r>
            <a:endParaRPr lang="en-CA" sz="2800" dirty="0">
              <a:effectLst>
                <a:outerShdw blurRad="38100" dist="38100" dir="2700000" algn="tl">
                  <a:srgbClr val="000000">
                    <a:alpha val="43137"/>
                  </a:srgbClr>
                </a:outerShdw>
              </a:effectLst>
            </a:endParaRPr>
          </a:p>
          <a:p>
            <a:r>
              <a:rPr lang="en-CA" sz="2800" b="1" dirty="0">
                <a:effectLst>
                  <a:outerShdw blurRad="38100" dist="38100" dir="2700000" algn="tl">
                    <a:srgbClr val="000000">
                      <a:alpha val="43137"/>
                    </a:srgbClr>
                  </a:outerShdw>
                </a:effectLst>
              </a:rPr>
              <a:t>Knowing Scripture </a:t>
            </a:r>
            <a:r>
              <a:rPr lang="en-CA" sz="2800" dirty="0">
                <a:effectLst>
                  <a:outerShdw blurRad="38100" dist="38100" dir="2700000" algn="tl">
                    <a:srgbClr val="000000">
                      <a:alpha val="43137"/>
                    </a:srgbClr>
                  </a:outerShdw>
                </a:effectLst>
              </a:rPr>
              <a:t>by R.C. Sproul</a:t>
            </a:r>
          </a:p>
          <a:p>
            <a:r>
              <a:rPr lang="en-CA" sz="2800" b="1" dirty="0">
                <a:effectLst>
                  <a:outerShdw blurRad="38100" dist="38100" dir="2700000" algn="tl">
                    <a:srgbClr val="000000">
                      <a:alpha val="43137"/>
                    </a:srgbClr>
                  </a:outerShdw>
                </a:effectLst>
              </a:rPr>
              <a:t>The Bible Study Handbook </a:t>
            </a:r>
            <a:r>
              <a:rPr lang="en-CA" sz="2800" dirty="0">
                <a:effectLst>
                  <a:outerShdw blurRad="38100" dist="38100" dir="2700000" algn="tl">
                    <a:srgbClr val="000000">
                      <a:alpha val="43137"/>
                    </a:srgbClr>
                  </a:outerShdw>
                </a:effectLst>
              </a:rPr>
              <a:t>by Lindsay </a:t>
            </a:r>
            <a:r>
              <a:rPr lang="en-CA" sz="2800" dirty="0" err="1">
                <a:effectLst>
                  <a:outerShdw blurRad="38100" dist="38100" dir="2700000" algn="tl">
                    <a:srgbClr val="000000">
                      <a:alpha val="43137"/>
                    </a:srgbClr>
                  </a:outerShdw>
                </a:effectLst>
              </a:rPr>
              <a:t>Olesberg</a:t>
            </a:r>
            <a:endParaRPr lang="en-CA" sz="2800" dirty="0">
              <a:effectLst>
                <a:outerShdw blurRad="38100" dist="38100" dir="2700000" algn="tl">
                  <a:srgbClr val="000000">
                    <a:alpha val="43137"/>
                  </a:srgbClr>
                </a:outerShdw>
              </a:effectLst>
            </a:endParaRPr>
          </a:p>
          <a:p>
            <a:r>
              <a:rPr lang="en-CA" sz="2800" b="1" dirty="0">
                <a:effectLst>
                  <a:outerShdw blurRad="38100" dist="38100" dir="2700000" algn="tl">
                    <a:srgbClr val="000000">
                      <a:alpha val="43137"/>
                    </a:srgbClr>
                  </a:outerShdw>
                </a:effectLst>
              </a:rPr>
              <a:t>Inductive Bible Study </a:t>
            </a:r>
            <a:r>
              <a:rPr lang="en-CA" sz="2800" dirty="0">
                <a:effectLst>
                  <a:outerShdw blurRad="38100" dist="38100" dir="2700000" algn="tl">
                    <a:srgbClr val="000000">
                      <a:alpha val="43137"/>
                    </a:srgbClr>
                  </a:outerShdw>
                </a:effectLst>
              </a:rPr>
              <a:t>by Andreas </a:t>
            </a:r>
            <a:r>
              <a:rPr lang="en-CA" sz="2800" dirty="0" err="1">
                <a:effectLst>
                  <a:outerShdw blurRad="38100" dist="38100" dir="2700000" algn="tl">
                    <a:srgbClr val="000000">
                      <a:alpha val="43137"/>
                    </a:srgbClr>
                  </a:outerShdw>
                </a:effectLst>
              </a:rPr>
              <a:t>Kostenberger</a:t>
            </a:r>
            <a:endParaRPr lang="en-CA" sz="2800" dirty="0">
              <a:effectLst>
                <a:outerShdw blurRad="38100" dist="38100" dir="2700000" algn="tl">
                  <a:srgbClr val="000000">
                    <a:alpha val="43137"/>
                  </a:srgbClr>
                </a:outerShdw>
              </a:effectLst>
            </a:endParaRPr>
          </a:p>
        </p:txBody>
      </p:sp>
      <p:pic>
        <p:nvPicPr>
          <p:cNvPr id="3" name="Picture 2" descr="A picture containing drawing&#10;&#10;Description automatically generated">
            <a:extLst>
              <a:ext uri="{FF2B5EF4-FFF2-40B4-BE49-F238E27FC236}">
                <a16:creationId xmlns:a16="http://schemas.microsoft.com/office/drawing/2014/main" id="{78D69C0C-D639-4DE8-B887-0E5ECBBBE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1880">
            <a:off x="1865988" y="2106768"/>
            <a:ext cx="1586775" cy="1960999"/>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 close up of a sign&#10;&#10;Description automatically generated">
            <a:extLst>
              <a:ext uri="{FF2B5EF4-FFF2-40B4-BE49-F238E27FC236}">
                <a16:creationId xmlns:a16="http://schemas.microsoft.com/office/drawing/2014/main" id="{58F31176-9CA0-4A27-B9F9-794313266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4289">
            <a:off x="601223" y="2449551"/>
            <a:ext cx="1168952" cy="1755183"/>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screenshot of a cell phone&#10;&#10;Description automatically generated">
            <a:extLst>
              <a:ext uri="{FF2B5EF4-FFF2-40B4-BE49-F238E27FC236}">
                <a16:creationId xmlns:a16="http://schemas.microsoft.com/office/drawing/2014/main" id="{7C8B8F0B-0FCB-463F-8B5D-D870D7E8C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9469">
            <a:off x="2001035" y="4040994"/>
            <a:ext cx="1355139" cy="2032311"/>
          </a:xfrm>
          <a:prstGeom prst="rect">
            <a:avLst/>
          </a:prstGeom>
          <a:ln>
            <a:solidFill>
              <a:schemeClr val="tx1"/>
            </a:solidFill>
          </a:ln>
          <a:effectLst>
            <a:outerShdw blurRad="50800" dist="38100" dir="2700000" algn="tl" rotWithShape="0">
              <a:prstClr val="black">
                <a:alpha val="40000"/>
              </a:prstClr>
            </a:outerShdw>
          </a:effectLst>
        </p:spPr>
      </p:pic>
      <p:pic>
        <p:nvPicPr>
          <p:cNvPr id="1026" name="Picture 2" descr="Image result for inductive bible study kostenberger">
            <a:extLst>
              <a:ext uri="{FF2B5EF4-FFF2-40B4-BE49-F238E27FC236}">
                <a16:creationId xmlns:a16="http://schemas.microsoft.com/office/drawing/2014/main" id="{0DFBE0CE-F79F-47E3-A2D4-57F2F3B98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2418">
            <a:off x="632679" y="4051712"/>
            <a:ext cx="1382793" cy="207347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1DDB0A-C872-493D-B62E-22C881CF1960}"/>
              </a:ext>
            </a:extLst>
          </p:cNvPr>
          <p:cNvSpPr txBox="1"/>
          <p:nvPr/>
        </p:nvSpPr>
        <p:spPr>
          <a:xfrm>
            <a:off x="2547257" y="1113919"/>
            <a:ext cx="8460712" cy="646331"/>
          </a:xfrm>
          <a:prstGeom prst="rect">
            <a:avLst/>
          </a:prstGeom>
          <a:noFill/>
        </p:spPr>
        <p:txBody>
          <a:bodyPr wrap="square" rtlCol="0">
            <a:spAutoFit/>
          </a:bodyPr>
          <a:lstStyle/>
          <a:p>
            <a:r>
              <a:rPr lang="en-CA" sz="3600" b="1" dirty="0">
                <a:solidFill>
                  <a:schemeClr val="tx2"/>
                </a:solidFill>
                <a:effectLst>
                  <a:outerShdw blurRad="38100" dist="38100" dir="2700000" algn="tl">
                    <a:srgbClr val="000000">
                      <a:alpha val="43137"/>
                    </a:srgbClr>
                  </a:outerShdw>
                </a:effectLst>
              </a:rPr>
              <a:t>ON HOW TO STUDY THE BIBLE</a:t>
            </a:r>
          </a:p>
        </p:txBody>
      </p:sp>
    </p:spTree>
    <p:extLst>
      <p:ext uri="{BB962C8B-B14F-4D97-AF65-F5344CB8AC3E}">
        <p14:creationId xmlns:p14="http://schemas.microsoft.com/office/powerpoint/2010/main" val="34702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F88BCD-B8A8-4DAC-9418-389C8B5A3C22}"/>
              </a:ext>
            </a:extLst>
          </p:cNvPr>
          <p:cNvSpPr>
            <a:spLocks noGrp="1"/>
          </p:cNvSpPr>
          <p:nvPr>
            <p:ph type="body" sz="quarter" idx="10"/>
          </p:nvPr>
        </p:nvSpPr>
        <p:spPr>
          <a:xfrm>
            <a:off x="3576952" y="2225743"/>
            <a:ext cx="8040195" cy="3536841"/>
          </a:xfrm>
        </p:spPr>
        <p:txBody>
          <a:bodyPr/>
          <a:lstStyle/>
          <a:p>
            <a:r>
              <a:rPr lang="en-CA" sz="2800" b="1" dirty="0">
                <a:effectLst>
                  <a:outerShdw blurRad="38100" dist="38100" dir="2700000" algn="tl">
                    <a:srgbClr val="000000">
                      <a:alpha val="43137"/>
                    </a:srgbClr>
                  </a:outerShdw>
                </a:effectLst>
              </a:rPr>
              <a:t>ESV Study Bible </a:t>
            </a:r>
            <a:r>
              <a:rPr lang="en-CA" sz="2800" dirty="0">
                <a:effectLst>
                  <a:outerShdw blurRad="38100" dist="38100" dir="2700000" algn="tl">
                    <a:srgbClr val="000000">
                      <a:alpha val="43137"/>
                    </a:srgbClr>
                  </a:outerShdw>
                </a:effectLst>
              </a:rPr>
              <a:t>by Crossway</a:t>
            </a:r>
          </a:p>
          <a:p>
            <a:r>
              <a:rPr lang="en-CA" sz="2800" b="1" dirty="0">
                <a:effectLst>
                  <a:outerShdw blurRad="38100" dist="38100" dir="2700000" algn="tl">
                    <a:srgbClr val="000000">
                      <a:alpha val="43137"/>
                    </a:srgbClr>
                  </a:outerShdw>
                </a:effectLst>
              </a:rPr>
              <a:t>The Believer’s Bible Commentary </a:t>
            </a:r>
            <a:r>
              <a:rPr lang="en-CA" sz="2800" dirty="0">
                <a:effectLst>
                  <a:outerShdw blurRad="38100" dist="38100" dir="2700000" algn="tl">
                    <a:srgbClr val="000000">
                      <a:alpha val="43137"/>
                    </a:srgbClr>
                  </a:outerShdw>
                </a:effectLst>
              </a:rPr>
              <a:t>by William MacDonald</a:t>
            </a:r>
          </a:p>
          <a:p>
            <a:r>
              <a:rPr lang="en-CA" sz="2800" b="1" dirty="0">
                <a:effectLst>
                  <a:outerShdw blurRad="38100" dist="38100" dir="2700000" algn="tl">
                    <a:srgbClr val="000000">
                      <a:alpha val="43137"/>
                    </a:srgbClr>
                  </a:outerShdw>
                </a:effectLst>
              </a:rPr>
              <a:t>Best Commentaries List </a:t>
            </a:r>
            <a:r>
              <a:rPr lang="en-CA" sz="2800" dirty="0">
                <a:effectLst>
                  <a:outerShdw blurRad="38100" dist="38100" dir="2700000" algn="tl">
                    <a:srgbClr val="000000">
                      <a:alpha val="43137"/>
                    </a:srgbClr>
                  </a:outerShdw>
                </a:effectLst>
              </a:rPr>
              <a:t>– </a:t>
            </a:r>
            <a:r>
              <a:rPr lang="en-CA" sz="2800" dirty="0" err="1">
                <a:effectLst>
                  <a:outerShdw blurRad="38100" dist="38100" dir="2700000" algn="tl">
                    <a:srgbClr val="000000">
                      <a:alpha val="43137"/>
                    </a:srgbClr>
                  </a:outerShdw>
                </a:effectLst>
              </a:rPr>
              <a:t>Challies</a:t>
            </a:r>
            <a:r>
              <a:rPr lang="en-CA" sz="2800" dirty="0">
                <a:effectLst>
                  <a:outerShdw blurRad="38100" dist="38100" dir="2700000" algn="tl">
                    <a:srgbClr val="000000">
                      <a:alpha val="43137"/>
                    </a:srgbClr>
                  </a:outerShdw>
                </a:effectLst>
              </a:rPr>
              <a:t> &amp; Ligonier</a:t>
            </a:r>
          </a:p>
          <a:p>
            <a:r>
              <a:rPr lang="en-CA" sz="2800" b="1" dirty="0">
                <a:effectLst>
                  <a:outerShdw blurRad="38100" dist="38100" dir="2700000" algn="tl">
                    <a:srgbClr val="000000">
                      <a:alpha val="43137"/>
                    </a:srgbClr>
                  </a:outerShdw>
                </a:effectLst>
              </a:rPr>
              <a:t>Bible Software Apps </a:t>
            </a:r>
            <a:r>
              <a:rPr lang="en-CA" sz="2800" dirty="0">
                <a:effectLst>
                  <a:outerShdw blurRad="38100" dist="38100" dir="2700000" algn="tl">
                    <a:srgbClr val="000000">
                      <a:alpha val="43137"/>
                    </a:srgbClr>
                  </a:outerShdw>
                </a:effectLst>
              </a:rPr>
              <a:t>– LOGOS, </a:t>
            </a:r>
            <a:r>
              <a:rPr lang="en-CA" sz="2800" dirty="0" err="1">
                <a:effectLst>
                  <a:outerShdw blurRad="38100" dist="38100" dir="2700000" algn="tl">
                    <a:srgbClr val="000000">
                      <a:alpha val="43137"/>
                    </a:srgbClr>
                  </a:outerShdw>
                </a:effectLst>
              </a:rPr>
              <a:t>BibleWords</a:t>
            </a:r>
            <a:r>
              <a:rPr lang="en-CA" sz="2800" dirty="0">
                <a:effectLst>
                  <a:outerShdw blurRad="38100" dist="38100" dir="2700000" algn="tl">
                    <a:srgbClr val="000000">
                      <a:alpha val="43137"/>
                    </a:srgbClr>
                  </a:outerShdw>
                </a:effectLst>
              </a:rPr>
              <a:t>, Accordance</a:t>
            </a:r>
          </a:p>
          <a:p>
            <a:r>
              <a:rPr lang="en-CA" sz="2800" b="1" dirty="0">
                <a:effectLst>
                  <a:outerShdw blurRad="38100" dist="38100" dir="2700000" algn="tl">
                    <a:srgbClr val="000000">
                      <a:alpha val="43137"/>
                    </a:srgbClr>
                  </a:outerShdw>
                </a:effectLst>
              </a:rPr>
              <a:t>Online FREE:</a:t>
            </a:r>
            <a:r>
              <a:rPr lang="en-CA" sz="2800" dirty="0">
                <a:effectLst>
                  <a:outerShdw blurRad="38100" dist="38100" dir="2700000" algn="tl">
                    <a:srgbClr val="000000">
                      <a:alpha val="43137"/>
                    </a:srgbClr>
                  </a:outerShdw>
                </a:effectLst>
              </a:rPr>
              <a:t> BibleStudyTools.com, DesiringGod.org, Bible.org, BibleProject.com</a:t>
            </a:r>
            <a:endParaRPr lang="en-CA" sz="2800" b="1"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FF1DDB0A-C872-493D-B62E-22C881CF1960}"/>
              </a:ext>
            </a:extLst>
          </p:cNvPr>
          <p:cNvSpPr txBox="1"/>
          <p:nvPr/>
        </p:nvSpPr>
        <p:spPr>
          <a:xfrm>
            <a:off x="2547257" y="1113919"/>
            <a:ext cx="8460712" cy="646331"/>
          </a:xfrm>
          <a:prstGeom prst="rect">
            <a:avLst/>
          </a:prstGeom>
          <a:noFill/>
        </p:spPr>
        <p:txBody>
          <a:bodyPr wrap="square" rtlCol="0">
            <a:spAutoFit/>
          </a:bodyPr>
          <a:lstStyle/>
          <a:p>
            <a:r>
              <a:rPr lang="en-CA" sz="3600" b="1" dirty="0">
                <a:solidFill>
                  <a:schemeClr val="tx2"/>
                </a:solidFill>
                <a:effectLst>
                  <a:outerShdw blurRad="38100" dist="38100" dir="2700000" algn="tl">
                    <a:srgbClr val="000000">
                      <a:alpha val="43137"/>
                    </a:srgbClr>
                  </a:outerShdw>
                </a:effectLst>
              </a:rPr>
              <a:t>BIBLE STUDY TOOLS</a:t>
            </a:r>
          </a:p>
        </p:txBody>
      </p:sp>
      <p:pic>
        <p:nvPicPr>
          <p:cNvPr id="4098" name="Picture 2" descr="Image result for esv study bible">
            <a:extLst>
              <a:ext uri="{FF2B5EF4-FFF2-40B4-BE49-F238E27FC236}">
                <a16:creationId xmlns:a16="http://schemas.microsoft.com/office/drawing/2014/main" id="{5989E35D-CE23-44AB-B392-22D169B5F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1996">
            <a:off x="2083967" y="1809961"/>
            <a:ext cx="1197254" cy="17933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the believers bible commentary">
            <a:extLst>
              <a:ext uri="{FF2B5EF4-FFF2-40B4-BE49-F238E27FC236}">
                <a16:creationId xmlns:a16="http://schemas.microsoft.com/office/drawing/2014/main" id="{D51EB575-21DC-4722-84B6-52306F4FF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03110">
            <a:off x="677990" y="2214626"/>
            <a:ext cx="1277993" cy="19661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challies logo">
            <a:extLst>
              <a:ext uri="{FF2B5EF4-FFF2-40B4-BE49-F238E27FC236}">
                <a16:creationId xmlns:a16="http://schemas.microsoft.com/office/drawing/2014/main" id="{64069E35-DF68-4FB9-B8CD-B89EF0ED86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40" t="4418" r="15340"/>
          <a:stretch/>
        </p:blipFill>
        <p:spPr bwMode="auto">
          <a:xfrm>
            <a:off x="2229214" y="3335317"/>
            <a:ext cx="906759" cy="9257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ligonier logo">
            <a:extLst>
              <a:ext uri="{FF2B5EF4-FFF2-40B4-BE49-F238E27FC236}">
                <a16:creationId xmlns:a16="http://schemas.microsoft.com/office/drawing/2014/main" id="{D6D80A4D-E82C-4125-B241-28F0D6612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76994">
            <a:off x="558199" y="4209927"/>
            <a:ext cx="793945" cy="793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Image result for logos logo">
            <a:extLst>
              <a:ext uri="{FF2B5EF4-FFF2-40B4-BE49-F238E27FC236}">
                <a16:creationId xmlns:a16="http://schemas.microsoft.com/office/drawing/2014/main" id="{692FCCCE-E7A5-4EED-A741-7F42CB8E51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61123">
            <a:off x="1416004" y="4046566"/>
            <a:ext cx="858002" cy="8580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8" name="Picture 12" descr="Image result for desiring god logo">
            <a:extLst>
              <a:ext uri="{FF2B5EF4-FFF2-40B4-BE49-F238E27FC236}">
                <a16:creationId xmlns:a16="http://schemas.microsoft.com/office/drawing/2014/main" id="{0F602244-3D4B-4420-9584-106004BABE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6657">
            <a:off x="2384550" y="4333698"/>
            <a:ext cx="718372" cy="7183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0" name="Picture 14" descr="Image result for desiring god logo">
            <a:extLst>
              <a:ext uri="{FF2B5EF4-FFF2-40B4-BE49-F238E27FC236}">
                <a16:creationId xmlns:a16="http://schemas.microsoft.com/office/drawing/2014/main" id="{C1E99F82-CFBA-4132-8004-B46FFB69EEB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067" t="13260" r="17564" b="38300"/>
          <a:stretch/>
        </p:blipFill>
        <p:spPr bwMode="auto">
          <a:xfrm rot="21330423">
            <a:off x="470928" y="4923822"/>
            <a:ext cx="997591" cy="897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Image result for bible study tools logo">
            <a:extLst>
              <a:ext uri="{FF2B5EF4-FFF2-40B4-BE49-F238E27FC236}">
                <a16:creationId xmlns:a16="http://schemas.microsoft.com/office/drawing/2014/main" id="{E682896B-CA62-4521-A5AA-4C14FE119B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9736" y="4872100"/>
            <a:ext cx="753833" cy="7538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Image result for bible project logo">
            <a:extLst>
              <a:ext uri="{FF2B5EF4-FFF2-40B4-BE49-F238E27FC236}">
                <a16:creationId xmlns:a16="http://schemas.microsoft.com/office/drawing/2014/main" id="{FA6DFAAA-F5E1-45D1-AD27-ACAA97A7C45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924" t="26175" r="21406" b="27055"/>
          <a:stretch/>
        </p:blipFill>
        <p:spPr bwMode="auto">
          <a:xfrm rot="20992721">
            <a:off x="1219381" y="5637812"/>
            <a:ext cx="1991220" cy="6273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04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14"/>
                                        </p:tgtEl>
                                        <p:attrNameLst>
                                          <p:attrName>style.visibility</p:attrName>
                                        </p:attrNameLst>
                                      </p:cBhvr>
                                      <p:to>
                                        <p:strVal val="visible"/>
                                      </p:to>
                                    </p:set>
                                    <p:animEffect transition="in" filter="fade">
                                      <p:cBhvr>
                                        <p:cTn id="11" dur="500"/>
                                        <p:tgtEl>
                                          <p:spTgt spid="4114"/>
                                        </p:tgtEl>
                                      </p:cBhvr>
                                    </p:animEffect>
                                  </p:childTnLst>
                                </p:cTn>
                              </p:par>
                              <p:par>
                                <p:cTn id="12" presetID="10" presetClass="entr" presetSubtype="0" fill="hold" nodeType="withEffect">
                                  <p:stCondLst>
                                    <p:cond delay="0"/>
                                  </p:stCondLst>
                                  <p:childTnLst>
                                    <p:set>
                                      <p:cBhvr>
                                        <p:cTn id="13" dur="1" fill="hold">
                                          <p:stCondLst>
                                            <p:cond delay="0"/>
                                          </p:stCondLst>
                                        </p:cTn>
                                        <p:tgtEl>
                                          <p:spTgt spid="4112"/>
                                        </p:tgtEl>
                                        <p:attrNameLst>
                                          <p:attrName>style.visibility</p:attrName>
                                        </p:attrNameLst>
                                      </p:cBhvr>
                                      <p:to>
                                        <p:strVal val="visible"/>
                                      </p:to>
                                    </p:set>
                                    <p:animEffect transition="in" filter="fade">
                                      <p:cBhvr>
                                        <p:cTn id="14" dur="500"/>
                                        <p:tgtEl>
                                          <p:spTgt spid="4112"/>
                                        </p:tgtEl>
                                      </p:cBhvr>
                                    </p:animEffect>
                                  </p:childTnLst>
                                </p:cTn>
                              </p:par>
                              <p:par>
                                <p:cTn id="15" presetID="10" presetClass="entr" presetSubtype="0" fill="hold" nodeType="withEffect">
                                  <p:stCondLst>
                                    <p:cond delay="0"/>
                                  </p:stCondLst>
                                  <p:childTnLst>
                                    <p:set>
                                      <p:cBhvr>
                                        <p:cTn id="16" dur="1" fill="hold">
                                          <p:stCondLst>
                                            <p:cond delay="0"/>
                                          </p:stCondLst>
                                        </p:cTn>
                                        <p:tgtEl>
                                          <p:spTgt spid="4110"/>
                                        </p:tgtEl>
                                        <p:attrNameLst>
                                          <p:attrName>style.visibility</p:attrName>
                                        </p:attrNameLst>
                                      </p:cBhvr>
                                      <p:to>
                                        <p:strVal val="visible"/>
                                      </p:to>
                                    </p:set>
                                    <p:animEffect transition="in" filter="fade">
                                      <p:cBhvr>
                                        <p:cTn id="17" dur="500"/>
                                        <p:tgtEl>
                                          <p:spTgt spid="4110"/>
                                        </p:tgtEl>
                                      </p:cBhvr>
                                    </p:animEffect>
                                  </p:childTnLst>
                                </p:cTn>
                              </p:par>
                              <p:par>
                                <p:cTn id="18" presetID="10" presetClass="entr" presetSubtype="0" fill="hold" nodeType="withEffect">
                                  <p:stCondLst>
                                    <p:cond delay="0"/>
                                  </p:stCondLst>
                                  <p:childTnLst>
                                    <p:set>
                                      <p:cBhvr>
                                        <p:cTn id="19" dur="1" fill="hold">
                                          <p:stCondLst>
                                            <p:cond delay="0"/>
                                          </p:stCondLst>
                                        </p:cTn>
                                        <p:tgtEl>
                                          <p:spTgt spid="4106"/>
                                        </p:tgtEl>
                                        <p:attrNameLst>
                                          <p:attrName>style.visibility</p:attrName>
                                        </p:attrNameLst>
                                      </p:cBhvr>
                                      <p:to>
                                        <p:strVal val="visible"/>
                                      </p:to>
                                    </p:set>
                                    <p:animEffect transition="in" filter="fade">
                                      <p:cBhvr>
                                        <p:cTn id="20" dur="500"/>
                                        <p:tgtEl>
                                          <p:spTgt spid="4106"/>
                                        </p:tgtEl>
                                      </p:cBhvr>
                                    </p:animEffect>
                                  </p:childTnLst>
                                </p:cTn>
                              </p:par>
                              <p:par>
                                <p:cTn id="21" presetID="10"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animEffect transition="in" filter="fade">
                                      <p:cBhvr>
                                        <p:cTn id="23" dur="500"/>
                                        <p:tgtEl>
                                          <p:spTgt spid="4104"/>
                                        </p:tgtEl>
                                      </p:cBhvr>
                                    </p:animEffect>
                                  </p:childTnLst>
                                </p:cTn>
                              </p:par>
                              <p:par>
                                <p:cTn id="24" presetID="10" presetClass="entr" presetSubtype="0" fill="hold" nodeType="withEffect">
                                  <p:stCondLst>
                                    <p:cond delay="0"/>
                                  </p:stCondLst>
                                  <p:childTnLst>
                                    <p:set>
                                      <p:cBhvr>
                                        <p:cTn id="25" dur="1" fill="hold">
                                          <p:stCondLst>
                                            <p:cond delay="0"/>
                                          </p:stCondLst>
                                        </p:cTn>
                                        <p:tgtEl>
                                          <p:spTgt spid="4108"/>
                                        </p:tgtEl>
                                        <p:attrNameLst>
                                          <p:attrName>style.visibility</p:attrName>
                                        </p:attrNameLst>
                                      </p:cBhvr>
                                      <p:to>
                                        <p:strVal val="visible"/>
                                      </p:to>
                                    </p:set>
                                    <p:animEffect transition="in" filter="fade">
                                      <p:cBhvr>
                                        <p:cTn id="26" dur="500"/>
                                        <p:tgtEl>
                                          <p:spTgt spid="4108"/>
                                        </p:tgtEl>
                                      </p:cBhvr>
                                    </p:animEffect>
                                  </p:childTnLst>
                                </p:cTn>
                              </p:par>
                              <p:par>
                                <p:cTn id="27" presetID="10" presetClass="entr" presetSubtype="0"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500"/>
                                        <p:tgtEl>
                                          <p:spTgt spid="4102"/>
                                        </p:tgtEl>
                                      </p:cBhvr>
                                    </p:animEffect>
                                  </p:childTnLst>
                                </p:cTn>
                              </p:par>
                              <p:par>
                                <p:cTn id="30" presetID="10" presetClass="entr" presetSubtype="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par>
                                <p:cTn id="33" presetID="10" presetClass="entr" presetSubtype="0" fill="hold" nodeType="with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fade">
                                      <p:cBhvr>
                                        <p:cTn id="35" dur="500"/>
                                        <p:tgtEl>
                                          <p:spTgt spid="4100"/>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fade">
                                      <p:cBhvr>
                                        <p:cTn id="43" dur="500"/>
                                        <p:tgtEl>
                                          <p:spTgt spid="5">
                                            <p:txEl>
                                              <p:pRg st="1" end="1"/>
                                            </p:txEl>
                                          </p:spTgt>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500"/>
                                        <p:tgtEl>
                                          <p:spTgt spid="5">
                                            <p:txEl>
                                              <p:pRg st="2" end="2"/>
                                            </p:txEl>
                                          </p:spTgt>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fade">
                                      <p:cBhvr>
                                        <p:cTn id="51" dur="500"/>
                                        <p:tgtEl>
                                          <p:spTgt spid="5">
                                            <p:txEl>
                                              <p:pRg st="3" end="3"/>
                                            </p:txEl>
                                          </p:spTgt>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Effect transition="in" filter="fade">
                                      <p:cBhvr>
                                        <p:cTn id="5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F3507E-7352-489A-B141-06C3A269A572}"/>
              </a:ext>
            </a:extLst>
          </p:cNvPr>
          <p:cNvSpPr>
            <a:spLocks noGrp="1"/>
          </p:cNvSpPr>
          <p:nvPr>
            <p:ph type="body" sz="quarter" idx="10"/>
          </p:nvPr>
        </p:nvSpPr>
        <p:spPr/>
        <p:txBody>
          <a:bodyPr/>
          <a:lstStyle/>
          <a:p>
            <a:pPr marL="0" indent="0">
              <a:buNone/>
            </a:pPr>
            <a:r>
              <a:rPr lang="en-CA" sz="4400" dirty="0"/>
              <a:t>PHILIPPIANS 1:12-30</a:t>
            </a:r>
          </a:p>
          <a:p>
            <a:pPr marL="0" indent="0">
              <a:buNone/>
            </a:pPr>
            <a:endParaRPr lang="en-CA" sz="4400" dirty="0"/>
          </a:p>
          <a:p>
            <a:pPr marL="0" indent="0" algn="ctr">
              <a:buNone/>
            </a:pPr>
            <a:r>
              <a:rPr lang="en-CA" sz="4400" b="0" dirty="0">
                <a:solidFill>
                  <a:schemeClr val="accent1">
                    <a:lumMod val="75000"/>
                  </a:schemeClr>
                </a:solidFill>
              </a:rPr>
              <a:t>OBSERVE &gt; INTERPRET &gt; APPLY</a:t>
            </a:r>
          </a:p>
        </p:txBody>
      </p:sp>
      <p:sp>
        <p:nvSpPr>
          <p:cNvPr id="3" name="Title 2">
            <a:extLst>
              <a:ext uri="{FF2B5EF4-FFF2-40B4-BE49-F238E27FC236}">
                <a16:creationId xmlns:a16="http://schemas.microsoft.com/office/drawing/2014/main" id="{74EA0717-81E4-44D3-A812-B63B795E8706}"/>
              </a:ext>
            </a:extLst>
          </p:cNvPr>
          <p:cNvSpPr>
            <a:spLocks noGrp="1"/>
          </p:cNvSpPr>
          <p:nvPr>
            <p:ph type="title"/>
          </p:nvPr>
        </p:nvSpPr>
        <p:spPr/>
        <p:txBody>
          <a:bodyPr/>
          <a:lstStyle/>
          <a:p>
            <a:r>
              <a:rPr lang="en-CA" dirty="0"/>
              <a:t>C.BIBLE STUDY PRACTICE</a:t>
            </a:r>
          </a:p>
        </p:txBody>
      </p:sp>
    </p:spTree>
    <p:extLst>
      <p:ext uri="{BB962C8B-B14F-4D97-AF65-F5344CB8AC3E}">
        <p14:creationId xmlns:p14="http://schemas.microsoft.com/office/powerpoint/2010/main" val="4273076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1C4AC9-EB84-4273-8BA1-7B348C0F79A4}"/>
              </a:ext>
            </a:extLst>
          </p:cNvPr>
          <p:cNvSpPr txBox="1"/>
          <p:nvPr/>
        </p:nvSpPr>
        <p:spPr>
          <a:xfrm>
            <a:off x="1274379" y="730469"/>
            <a:ext cx="9643241" cy="5293757"/>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Thanks for coming…</a:t>
            </a:r>
          </a:p>
          <a:p>
            <a:pPr algn="ctr"/>
            <a:r>
              <a:rPr lang="en-US" sz="11500" b="1" dirty="0">
                <a:solidFill>
                  <a:schemeClr val="accent1">
                    <a:lumMod val="75000"/>
                  </a:schemeClr>
                </a:solidFill>
                <a:effectLst>
                  <a:outerShdw blurRad="38100" dist="38100" dir="2700000" algn="tl">
                    <a:srgbClr val="000000">
                      <a:alpha val="43137"/>
                    </a:srgbClr>
                  </a:outerShdw>
                </a:effectLst>
                <a:latin typeface="+mj-lt"/>
              </a:rPr>
              <a:t>YOU ARE LOVED</a:t>
            </a:r>
          </a:p>
          <a:p>
            <a:pPr algn="ctr"/>
            <a:r>
              <a:rPr lang="en-US" sz="4800" dirty="0">
                <a:effectLst>
                  <a:outerShdw blurRad="38100" dist="38100" dir="2700000" algn="tl">
                    <a:srgbClr val="000000">
                      <a:alpha val="43137"/>
                    </a:srgbClr>
                  </a:outerShdw>
                </a:effectLst>
              </a:rPr>
              <a:t>See you next week!</a:t>
            </a:r>
          </a:p>
        </p:txBody>
      </p:sp>
    </p:spTree>
    <p:extLst>
      <p:ext uri="{BB962C8B-B14F-4D97-AF65-F5344CB8AC3E}">
        <p14:creationId xmlns:p14="http://schemas.microsoft.com/office/powerpoint/2010/main" val="39808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5819-4A3B-42DE-83C0-B38C956284BA}"/>
              </a:ext>
            </a:extLst>
          </p:cNvPr>
          <p:cNvSpPr>
            <a:spLocks noGrp="1"/>
          </p:cNvSpPr>
          <p:nvPr>
            <p:ph type="body" sz="quarter" idx="10"/>
          </p:nvPr>
        </p:nvSpPr>
        <p:spPr/>
        <p:txBody>
          <a:bodyPr/>
          <a:lstStyle/>
          <a:p>
            <a:r>
              <a:rPr lang="en-CA" dirty="0">
                <a:effectLst/>
              </a:rPr>
              <a:t>And these words that I command you today shall be on your heart. </a:t>
            </a:r>
            <a:r>
              <a:rPr lang="en-CA" u="sng" dirty="0">
                <a:effectLst/>
              </a:rPr>
              <a:t>You shall teach them diligently to your children</a:t>
            </a:r>
            <a:r>
              <a:rPr lang="en-CA" dirty="0">
                <a:effectLst/>
              </a:rPr>
              <a:t>, and shall talk of them when you sit in your house, and when you walk by the way, and when you lie down, and when you rise.</a:t>
            </a:r>
          </a:p>
        </p:txBody>
      </p:sp>
      <p:sp>
        <p:nvSpPr>
          <p:cNvPr id="4" name="Title 3">
            <a:extLst>
              <a:ext uri="{FF2B5EF4-FFF2-40B4-BE49-F238E27FC236}">
                <a16:creationId xmlns:a16="http://schemas.microsoft.com/office/drawing/2014/main" id="{18AD9CCE-E249-4F28-A2A9-52F1DE9665AA}"/>
              </a:ext>
            </a:extLst>
          </p:cNvPr>
          <p:cNvSpPr>
            <a:spLocks noGrp="1"/>
          </p:cNvSpPr>
          <p:nvPr>
            <p:ph type="title"/>
          </p:nvPr>
        </p:nvSpPr>
        <p:spPr/>
        <p:txBody>
          <a:bodyPr/>
          <a:lstStyle/>
          <a:p>
            <a:r>
              <a:rPr lang="en-CA" dirty="0"/>
              <a:t>Deuteronomy 6:6-7</a:t>
            </a:r>
          </a:p>
        </p:txBody>
      </p:sp>
    </p:spTree>
    <p:extLst>
      <p:ext uri="{BB962C8B-B14F-4D97-AF65-F5344CB8AC3E}">
        <p14:creationId xmlns:p14="http://schemas.microsoft.com/office/powerpoint/2010/main" val="12110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87D886-4C7C-450D-92F7-C93AC0B1E5CC}"/>
              </a:ext>
            </a:extLst>
          </p:cNvPr>
          <p:cNvSpPr>
            <a:spLocks noGrp="1"/>
          </p:cNvSpPr>
          <p:nvPr>
            <p:ph type="body" sz="quarter" idx="10"/>
          </p:nvPr>
        </p:nvSpPr>
        <p:spPr/>
        <p:txBody>
          <a:bodyPr/>
          <a:lstStyle/>
          <a:p>
            <a:pPr>
              <a:lnSpc>
                <a:spcPct val="80000"/>
              </a:lnSpc>
            </a:pPr>
            <a:r>
              <a:rPr lang="en-CA" sz="3600" dirty="0">
                <a:effectLst/>
              </a:rPr>
              <a:t>the testimony of the Lord is sure, </a:t>
            </a:r>
          </a:p>
          <a:p>
            <a:pPr>
              <a:lnSpc>
                <a:spcPct val="80000"/>
              </a:lnSpc>
            </a:pPr>
            <a:r>
              <a:rPr lang="en-CA" sz="3600" u="sng" dirty="0">
                <a:effectLst/>
              </a:rPr>
              <a:t>making wise the simple</a:t>
            </a:r>
            <a:r>
              <a:rPr lang="en-CA" sz="3600" dirty="0">
                <a:effectLst/>
              </a:rPr>
              <a:t>; </a:t>
            </a:r>
          </a:p>
        </p:txBody>
      </p:sp>
      <p:sp>
        <p:nvSpPr>
          <p:cNvPr id="3" name="Title 2">
            <a:extLst>
              <a:ext uri="{FF2B5EF4-FFF2-40B4-BE49-F238E27FC236}">
                <a16:creationId xmlns:a16="http://schemas.microsoft.com/office/drawing/2014/main" id="{B473C7BD-EC95-1F41-83FC-63BC65FAF61A}"/>
              </a:ext>
            </a:extLst>
          </p:cNvPr>
          <p:cNvSpPr>
            <a:spLocks noGrp="1"/>
          </p:cNvSpPr>
          <p:nvPr>
            <p:ph type="title"/>
          </p:nvPr>
        </p:nvSpPr>
        <p:spPr/>
        <p:txBody>
          <a:bodyPr/>
          <a:lstStyle/>
          <a:p>
            <a:r>
              <a:rPr lang="en-US" dirty="0"/>
              <a:t>Psalm 19:7</a:t>
            </a:r>
          </a:p>
        </p:txBody>
      </p:sp>
    </p:spTree>
    <p:extLst>
      <p:ext uri="{BB962C8B-B14F-4D97-AF65-F5344CB8AC3E}">
        <p14:creationId xmlns:p14="http://schemas.microsoft.com/office/powerpoint/2010/main" val="2960369018"/>
      </p:ext>
    </p:extLst>
  </p:cSld>
  <p:clrMapOvr>
    <a:masterClrMapping/>
  </p:clrMapOvr>
</p:sld>
</file>

<file path=ppt/theme/theme1.xml><?xml version="1.0" encoding="utf-8"?>
<a:theme xmlns:a="http://schemas.openxmlformats.org/drawingml/2006/main" name="Glorious Doctrine">
  <a:themeElements>
    <a:clrScheme name="Glorious Doctrine">
      <a:dk1>
        <a:srgbClr val="20576E"/>
      </a:dk1>
      <a:lt1>
        <a:srgbClr val="FFFFFF"/>
      </a:lt1>
      <a:dk2>
        <a:srgbClr val="163D4D"/>
      </a:dk2>
      <a:lt2>
        <a:srgbClr val="FEB700"/>
      </a:lt2>
      <a:accent1>
        <a:srgbClr val="FEE599"/>
      </a:accent1>
      <a:accent2>
        <a:srgbClr val="FEB700"/>
      </a:accent2>
      <a:accent3>
        <a:srgbClr val="ED7D31"/>
      </a:accent3>
      <a:accent4>
        <a:srgbClr val="C55A11"/>
      </a:accent4>
      <a:accent5>
        <a:srgbClr val="C00000"/>
      </a:accent5>
      <a:accent6>
        <a:srgbClr val="48A1FA"/>
      </a:accent6>
      <a:hlink>
        <a:srgbClr val="70AD47"/>
      </a:hlink>
      <a:folHlink>
        <a:srgbClr val="538135"/>
      </a:folHlink>
    </a:clrScheme>
    <a:fontScheme name="Gibson">
      <a:majorFont>
        <a:latin typeface="Gibson"/>
        <a:ea typeface=""/>
        <a:cs typeface=""/>
      </a:majorFont>
      <a:minorFont>
        <a:latin typeface="Gibso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 01 - Intro_Canon.pptx" id="{24B5F995-8A0A-40DD-8B72-6599E2D964BF}" vid="{0507B084-0948-4296-8573-DA5F5B086D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2540</TotalTime>
  <Words>3931</Words>
  <Application>Microsoft Office PowerPoint</Application>
  <PresentationFormat>Widescreen</PresentationFormat>
  <Paragraphs>323</Paragraphs>
  <Slides>77</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Gibson</vt:lpstr>
      <vt:lpstr>Gibson Light</vt:lpstr>
      <vt:lpstr>Times New Roman</vt:lpstr>
      <vt:lpstr>Glorious Doctrine</vt:lpstr>
      <vt:lpstr>PowerPoint Presentation</vt:lpstr>
      <vt:lpstr>CLASS SESSIONS</vt:lpstr>
      <vt:lpstr>CAN THE BIBLE BE UNDERSTOOD?</vt:lpstr>
      <vt:lpstr>DEFINITION</vt:lpstr>
      <vt:lpstr>SCRIPTURE’S CLARITY</vt:lpstr>
      <vt:lpstr>DEFINITION</vt:lpstr>
      <vt:lpstr>A. The Bible clearly affirms its own clarity</vt:lpstr>
      <vt:lpstr>Deuteronomy 6:6-7</vt:lpstr>
      <vt:lpstr>Psalm 19:7</vt:lpstr>
      <vt:lpstr>SCRIPTURE’S CLARITY</vt:lpstr>
      <vt:lpstr>DEFINITION</vt:lpstr>
      <vt:lpstr>1 Corinthians 2:14-16</vt:lpstr>
      <vt:lpstr>PowerPoint Presentation</vt:lpstr>
      <vt:lpstr>PowerPoint Presentation</vt:lpstr>
      <vt:lpstr>SCRIPTURE’S CLARITY</vt:lpstr>
      <vt:lpstr>C. What about all the disagreements disagreements about what the Bible says?</vt:lpstr>
      <vt:lpstr>I. NOT UNIFORMLY CLEAR ACROSS ALL BIBLICAL TOPICS</vt:lpstr>
      <vt:lpstr>I. NOT UNIFORMLY CLEAR ACROSS ALL BIBLICAL TOPICS</vt:lpstr>
      <vt:lpstr>I. NOT UNIFORMLY CLEAR ACROSS ALL BIBLICAL TOPICS</vt:lpstr>
      <vt:lpstr>II. ULTIMATELY, THE PROBLEM IS NOT SCRIPTURE…THE PROBLEM IS US</vt:lpstr>
      <vt:lpstr>OUR HEARTS (HEBREWS 3:15)</vt:lpstr>
      <vt:lpstr>OUR MINDS (2 PETER 3:15-16)</vt:lpstr>
      <vt:lpstr>SCRIPTURE’S CLARITY</vt:lpstr>
      <vt:lpstr>I. BE EXPECTANT. THE BIBLE IS CLEAR!</vt:lpstr>
      <vt:lpstr>II. FEAR GOD. THIS IS THE BEGINNING OF WISDOM</vt:lpstr>
      <vt:lpstr>II. FEAR GOD. THIS IS THE BEGINNING OF WISDOM.</vt:lpstr>
      <vt:lpstr>III. WORK HARD TO RIGHTLY HANDLE GOD’S WORD </vt:lpstr>
      <vt:lpstr>III. WORK HARD TO RIGHTLY HANDLE GOD’S WORD </vt:lpstr>
      <vt:lpstr>SCRIPTURE’S CLARITY</vt:lpstr>
      <vt:lpstr>SCRIPTURE’S INTERPRETATION</vt:lpstr>
      <vt:lpstr>WHAT ARE WAYS TO MISINTERPRET SCRIPTURE?</vt:lpstr>
      <vt:lpstr>WHY WE MISUNDERSTAND SCRIPTURE</vt:lpstr>
      <vt:lpstr>A. WHY STUDY THE BIBLE?</vt:lpstr>
      <vt:lpstr>PowerPoint Presentation</vt:lpstr>
      <vt:lpstr>A. WHY STUDY THE BIBLE?</vt:lpstr>
      <vt:lpstr>A. WHY STUDY THE BIBLE?</vt:lpstr>
      <vt:lpstr>A. WHY STUDY THE BIBLE?</vt:lpstr>
      <vt:lpstr>CLARITY’S  APPLICATION</vt:lpstr>
      <vt:lpstr>PowerPoint Presentation</vt:lpstr>
      <vt:lpstr>2 Timothy 2:15</vt:lpstr>
      <vt:lpstr>“Rightly Handling” the Word</vt:lpstr>
      <vt:lpstr>“Rightly Handling” the Word</vt:lpstr>
      <vt:lpstr>B. HOW TO STUDY THE BIBLE</vt:lpstr>
      <vt:lpstr>A DANGER TO AVOID</vt:lpstr>
      <vt:lpstr>PowerPoint Presentation</vt:lpstr>
      <vt:lpstr>A DANGER TO AVOID</vt:lpstr>
      <vt:lpstr>PowerPoint Presentation</vt:lpstr>
      <vt:lpstr>B. HOW TO STUDY THE BIBLE</vt:lpstr>
      <vt:lpstr>I. OBSERVE</vt:lpstr>
      <vt:lpstr>PowerPoint Presentation</vt:lpstr>
      <vt:lpstr>I. OBSERVE</vt:lpstr>
      <vt:lpstr>I. OBSERVE</vt:lpstr>
      <vt:lpstr>I. OBSERVE</vt:lpstr>
      <vt:lpstr>I. OBSERVE</vt:lpstr>
      <vt:lpstr>I. OBSERVE</vt:lpstr>
      <vt:lpstr>II. INTERPRET</vt:lpstr>
      <vt:lpstr>II. INTERPRET</vt:lpstr>
      <vt:lpstr>PowerPoint Presentation</vt:lpstr>
      <vt:lpstr>PowerPoint Presentation</vt:lpstr>
      <vt:lpstr>II. INTERPRET</vt:lpstr>
      <vt:lpstr>II. INTERPRET OBSERVATIONS</vt:lpstr>
      <vt:lpstr>II. INTERPRET OBSERVATIONS</vt:lpstr>
      <vt:lpstr>II. INTERPRET OBSERVATIONS</vt:lpstr>
      <vt:lpstr>II. INTERPRET OBSERVATIONS</vt:lpstr>
      <vt:lpstr>II. INTERPRET OBSERVATIONS</vt:lpstr>
      <vt:lpstr>II. INTERPRET OBSERVATIONS</vt:lpstr>
      <vt:lpstr>WORD STUDIES</vt:lpstr>
      <vt:lpstr>WORD STUDIES</vt:lpstr>
      <vt:lpstr>III. APPLY</vt:lpstr>
      <vt:lpstr>III. APPLY</vt:lpstr>
      <vt:lpstr>III. APPLY</vt:lpstr>
      <vt:lpstr>James 1:22</vt:lpstr>
      <vt:lpstr>PowerPoint Presentation</vt:lpstr>
      <vt:lpstr>PowerPoint Presentation</vt:lpstr>
      <vt:lpstr>PowerPoint Presentation</vt:lpstr>
      <vt:lpstr>C.BIBLE STUDY PRACTICE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&amp; Graphics</dc:creator>
  <cp:lastModifiedBy>Media &amp; Graphics</cp:lastModifiedBy>
  <cp:revision>293</cp:revision>
  <cp:lastPrinted>2020-02-20T20:29:54Z</cp:lastPrinted>
  <dcterms:created xsi:type="dcterms:W3CDTF">2020-01-28T21:59:08Z</dcterms:created>
  <dcterms:modified xsi:type="dcterms:W3CDTF">2020-03-03T20:46:20Z</dcterms:modified>
</cp:coreProperties>
</file>