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7" r:id="rId2"/>
    <p:sldId id="340" r:id="rId3"/>
    <p:sldId id="452" r:id="rId4"/>
    <p:sldId id="523" r:id="rId5"/>
    <p:sldId id="361"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485" r:id="rId39"/>
    <p:sldId id="486" r:id="rId40"/>
    <p:sldId id="487" r:id="rId41"/>
    <p:sldId id="488" r:id="rId42"/>
    <p:sldId id="489" r:id="rId43"/>
    <p:sldId id="490" r:id="rId44"/>
    <p:sldId id="491" r:id="rId45"/>
    <p:sldId id="492" r:id="rId46"/>
    <p:sldId id="494" r:id="rId47"/>
    <p:sldId id="524" r:id="rId48"/>
    <p:sldId id="525" r:id="rId49"/>
    <p:sldId id="495" r:id="rId50"/>
    <p:sldId id="499" r:id="rId51"/>
    <p:sldId id="501" r:id="rId52"/>
    <p:sldId id="500" r:id="rId53"/>
    <p:sldId id="502" r:id="rId54"/>
    <p:sldId id="503" r:id="rId55"/>
    <p:sldId id="504" r:id="rId56"/>
    <p:sldId id="522" r:id="rId57"/>
    <p:sldId id="496" r:id="rId58"/>
    <p:sldId id="497" r:id="rId59"/>
    <p:sldId id="498" r:id="rId60"/>
    <p:sldId id="415" r:id="rId61"/>
    <p:sldId id="505" r:id="rId62"/>
    <p:sldId id="506" r:id="rId63"/>
    <p:sldId id="507" r:id="rId64"/>
    <p:sldId id="508" r:id="rId65"/>
    <p:sldId id="509" r:id="rId66"/>
    <p:sldId id="510" r:id="rId67"/>
    <p:sldId id="511" r:id="rId68"/>
    <p:sldId id="512" r:id="rId69"/>
    <p:sldId id="513" r:id="rId70"/>
    <p:sldId id="514" r:id="rId71"/>
    <p:sldId id="515" r:id="rId72"/>
    <p:sldId id="516" r:id="rId73"/>
    <p:sldId id="517" r:id="rId74"/>
    <p:sldId id="518" r:id="rId75"/>
    <p:sldId id="519" r:id="rId76"/>
    <p:sldId id="520" r:id="rId77"/>
    <p:sldId id="521" r:id="rId78"/>
    <p:sldId id="33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p:cViewPr varScale="1">
        <p:scale>
          <a:sx n="119" d="100"/>
          <a:sy n="119" d="100"/>
        </p:scale>
        <p:origin x="232" y="296"/>
      </p:cViewPr>
      <p:guideLst/>
    </p:cSldViewPr>
  </p:slideViewPr>
  <p:notesTextViewPr>
    <p:cViewPr>
      <p:scale>
        <a:sx n="3" d="2"/>
        <a:sy n="3" d="2"/>
      </p:scale>
      <p:origin x="0" y="0"/>
    </p:cViewPr>
  </p:notesTextViewPr>
  <p:notesViewPr>
    <p:cSldViewPr snapToGrid="0">
      <p:cViewPr varScale="1">
        <p:scale>
          <a:sx n="119" d="100"/>
          <a:sy n="119" d="100"/>
        </p:scale>
        <p:origin x="51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CE213C-DCE3-47F3-A4B4-487B45812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B6041C3-C9BC-45E0-956D-309E0E0D5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E3B4DB-99A3-45D6-9F3B-4F0EBCC6BAA9}" type="datetimeFigureOut">
              <a:rPr lang="en-CA" smtClean="0"/>
              <a:t>2020-03-05</a:t>
            </a:fld>
            <a:endParaRPr lang="en-CA"/>
          </a:p>
        </p:txBody>
      </p:sp>
      <p:sp>
        <p:nvSpPr>
          <p:cNvPr id="4" name="Footer Placeholder 3">
            <a:extLst>
              <a:ext uri="{FF2B5EF4-FFF2-40B4-BE49-F238E27FC236}">
                <a16:creationId xmlns:a16="http://schemas.microsoft.com/office/drawing/2014/main" id="{25C983E4-3F82-41FC-88AF-1CB824E44E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580FBFF8-57E7-402D-AA57-D0C80FAC9F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D83A74-5AEC-469F-B462-5E21CD55620A}" type="slidenum">
              <a:rPr lang="en-CA" smtClean="0"/>
              <a:t>‹#›</a:t>
            </a:fld>
            <a:endParaRPr lang="en-CA"/>
          </a:p>
        </p:txBody>
      </p:sp>
    </p:spTree>
    <p:extLst>
      <p:ext uri="{BB962C8B-B14F-4D97-AF65-F5344CB8AC3E}">
        <p14:creationId xmlns:p14="http://schemas.microsoft.com/office/powerpoint/2010/main" val="130277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DF4F6-9EBD-4425-802A-52916315BBC3}" type="datetimeFigureOut">
              <a:rPr lang="en-TT" smtClean="0"/>
              <a:t>05/03/2020</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DA60E-ED00-44D1-A885-EA58F3133888}" type="slidenum">
              <a:rPr lang="en-TT" smtClean="0"/>
              <a:t>‹#›</a:t>
            </a:fld>
            <a:endParaRPr lang="en-TT"/>
          </a:p>
        </p:txBody>
      </p:sp>
    </p:spTree>
    <p:extLst>
      <p:ext uri="{BB962C8B-B14F-4D97-AF65-F5344CB8AC3E}">
        <p14:creationId xmlns:p14="http://schemas.microsoft.com/office/powerpoint/2010/main" val="86915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a:t>
            </a:fld>
            <a:endParaRPr lang="en-TT"/>
          </a:p>
        </p:txBody>
      </p:sp>
    </p:spTree>
    <p:extLst>
      <p:ext uri="{BB962C8B-B14F-4D97-AF65-F5344CB8AC3E}">
        <p14:creationId xmlns:p14="http://schemas.microsoft.com/office/powerpoint/2010/main" val="160139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a:t>
            </a:fld>
            <a:endParaRPr lang="en-TT"/>
          </a:p>
        </p:txBody>
      </p:sp>
    </p:spTree>
    <p:extLst>
      <p:ext uri="{BB962C8B-B14F-4D97-AF65-F5344CB8AC3E}">
        <p14:creationId xmlns:p14="http://schemas.microsoft.com/office/powerpoint/2010/main" val="283651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78</a:t>
            </a:fld>
            <a:endParaRPr lang="en-TT"/>
          </a:p>
        </p:txBody>
      </p:sp>
    </p:spTree>
    <p:extLst>
      <p:ext uri="{BB962C8B-B14F-4D97-AF65-F5344CB8AC3E}">
        <p14:creationId xmlns:p14="http://schemas.microsoft.com/office/powerpoint/2010/main" val="783924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ASS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6ED39-DB15-4274-B461-1AABE400298F}"/>
              </a:ext>
            </a:extLst>
          </p:cNvPr>
          <p:cNvSpPr>
            <a:spLocks noGrp="1"/>
          </p:cNvSpPr>
          <p:nvPr>
            <p:ph type="body" sz="quarter" idx="10" hasCustomPrompt="1"/>
          </p:nvPr>
        </p:nvSpPr>
        <p:spPr>
          <a:xfrm>
            <a:off x="6300952" y="4987158"/>
            <a:ext cx="4083269" cy="499242"/>
          </a:xfrm>
          <a:prstGeom prst="rect">
            <a:avLst/>
          </a:prstGeom>
        </p:spPr>
        <p:txBody>
          <a:bodyPr/>
          <a:lstStyle>
            <a:lvl1pPr marL="0" indent="0" algn="ctr">
              <a:buNone/>
              <a:defRPr sz="3200" b="1">
                <a:effectLst>
                  <a:outerShdw blurRad="50800" dist="38100" dir="2700000" algn="tl" rotWithShape="0">
                    <a:prstClr val="black">
                      <a:alpha val="40000"/>
                    </a:prstClr>
                  </a:outerShdw>
                </a:effectLst>
              </a:defRPr>
            </a:lvl1pPr>
            <a:lvl2pPr marL="457200" indent="0" algn="ctr">
              <a:buNone/>
              <a:defRPr sz="4400" b="1"/>
            </a:lvl2pPr>
            <a:lvl3pPr marL="914400" indent="0" algn="ctr">
              <a:buNone/>
              <a:defRPr sz="4400" b="1"/>
            </a:lvl3pPr>
            <a:lvl4pPr marL="1371600" indent="0" algn="ctr">
              <a:buNone/>
              <a:defRPr sz="4400" b="1"/>
            </a:lvl4pPr>
            <a:lvl5pPr marL="1828800" indent="0" algn="ctr">
              <a:buNone/>
              <a:defRPr sz="4400" b="1"/>
            </a:lvl5pPr>
          </a:lstStyle>
          <a:p>
            <a:pPr lvl="0"/>
            <a:r>
              <a:rPr lang="en-US" dirty="0"/>
              <a:t>SESSION 1</a:t>
            </a:r>
          </a:p>
          <a:p>
            <a:pPr lvl="0"/>
            <a:endParaRPr lang="en-CA" dirty="0"/>
          </a:p>
        </p:txBody>
      </p:sp>
    </p:spTree>
    <p:extLst>
      <p:ext uri="{BB962C8B-B14F-4D97-AF65-F5344CB8AC3E}">
        <p14:creationId xmlns:p14="http://schemas.microsoft.com/office/powerpoint/2010/main" val="400379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u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650332" y="454025"/>
            <a:ext cx="8392318"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DISCUSS IN YOUR GROUPS</a:t>
            </a:r>
            <a:endParaRPr lang="en-CA" dirty="0"/>
          </a:p>
        </p:txBody>
      </p:sp>
      <p:pic>
        <p:nvPicPr>
          <p:cNvPr id="4" name="Graphic 3" descr="Customer review">
            <a:extLst>
              <a:ext uri="{FF2B5EF4-FFF2-40B4-BE49-F238E27FC236}">
                <a16:creationId xmlns:a16="http://schemas.microsoft.com/office/drawing/2014/main" id="{DFB16C53-E075-45BB-AA5C-188AE09782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541" y="376895"/>
            <a:ext cx="1402693" cy="1402693"/>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432050"/>
            <a:ext cx="9937750" cy="37592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discussion cues</a:t>
            </a:r>
            <a:endParaRPr lang="en-CA" dirty="0"/>
          </a:p>
        </p:txBody>
      </p:sp>
    </p:spTree>
    <p:extLst>
      <p:ext uri="{BB962C8B-B14F-4D97-AF65-F5344CB8AC3E}">
        <p14:creationId xmlns:p14="http://schemas.microsoft.com/office/powerpoint/2010/main" val="41316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899841" y="5194799"/>
            <a:ext cx="8392318" cy="633275"/>
          </a:xfrm>
          <a:prstGeom prst="rect">
            <a:avLst/>
          </a:prstGeom>
        </p:spPr>
        <p:txBody>
          <a:bodyPr/>
          <a:lstStyle>
            <a:lvl1pPr algn="ctr">
              <a:defRPr sz="4000" baseline="0">
                <a:solidFill>
                  <a:schemeClr val="tx2"/>
                </a:solidFill>
                <a:effectLst>
                  <a:outerShdw blurRad="50800" dist="38100" dir="2700000" algn="tl" rotWithShape="0">
                    <a:prstClr val="black">
                      <a:alpha val="40000"/>
                    </a:prstClr>
                  </a:outerShdw>
                </a:effectLst>
                <a:latin typeface="+mn-lt"/>
              </a:defRPr>
            </a:lvl1pPr>
          </a:lstStyle>
          <a:p>
            <a:r>
              <a:rPr lang="en-US" dirty="0"/>
              <a:t>2 Scripture 2:31</a:t>
            </a:r>
            <a:endParaRPr lang="en-CA" dirty="0"/>
          </a:p>
        </p:txBody>
      </p:sp>
      <p:pic>
        <p:nvPicPr>
          <p:cNvPr id="5" name="Picture 4" descr="A close up of a logo&#10;&#10;Description automatically generated">
            <a:extLst>
              <a:ext uri="{FF2B5EF4-FFF2-40B4-BE49-F238E27FC236}">
                <a16:creationId xmlns:a16="http://schemas.microsoft.com/office/drawing/2014/main" id="{A329B850-3992-4035-8D0F-810E7A036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052" y="967905"/>
            <a:ext cx="2809896" cy="2809896"/>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B3FACD73-5010-4D23-A667-08BBDAF264EB}"/>
              </a:ext>
            </a:extLst>
          </p:cNvPr>
          <p:cNvSpPr txBox="1">
            <a:spLocks/>
          </p:cNvSpPr>
          <p:nvPr userDrawn="1"/>
        </p:nvSpPr>
        <p:spPr>
          <a:xfrm>
            <a:off x="1899841" y="4030145"/>
            <a:ext cx="8392318" cy="1389994"/>
          </a:xfrm>
          <a:prstGeom prst="rect">
            <a:avLst/>
          </a:prstGeom>
        </p:spPr>
        <p:txBody>
          <a:bodyPr/>
          <a:lstStyle>
            <a:lvl1pPr algn="ctr" defTabSz="914400" rtl="0" eaLnBrk="1" latinLnBrk="0" hangingPunct="1">
              <a:lnSpc>
                <a:spcPct val="90000"/>
              </a:lnSpc>
              <a:spcBef>
                <a:spcPct val="0"/>
              </a:spcBef>
              <a:buNone/>
              <a:defRPr sz="9600" b="1" kern="120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en-US" sz="9600" dirty="0"/>
              <a:t>STOP &amp; PRAY</a:t>
            </a:r>
            <a:endParaRPr lang="en-CA" sz="9600" spc="300" dirty="0">
              <a:latin typeface="+mn-lt"/>
            </a:endParaRPr>
          </a:p>
        </p:txBody>
      </p:sp>
    </p:spTree>
    <p:extLst>
      <p:ext uri="{BB962C8B-B14F-4D97-AF65-F5344CB8AC3E}">
        <p14:creationId xmlns:p14="http://schemas.microsoft.com/office/powerpoint/2010/main" val="20427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164487" y="454025"/>
            <a:ext cx="8878163"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Question title</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012950"/>
            <a:ext cx="9937750" cy="41783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Question points</a:t>
            </a:r>
            <a:endParaRPr lang="en-CA" dirty="0"/>
          </a:p>
        </p:txBody>
      </p:sp>
      <p:pic>
        <p:nvPicPr>
          <p:cNvPr id="5" name="Graphic 4" descr="Help">
            <a:extLst>
              <a:ext uri="{FF2B5EF4-FFF2-40B4-BE49-F238E27FC236}">
                <a16:creationId xmlns:a16="http://schemas.microsoft.com/office/drawing/2014/main" id="{4BB408C7-F8BA-476A-9F2F-0CDA259104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98" y="386098"/>
            <a:ext cx="1393489" cy="1393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75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nin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B4C04CD-27BD-4E9A-926A-EAEB74860C81}"/>
              </a:ext>
            </a:extLst>
          </p:cNvPr>
          <p:cNvSpPr/>
          <p:nvPr userDrawn="1"/>
        </p:nvSpPr>
        <p:spPr>
          <a:xfrm rot="179471">
            <a:off x="-839166" y="-349327"/>
            <a:ext cx="13234365" cy="2988110"/>
          </a:xfrm>
          <a:custGeom>
            <a:avLst/>
            <a:gdLst>
              <a:gd name="connsiteX0" fmla="*/ 4817111 w 13089118"/>
              <a:gd name="connsiteY0" fmla="*/ 2467477 h 2988110"/>
              <a:gd name="connsiteX1" fmla="*/ 4841891 w 13089118"/>
              <a:gd name="connsiteY1" fmla="*/ 2475811 h 2988110"/>
              <a:gd name="connsiteX2" fmla="*/ 4853520 w 13089118"/>
              <a:gd name="connsiteY2" fmla="*/ 2499226 h 2988110"/>
              <a:gd name="connsiteX3" fmla="*/ 4821769 w 13089118"/>
              <a:gd name="connsiteY3" fmla="*/ 2535637 h 2988110"/>
              <a:gd name="connsiteX4" fmla="*/ 1177211 w 13089118"/>
              <a:gd name="connsiteY4" fmla="*/ 2784909 h 2988110"/>
              <a:gd name="connsiteX5" fmla="*/ 1178021 w 13089118"/>
              <a:gd name="connsiteY5" fmla="*/ 2785900 h 2988110"/>
              <a:gd name="connsiteX6" fmla="*/ 1189379 w 13089118"/>
              <a:gd name="connsiteY6" fmla="*/ 2827344 h 2988110"/>
              <a:gd name="connsiteX7" fmla="*/ 1088803 w 13089118"/>
              <a:gd name="connsiteY7" fmla="*/ 2942689 h 2988110"/>
              <a:gd name="connsiteX8" fmla="*/ 424695 w 13089118"/>
              <a:gd name="connsiteY8" fmla="*/ 2988110 h 2988110"/>
              <a:gd name="connsiteX9" fmla="*/ 442649 w 13089118"/>
              <a:gd name="connsiteY9" fmla="*/ 2835151 h 2988110"/>
              <a:gd name="connsiteX10" fmla="*/ 208380 w 13089118"/>
              <a:gd name="connsiteY10" fmla="*/ 2851173 h 2988110"/>
              <a:gd name="connsiteX11" fmla="*/ 216482 w 13089118"/>
              <a:gd name="connsiteY11" fmla="*/ 2782139 h 2988110"/>
              <a:gd name="connsiteX12" fmla="*/ 8013696 w 13089118"/>
              <a:gd name="connsiteY12" fmla="*/ 2062503 h 2988110"/>
              <a:gd name="connsiteX13" fmla="*/ 8007197 w 13089118"/>
              <a:gd name="connsiteY13" fmla="*/ 2117867 h 2988110"/>
              <a:gd name="connsiteX14" fmla="*/ 0 w 13089118"/>
              <a:gd name="connsiteY14" fmla="*/ 2665524 h 2988110"/>
              <a:gd name="connsiteX15" fmla="*/ 6498 w 13089118"/>
              <a:gd name="connsiteY15" fmla="*/ 2610159 h 2988110"/>
              <a:gd name="connsiteX16" fmla="*/ 9400705 w 13089118"/>
              <a:gd name="connsiteY16" fmla="*/ 2027591 h 2988110"/>
              <a:gd name="connsiteX17" fmla="*/ 9425846 w 13089118"/>
              <a:gd name="connsiteY17" fmla="*/ 2029652 h 2988110"/>
              <a:gd name="connsiteX18" fmla="*/ 9481306 w 13089118"/>
              <a:gd name="connsiteY18" fmla="*/ 2073427 h 2988110"/>
              <a:gd name="connsiteX19" fmla="*/ 9490110 w 13089118"/>
              <a:gd name="connsiteY19" fmla="*/ 2105548 h 2988110"/>
              <a:gd name="connsiteX20" fmla="*/ 9412151 w 13089118"/>
              <a:gd name="connsiteY20" fmla="*/ 2194952 h 2988110"/>
              <a:gd name="connsiteX21" fmla="*/ 8262047 w 13089118"/>
              <a:gd name="connsiteY21" fmla="*/ 2273612 h 2988110"/>
              <a:gd name="connsiteX22" fmla="*/ 8172642 w 13089118"/>
              <a:gd name="connsiteY22" fmla="*/ 2195654 h 2988110"/>
              <a:gd name="connsiteX23" fmla="*/ 8172646 w 13089118"/>
              <a:gd name="connsiteY23" fmla="*/ 2195657 h 2988110"/>
              <a:gd name="connsiteX24" fmla="*/ 8250601 w 13089118"/>
              <a:gd name="connsiteY24" fmla="*/ 2106252 h 2988110"/>
              <a:gd name="connsiteX25" fmla="*/ 13089118 w 13089118"/>
              <a:gd name="connsiteY25" fmla="*/ 1769577 h 2988110"/>
              <a:gd name="connsiteX26" fmla="*/ 13064073 w 13089118"/>
              <a:gd name="connsiteY26" fmla="*/ 1982951 h 2988110"/>
              <a:gd name="connsiteX27" fmla="*/ 10944886 w 13089118"/>
              <a:gd name="connsiteY27" fmla="*/ 2127894 h 2988110"/>
              <a:gd name="connsiteX28" fmla="*/ 10917682 w 13089118"/>
              <a:gd name="connsiteY28" fmla="*/ 2104173 h 2988110"/>
              <a:gd name="connsiteX29" fmla="*/ 10917683 w 13089118"/>
              <a:gd name="connsiteY29" fmla="*/ 2104174 h 2988110"/>
              <a:gd name="connsiteX30" fmla="*/ 10941402 w 13089118"/>
              <a:gd name="connsiteY30" fmla="*/ 2076971 h 2988110"/>
              <a:gd name="connsiteX31" fmla="*/ 12064464 w 13089118"/>
              <a:gd name="connsiteY31" fmla="*/ 2000159 h 2988110"/>
              <a:gd name="connsiteX32" fmla="*/ 12049788 w 13089118"/>
              <a:gd name="connsiteY32" fmla="*/ 1981310 h 2988110"/>
              <a:gd name="connsiteX33" fmla="*/ 12039185 w 13089118"/>
              <a:gd name="connsiteY33" fmla="*/ 1942626 h 2988110"/>
              <a:gd name="connsiteX34" fmla="*/ 12039187 w 13089118"/>
              <a:gd name="connsiteY34" fmla="*/ 1942627 h 2988110"/>
              <a:gd name="connsiteX35" fmla="*/ 12133065 w 13089118"/>
              <a:gd name="connsiteY35" fmla="*/ 1834967 h 2988110"/>
              <a:gd name="connsiteX36" fmla="*/ 6785774 w 13089118"/>
              <a:gd name="connsiteY36" fmla="*/ 0 h 2988110"/>
              <a:gd name="connsiteX37" fmla="*/ 12993064 w 13089118"/>
              <a:gd name="connsiteY37" fmla="*/ 0 h 2988110"/>
              <a:gd name="connsiteX38" fmla="*/ 12993064 w 13089118"/>
              <a:gd name="connsiteY38" fmla="*/ 728580 h 2988110"/>
              <a:gd name="connsiteX39" fmla="*/ 12993065 w 13089118"/>
              <a:gd name="connsiteY39" fmla="*/ 728580 h 2988110"/>
              <a:gd name="connsiteX40" fmla="*/ 13012051 w 13089118"/>
              <a:gd name="connsiteY40" fmla="*/ 730808 h 2988110"/>
              <a:gd name="connsiteX41" fmla="*/ 12978803 w 13089118"/>
              <a:gd name="connsiteY41" fmla="*/ 1014074 h 2988110"/>
              <a:gd name="connsiteX42" fmla="*/ 11601935 w 13089118"/>
              <a:gd name="connsiteY42" fmla="*/ 1108245 h 2988110"/>
              <a:gd name="connsiteX43" fmla="*/ 11473080 w 13089118"/>
              <a:gd name="connsiteY43" fmla="*/ 1256018 h 2988110"/>
              <a:gd name="connsiteX44" fmla="*/ 11473078 w 13089118"/>
              <a:gd name="connsiteY44" fmla="*/ 1256018 h 2988110"/>
              <a:gd name="connsiteX45" fmla="*/ 11496407 w 13089118"/>
              <a:gd name="connsiteY45" fmla="*/ 1302988 h 2988110"/>
              <a:gd name="connsiteX46" fmla="*/ 7202424 w 13089118"/>
              <a:gd name="connsiteY46" fmla="*/ 1596681 h 2988110"/>
              <a:gd name="connsiteX47" fmla="*/ 7138085 w 13089118"/>
              <a:gd name="connsiteY47" fmla="*/ 1670469 h 2988110"/>
              <a:gd name="connsiteX48" fmla="*/ 7138079 w 13089118"/>
              <a:gd name="connsiteY48" fmla="*/ 1670463 h 2988110"/>
              <a:gd name="connsiteX49" fmla="*/ 7211869 w 13089118"/>
              <a:gd name="connsiteY49" fmla="*/ 1734804 h 2988110"/>
              <a:gd name="connsiteX50" fmla="*/ 12940194 w 13089118"/>
              <a:gd name="connsiteY50" fmla="*/ 1343012 h 2988110"/>
              <a:gd name="connsiteX51" fmla="*/ 12904788 w 13089118"/>
              <a:gd name="connsiteY51" fmla="*/ 1644662 h 2988110"/>
              <a:gd name="connsiteX52" fmla="*/ 482658 w 13089118"/>
              <a:gd name="connsiteY52" fmla="*/ 2494281 h 2988110"/>
              <a:gd name="connsiteX53" fmla="*/ 581253 w 13089118"/>
              <a:gd name="connsiteY53" fmla="*/ 1654277 h 2988110"/>
              <a:gd name="connsiteX54" fmla="*/ 408783 w 13089118"/>
              <a:gd name="connsiteY54" fmla="*/ 1634033 h 2988110"/>
              <a:gd name="connsiteX55" fmla="*/ 503685 w 13089118"/>
              <a:gd name="connsiteY55" fmla="*/ 825500 h 2988110"/>
              <a:gd name="connsiteX56" fmla="*/ 588664 w 13089118"/>
              <a:gd name="connsiteY56" fmla="*/ 101504 h 2988110"/>
              <a:gd name="connsiteX57" fmla="*/ 761134 w 13089118"/>
              <a:gd name="connsiteY57" fmla="*/ 121747 h 2988110"/>
              <a:gd name="connsiteX58" fmla="*/ 775424 w 13089118"/>
              <a:gd name="connsiteY58" fmla="*/ 0 h 2988110"/>
              <a:gd name="connsiteX59" fmla="*/ 6785775 w 13089118"/>
              <a:gd name="connsiteY59" fmla="*/ 0 h 298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89118" h="2988110">
                <a:moveTo>
                  <a:pt x="4817111" y="2467477"/>
                </a:moveTo>
                <a:cubicBezTo>
                  <a:pt x="4826519" y="2466833"/>
                  <a:pt x="4835302" y="2470065"/>
                  <a:pt x="4841891" y="2475811"/>
                </a:cubicBezTo>
                <a:cubicBezTo>
                  <a:pt x="4848479" y="2481556"/>
                  <a:pt x="4852877" y="2489816"/>
                  <a:pt x="4853520" y="2499226"/>
                </a:cubicBezTo>
                <a:cubicBezTo>
                  <a:pt x="4854808" y="2518047"/>
                  <a:pt x="4840592" y="2534349"/>
                  <a:pt x="4821769" y="2535637"/>
                </a:cubicBezTo>
                <a:lnTo>
                  <a:pt x="1177211" y="2784909"/>
                </a:lnTo>
                <a:lnTo>
                  <a:pt x="1178021" y="2785900"/>
                </a:lnTo>
                <a:cubicBezTo>
                  <a:pt x="1184369" y="2798445"/>
                  <a:pt x="1188360" y="2812438"/>
                  <a:pt x="1189379" y="2827344"/>
                </a:cubicBezTo>
                <a:cubicBezTo>
                  <a:pt x="1193457" y="2886969"/>
                  <a:pt x="1148428" y="2938611"/>
                  <a:pt x="1088803" y="2942689"/>
                </a:cubicBezTo>
                <a:lnTo>
                  <a:pt x="424695" y="2988110"/>
                </a:lnTo>
                <a:lnTo>
                  <a:pt x="442649" y="2835151"/>
                </a:lnTo>
                <a:lnTo>
                  <a:pt x="208380" y="2851173"/>
                </a:lnTo>
                <a:lnTo>
                  <a:pt x="216482" y="2782139"/>
                </a:lnTo>
                <a:close/>
                <a:moveTo>
                  <a:pt x="8013696" y="2062503"/>
                </a:moveTo>
                <a:lnTo>
                  <a:pt x="8007197" y="2117867"/>
                </a:lnTo>
                <a:lnTo>
                  <a:pt x="0" y="2665524"/>
                </a:lnTo>
                <a:lnTo>
                  <a:pt x="6498" y="2610159"/>
                </a:lnTo>
                <a:close/>
                <a:moveTo>
                  <a:pt x="9400705" y="2027591"/>
                </a:moveTo>
                <a:cubicBezTo>
                  <a:pt x="9409370" y="2026998"/>
                  <a:pt x="9417818" y="2027744"/>
                  <a:pt x="9425846" y="2029652"/>
                </a:cubicBezTo>
                <a:cubicBezTo>
                  <a:pt x="9449930" y="2035373"/>
                  <a:pt x="9470238" y="2051553"/>
                  <a:pt x="9481306" y="2073427"/>
                </a:cubicBezTo>
                <a:cubicBezTo>
                  <a:pt x="9486224" y="2083147"/>
                  <a:pt x="9489319" y="2093996"/>
                  <a:pt x="9490110" y="2105548"/>
                </a:cubicBezTo>
                <a:cubicBezTo>
                  <a:pt x="9493271" y="2151763"/>
                  <a:pt x="9458366" y="2191793"/>
                  <a:pt x="9412151" y="2194952"/>
                </a:cubicBezTo>
                <a:cubicBezTo>
                  <a:pt x="9028784" y="2221172"/>
                  <a:pt x="8645415" y="2247392"/>
                  <a:pt x="8262047" y="2273612"/>
                </a:cubicBezTo>
                <a:cubicBezTo>
                  <a:pt x="8215832" y="2276774"/>
                  <a:pt x="8175804" y="2241869"/>
                  <a:pt x="8172642" y="2195654"/>
                </a:cubicBezTo>
                <a:lnTo>
                  <a:pt x="8172646" y="2195657"/>
                </a:lnTo>
                <a:cubicBezTo>
                  <a:pt x="8169484" y="2149441"/>
                  <a:pt x="8204387" y="2109414"/>
                  <a:pt x="8250601" y="2106252"/>
                </a:cubicBezTo>
                <a:close/>
                <a:moveTo>
                  <a:pt x="13089118" y="1769577"/>
                </a:moveTo>
                <a:lnTo>
                  <a:pt x="13064073" y="1982951"/>
                </a:lnTo>
                <a:lnTo>
                  <a:pt x="10944886" y="2127894"/>
                </a:lnTo>
                <a:cubicBezTo>
                  <a:pt x="10930825" y="2128856"/>
                  <a:pt x="10918643" y="2118235"/>
                  <a:pt x="10917682" y="2104173"/>
                </a:cubicBezTo>
                <a:lnTo>
                  <a:pt x="10917683" y="2104174"/>
                </a:lnTo>
                <a:cubicBezTo>
                  <a:pt x="10916721" y="2090112"/>
                  <a:pt x="10927342" y="2077932"/>
                  <a:pt x="10941402" y="2076971"/>
                </a:cubicBezTo>
                <a:lnTo>
                  <a:pt x="12064464" y="2000159"/>
                </a:lnTo>
                <a:lnTo>
                  <a:pt x="12049788" y="1981310"/>
                </a:lnTo>
                <a:cubicBezTo>
                  <a:pt x="12043864" y="1969603"/>
                  <a:pt x="12040138" y="1956540"/>
                  <a:pt x="12039185" y="1942626"/>
                </a:cubicBezTo>
                <a:lnTo>
                  <a:pt x="12039187" y="1942627"/>
                </a:lnTo>
                <a:cubicBezTo>
                  <a:pt x="12035380" y="1886974"/>
                  <a:pt x="12077410" y="1838773"/>
                  <a:pt x="12133065" y="1834967"/>
                </a:cubicBezTo>
                <a:close/>
                <a:moveTo>
                  <a:pt x="6785774" y="0"/>
                </a:moveTo>
                <a:lnTo>
                  <a:pt x="12993064" y="0"/>
                </a:lnTo>
                <a:lnTo>
                  <a:pt x="12993064" y="728580"/>
                </a:lnTo>
                <a:lnTo>
                  <a:pt x="12993065" y="728580"/>
                </a:lnTo>
                <a:lnTo>
                  <a:pt x="13012051" y="730808"/>
                </a:lnTo>
                <a:lnTo>
                  <a:pt x="12978803" y="1014074"/>
                </a:lnTo>
                <a:lnTo>
                  <a:pt x="11601935" y="1108245"/>
                </a:lnTo>
                <a:cubicBezTo>
                  <a:pt x="11525544" y="1113469"/>
                  <a:pt x="11467856" y="1179628"/>
                  <a:pt x="11473080" y="1256018"/>
                </a:cubicBezTo>
                <a:lnTo>
                  <a:pt x="11473078" y="1256018"/>
                </a:lnTo>
                <a:lnTo>
                  <a:pt x="11496407" y="1302988"/>
                </a:lnTo>
                <a:lnTo>
                  <a:pt x="7202424" y="1596681"/>
                </a:lnTo>
                <a:cubicBezTo>
                  <a:pt x="7164283" y="1599287"/>
                  <a:pt x="7135475" y="1632328"/>
                  <a:pt x="7138085" y="1670469"/>
                </a:cubicBezTo>
                <a:lnTo>
                  <a:pt x="7138079" y="1670463"/>
                </a:lnTo>
                <a:cubicBezTo>
                  <a:pt x="7140689" y="1708610"/>
                  <a:pt x="7173726" y="1737412"/>
                  <a:pt x="7211869" y="1734804"/>
                </a:cubicBezTo>
                <a:lnTo>
                  <a:pt x="12940194" y="1343012"/>
                </a:lnTo>
                <a:lnTo>
                  <a:pt x="12904788" y="1644662"/>
                </a:lnTo>
                <a:lnTo>
                  <a:pt x="482658" y="2494281"/>
                </a:lnTo>
                <a:lnTo>
                  <a:pt x="581253" y="1654277"/>
                </a:lnTo>
                <a:lnTo>
                  <a:pt x="408783" y="1634033"/>
                </a:lnTo>
                <a:lnTo>
                  <a:pt x="503685" y="825500"/>
                </a:lnTo>
                <a:lnTo>
                  <a:pt x="588664" y="101504"/>
                </a:lnTo>
                <a:lnTo>
                  <a:pt x="761134" y="121747"/>
                </a:lnTo>
                <a:lnTo>
                  <a:pt x="775424" y="0"/>
                </a:lnTo>
                <a:lnTo>
                  <a:pt x="6785775"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FB788B3-9F88-4E97-82BA-1917B7F19A2C}"/>
              </a:ext>
            </a:extLst>
          </p:cNvPr>
          <p:cNvSpPr>
            <a:spLocks noGrp="1"/>
          </p:cNvSpPr>
          <p:nvPr>
            <p:ph type="title" hasCustomPrompt="1"/>
          </p:nvPr>
        </p:nvSpPr>
        <p:spPr>
          <a:xfrm>
            <a:off x="1530350" y="381002"/>
            <a:ext cx="9182100" cy="825500"/>
          </a:xfrm>
          <a:prstGeom prst="rect">
            <a:avLst/>
          </a:prstGeom>
        </p:spPr>
        <p:txBody>
          <a:bodyPr/>
          <a:lstStyle>
            <a:lvl1pPr>
              <a:defRPr sz="5400">
                <a:solidFill>
                  <a:schemeClr val="bg2"/>
                </a:solidFill>
                <a:effectLst>
                  <a:innerShdw blurRad="114300">
                    <a:prstClr val="black"/>
                  </a:innerShdw>
                </a:effectLst>
              </a:defRPr>
            </a:lvl1pPr>
          </a:lstStyle>
          <a:p>
            <a:r>
              <a:rPr lang="en-US" dirty="0"/>
              <a:t>WARNING TITLE</a:t>
            </a:r>
            <a:endParaRPr lang="en-CA" dirty="0"/>
          </a:p>
        </p:txBody>
      </p:sp>
      <p:pic>
        <p:nvPicPr>
          <p:cNvPr id="32" name="Graphic 31" descr="Warning">
            <a:extLst>
              <a:ext uri="{FF2B5EF4-FFF2-40B4-BE49-F238E27FC236}">
                <a16:creationId xmlns:a16="http://schemas.microsoft.com/office/drawing/2014/main" id="{858EEDE1-D456-48A5-B159-D990F3F394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750" y="355605"/>
            <a:ext cx="736600" cy="736600"/>
          </a:xfrm>
          <a:prstGeom prst="rect">
            <a:avLst/>
          </a:prstGeom>
          <a:effectLst>
            <a:innerShdw blurRad="114300">
              <a:prstClr val="black">
                <a:alpha val="67000"/>
              </a:prstClr>
            </a:innerShdw>
          </a:effectLst>
        </p:spPr>
      </p:pic>
      <p:sp>
        <p:nvSpPr>
          <p:cNvPr id="34" name="Text Placeholder 33">
            <a:extLst>
              <a:ext uri="{FF2B5EF4-FFF2-40B4-BE49-F238E27FC236}">
                <a16:creationId xmlns:a16="http://schemas.microsoft.com/office/drawing/2014/main" id="{6CF919C0-5CE3-43F1-AEAD-709D0B5A9750}"/>
              </a:ext>
            </a:extLst>
          </p:cNvPr>
          <p:cNvSpPr>
            <a:spLocks noGrp="1"/>
          </p:cNvSpPr>
          <p:nvPr>
            <p:ph type="body" sz="quarter" idx="10" hasCustomPrompt="1"/>
          </p:nvPr>
        </p:nvSpPr>
        <p:spPr>
          <a:xfrm>
            <a:off x="793750" y="2280096"/>
            <a:ext cx="10604500" cy="4241351"/>
          </a:xfrm>
          <a:prstGeom prst="rect">
            <a:avLst/>
          </a:prstGeom>
        </p:spPr>
        <p:txBody>
          <a:bodyPr/>
          <a:lstStyle>
            <a:lvl1pPr marL="0" indent="0">
              <a:buNone/>
              <a:defRPr>
                <a:effectLst>
                  <a:outerShdw blurRad="50800" dist="38100" dir="2700000" algn="tl"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endParaRPr lang="en-CA" dirty="0"/>
          </a:p>
        </p:txBody>
      </p:sp>
      <p:sp>
        <p:nvSpPr>
          <p:cNvPr id="4" name="Text Placeholder 3">
            <a:extLst>
              <a:ext uri="{FF2B5EF4-FFF2-40B4-BE49-F238E27FC236}">
                <a16:creationId xmlns:a16="http://schemas.microsoft.com/office/drawing/2014/main" id="{A7FFFDD0-66AA-4A7E-860F-BDE684B90B8F}"/>
              </a:ext>
            </a:extLst>
          </p:cNvPr>
          <p:cNvSpPr>
            <a:spLocks noGrp="1"/>
          </p:cNvSpPr>
          <p:nvPr>
            <p:ph type="body" sz="quarter" idx="11" hasCustomPrompt="1"/>
          </p:nvPr>
        </p:nvSpPr>
        <p:spPr>
          <a:xfrm>
            <a:off x="793750" y="1073375"/>
            <a:ext cx="5402263" cy="463550"/>
          </a:xfrm>
          <a:prstGeom prst="rect">
            <a:avLst/>
          </a:prstGeom>
        </p:spPr>
        <p:txBody>
          <a:bodyPr/>
          <a:lstStyle>
            <a:lvl1pPr marL="0" indent="0">
              <a:buNone/>
              <a:defRPr b="1">
                <a:solidFill>
                  <a:schemeClr val="bg2"/>
                </a:solidFill>
                <a:effectLst>
                  <a:innerShdw blurRad="114300">
                    <a:prstClr val="black"/>
                  </a:innerShdw>
                </a:effectLst>
              </a:defRPr>
            </a:lvl1pPr>
            <a:lvl2pPr marL="457200" indent="0">
              <a:buNone/>
              <a:defRPr b="1">
                <a:solidFill>
                  <a:schemeClr val="bg2"/>
                </a:solidFill>
              </a:defRPr>
            </a:lvl2pPr>
            <a:lvl3pPr marL="914400" indent="0">
              <a:buNone/>
              <a:defRPr b="1">
                <a:solidFill>
                  <a:schemeClr val="bg2"/>
                </a:solidFill>
              </a:defRPr>
            </a:lvl3pPr>
            <a:lvl4pPr marL="1371600" indent="0">
              <a:buNone/>
              <a:defRPr b="1">
                <a:solidFill>
                  <a:schemeClr val="bg2"/>
                </a:solidFill>
              </a:defRPr>
            </a:lvl4pPr>
            <a:lvl5pPr marL="1828800" indent="0">
              <a:buNone/>
              <a:defRPr b="1">
                <a:solidFill>
                  <a:schemeClr val="bg2"/>
                </a:solidFill>
              </a:defRPr>
            </a:lvl5pPr>
          </a:lstStyle>
          <a:p>
            <a:pPr lvl="0"/>
            <a:r>
              <a:rPr lang="en-US" dirty="0"/>
              <a:t>Subtitle Text</a:t>
            </a:r>
            <a:endParaRPr lang="en-CA" dirty="0"/>
          </a:p>
        </p:txBody>
      </p:sp>
    </p:spTree>
    <p:extLst>
      <p:ext uri="{BB962C8B-B14F-4D97-AF65-F5344CB8AC3E}">
        <p14:creationId xmlns:p14="http://schemas.microsoft.com/office/powerpoint/2010/main" val="2383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Graphic 3" descr="Books">
            <a:extLst>
              <a:ext uri="{FF2B5EF4-FFF2-40B4-BE49-F238E27FC236}">
                <a16:creationId xmlns:a16="http://schemas.microsoft.com/office/drawing/2014/main" id="{84459FD3-F23F-4CCC-9059-7FFDE7F39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863" y="239110"/>
            <a:ext cx="1975945" cy="1975945"/>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2D4BC35E-4B3B-4D5E-AB56-0635585BC952}"/>
              </a:ext>
            </a:extLst>
          </p:cNvPr>
          <p:cNvSpPr>
            <a:spLocks noGrp="1"/>
          </p:cNvSpPr>
          <p:nvPr>
            <p:ph type="body" sz="quarter" idx="10"/>
          </p:nvPr>
        </p:nvSpPr>
        <p:spPr>
          <a:xfrm>
            <a:off x="740979" y="2359025"/>
            <a:ext cx="10809671" cy="3905250"/>
          </a:xfrm>
          <a:prstGeom prst="rect">
            <a:avLst/>
          </a:prstGeom>
        </p:spPr>
        <p:txBody>
          <a:bodyPr/>
          <a:lstStyle>
            <a:lvl1pPr marL="457200" indent="-457200">
              <a:buFont typeface="Arial" panose="020B0604020202020204" pitchFamily="34" charset="0"/>
              <a:buChar char="•"/>
              <a:defRPr sz="32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sp>
        <p:nvSpPr>
          <p:cNvPr id="7" name="TextBox 6">
            <a:extLst>
              <a:ext uri="{FF2B5EF4-FFF2-40B4-BE49-F238E27FC236}">
                <a16:creationId xmlns:a16="http://schemas.microsoft.com/office/drawing/2014/main" id="{3BE76DBB-56B2-40F2-AB98-3B962CFF2A94}"/>
              </a:ext>
            </a:extLst>
          </p:cNvPr>
          <p:cNvSpPr txBox="1"/>
          <p:nvPr userDrawn="1"/>
        </p:nvSpPr>
        <p:spPr>
          <a:xfrm>
            <a:off x="2506718" y="431479"/>
            <a:ext cx="8860220" cy="1591205"/>
          </a:xfrm>
          <a:prstGeom prst="rect">
            <a:avLst/>
          </a:prstGeom>
          <a:noFill/>
        </p:spPr>
        <p:txBody>
          <a:bodyPr wrap="square" rtlCol="0">
            <a:spAutoFit/>
          </a:bodyPr>
          <a:lstStyle/>
          <a:p>
            <a:r>
              <a:rPr lang="en-US" sz="4800" b="1" dirty="0">
                <a:solidFill>
                  <a:schemeClr val="tx2"/>
                </a:solidFill>
                <a:effectLst>
                  <a:outerShdw blurRad="38100" dist="38100" dir="2700000" algn="tl">
                    <a:srgbClr val="000000">
                      <a:alpha val="43137"/>
                    </a:srgbClr>
                  </a:outerShdw>
                </a:effectLst>
                <a:latin typeface="+mj-lt"/>
              </a:rPr>
              <a:t>RECOMMENDED FURTHER RESOURCES</a:t>
            </a:r>
            <a:endParaRPr lang="en-CA" sz="4800" b="1" dirty="0">
              <a:solidFill>
                <a:schemeClr val="tx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5498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dow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34E97C-11DE-47A7-B281-788F7365FE49}"/>
              </a:ext>
            </a:extLst>
          </p:cNvPr>
          <p:cNvSpPr/>
          <p:nvPr userDrawn="1"/>
        </p:nvSpPr>
        <p:spPr>
          <a:xfrm>
            <a:off x="-37212" y="-37214"/>
            <a:ext cx="12229212" cy="6943061"/>
          </a:xfrm>
          <a:custGeom>
            <a:avLst/>
            <a:gdLst>
              <a:gd name="connsiteX0" fmla="*/ 11607332 w 12229212"/>
              <a:gd name="connsiteY0" fmla="*/ 6384554 h 6943061"/>
              <a:gd name="connsiteX1" fmla="*/ 11627446 w 12229212"/>
              <a:gd name="connsiteY1" fmla="*/ 6390148 h 6943061"/>
              <a:gd name="connsiteX2" fmla="*/ 11650474 w 12229212"/>
              <a:gd name="connsiteY2" fmla="*/ 6460841 h 6943061"/>
              <a:gd name="connsiteX3" fmla="*/ 11405224 w 12229212"/>
              <a:gd name="connsiteY3" fmla="*/ 6943061 h 6943061"/>
              <a:gd name="connsiteX4" fmla="*/ 11295114 w 12229212"/>
              <a:gd name="connsiteY4" fmla="*/ 6943061 h 6943061"/>
              <a:gd name="connsiteX5" fmla="*/ 11294486 w 12229212"/>
              <a:gd name="connsiteY5" fmla="*/ 6937970 h 6943061"/>
              <a:gd name="connsiteX6" fmla="*/ 11300080 w 12229212"/>
              <a:gd name="connsiteY6" fmla="*/ 6917857 h 6943061"/>
              <a:gd name="connsiteX7" fmla="*/ 11556752 w 12229212"/>
              <a:gd name="connsiteY7" fmla="*/ 6413176 h 6943061"/>
              <a:gd name="connsiteX8" fmla="*/ 11607332 w 12229212"/>
              <a:gd name="connsiteY8" fmla="*/ 6384554 h 6943061"/>
              <a:gd name="connsiteX9" fmla="*/ 5455022 w 12229212"/>
              <a:gd name="connsiteY9" fmla="*/ 5896013 h 6943061"/>
              <a:gd name="connsiteX10" fmla="*/ 5505980 w 12229212"/>
              <a:gd name="connsiteY10" fmla="*/ 5910186 h 6943061"/>
              <a:gd name="connsiteX11" fmla="*/ 5564324 w 12229212"/>
              <a:gd name="connsiteY11" fmla="*/ 6089292 h 6943061"/>
              <a:gd name="connsiteX12" fmla="*/ 5130111 w 12229212"/>
              <a:gd name="connsiteY12" fmla="*/ 6943061 h 6943061"/>
              <a:gd name="connsiteX13" fmla="*/ 4831244 w 12229212"/>
              <a:gd name="connsiteY13" fmla="*/ 6943061 h 6943061"/>
              <a:gd name="connsiteX14" fmla="*/ 5326875 w 12229212"/>
              <a:gd name="connsiteY14" fmla="*/ 5968530 h 6943061"/>
              <a:gd name="connsiteX15" fmla="*/ 5455022 w 12229212"/>
              <a:gd name="connsiteY15" fmla="*/ 5896013 h 6943061"/>
              <a:gd name="connsiteX16" fmla="*/ 11480085 w 12229212"/>
              <a:gd name="connsiteY16" fmla="*/ 5380640 h 6943061"/>
              <a:gd name="connsiteX17" fmla="*/ 11521747 w 12229212"/>
              <a:gd name="connsiteY17" fmla="*/ 5392228 h 6943061"/>
              <a:gd name="connsiteX18" fmla="*/ 11569448 w 12229212"/>
              <a:gd name="connsiteY18" fmla="*/ 5538661 h 6943061"/>
              <a:gd name="connsiteX19" fmla="*/ 10855195 w 12229212"/>
              <a:gd name="connsiteY19" fmla="*/ 6943061 h 6943061"/>
              <a:gd name="connsiteX20" fmla="*/ 10610847 w 12229212"/>
              <a:gd name="connsiteY20" fmla="*/ 6943061 h 6943061"/>
              <a:gd name="connsiteX21" fmla="*/ 11375314 w 12229212"/>
              <a:gd name="connsiteY21" fmla="*/ 5439928 h 6943061"/>
              <a:gd name="connsiteX22" fmla="*/ 11480085 w 12229212"/>
              <a:gd name="connsiteY22" fmla="*/ 5380640 h 6943061"/>
              <a:gd name="connsiteX23" fmla="*/ 11857040 w 12229212"/>
              <a:gd name="connsiteY23" fmla="*/ 5221975 h 6943061"/>
              <a:gd name="connsiteX24" fmla="*/ 11877154 w 12229212"/>
              <a:gd name="connsiteY24" fmla="*/ 5227569 h 6943061"/>
              <a:gd name="connsiteX25" fmla="*/ 11900182 w 12229212"/>
              <a:gd name="connsiteY25" fmla="*/ 5298262 h 6943061"/>
              <a:gd name="connsiteX26" fmla="*/ 11643508 w 12229212"/>
              <a:gd name="connsiteY26" fmla="*/ 5802944 h 6943061"/>
              <a:gd name="connsiteX27" fmla="*/ 11572815 w 12229212"/>
              <a:gd name="connsiteY27" fmla="*/ 5825972 h 6943061"/>
              <a:gd name="connsiteX28" fmla="*/ 11572816 w 12229212"/>
              <a:gd name="connsiteY28" fmla="*/ 5825971 h 6943061"/>
              <a:gd name="connsiteX29" fmla="*/ 11549788 w 12229212"/>
              <a:gd name="connsiteY29" fmla="*/ 5755278 h 6943061"/>
              <a:gd name="connsiteX30" fmla="*/ 11806460 w 12229212"/>
              <a:gd name="connsiteY30" fmla="*/ 5250597 h 6943061"/>
              <a:gd name="connsiteX31" fmla="*/ 11857040 w 12229212"/>
              <a:gd name="connsiteY31" fmla="*/ 5221975 h 6943061"/>
              <a:gd name="connsiteX32" fmla="*/ 12229212 w 12229212"/>
              <a:gd name="connsiteY32" fmla="*/ 4756626 h 6943061"/>
              <a:gd name="connsiteX33" fmla="*/ 12229212 w 12229212"/>
              <a:gd name="connsiteY33" fmla="*/ 4857480 h 6943061"/>
              <a:gd name="connsiteX34" fmla="*/ 11168521 w 12229212"/>
              <a:gd name="connsiteY34" fmla="*/ 6943061 h 6943061"/>
              <a:gd name="connsiteX35" fmla="*/ 11117228 w 12229212"/>
              <a:gd name="connsiteY35" fmla="*/ 6943061 h 6943061"/>
              <a:gd name="connsiteX36" fmla="*/ 6520766 w 12229212"/>
              <a:gd name="connsiteY36" fmla="*/ 3206860 h 6943061"/>
              <a:gd name="connsiteX37" fmla="*/ 6541771 w 12229212"/>
              <a:gd name="connsiteY37" fmla="*/ 3208498 h 6943061"/>
              <a:gd name="connsiteX38" fmla="*/ 6553829 w 12229212"/>
              <a:gd name="connsiteY38" fmla="*/ 3245515 h 6943061"/>
              <a:gd name="connsiteX39" fmla="*/ 4673322 w 12229212"/>
              <a:gd name="connsiteY39" fmla="*/ 6943061 h 6943061"/>
              <a:gd name="connsiteX40" fmla="*/ 4611553 w 12229212"/>
              <a:gd name="connsiteY40" fmla="*/ 6943061 h 6943061"/>
              <a:gd name="connsiteX41" fmla="*/ 6504755 w 12229212"/>
              <a:gd name="connsiteY41" fmla="*/ 3220555 h 6943061"/>
              <a:gd name="connsiteX42" fmla="*/ 6520766 w 12229212"/>
              <a:gd name="connsiteY42" fmla="*/ 3206860 h 6943061"/>
              <a:gd name="connsiteX43" fmla="*/ 7149086 w 12229212"/>
              <a:gd name="connsiteY43" fmla="*/ 2037020 h 6943061"/>
              <a:gd name="connsiteX44" fmla="*/ 7166345 w 12229212"/>
              <a:gd name="connsiteY44" fmla="*/ 2041820 h 6943061"/>
              <a:gd name="connsiteX45" fmla="*/ 7186105 w 12229212"/>
              <a:gd name="connsiteY45" fmla="*/ 2102483 h 6943061"/>
              <a:gd name="connsiteX46" fmla="*/ 6905030 w 12229212"/>
              <a:gd name="connsiteY46" fmla="*/ 2655143 h 6943061"/>
              <a:gd name="connsiteX47" fmla="*/ 6844368 w 12229212"/>
              <a:gd name="connsiteY47" fmla="*/ 2674904 h 6943061"/>
              <a:gd name="connsiteX48" fmla="*/ 6844370 w 12229212"/>
              <a:gd name="connsiteY48" fmla="*/ 2674903 h 6943061"/>
              <a:gd name="connsiteX49" fmla="*/ 6824609 w 12229212"/>
              <a:gd name="connsiteY49" fmla="*/ 2614242 h 6943061"/>
              <a:gd name="connsiteX50" fmla="*/ 7105683 w 12229212"/>
              <a:gd name="connsiteY50" fmla="*/ 2061581 h 6943061"/>
              <a:gd name="connsiteX51" fmla="*/ 7149086 w 12229212"/>
              <a:gd name="connsiteY51" fmla="*/ 2037020 h 6943061"/>
              <a:gd name="connsiteX52" fmla="*/ 8218796 w 12229212"/>
              <a:gd name="connsiteY52" fmla="*/ 0 h 6943061"/>
              <a:gd name="connsiteX53" fmla="*/ 8430994 w 12229212"/>
              <a:gd name="connsiteY53" fmla="*/ 0 h 6943061"/>
              <a:gd name="connsiteX54" fmla="*/ 7200755 w 12229212"/>
              <a:gd name="connsiteY54" fmla="*/ 2418955 h 6943061"/>
              <a:gd name="connsiteX55" fmla="*/ 7170016 w 12229212"/>
              <a:gd name="connsiteY55" fmla="*/ 2428968 h 6943061"/>
              <a:gd name="connsiteX56" fmla="*/ 7170017 w 12229212"/>
              <a:gd name="connsiteY56" fmla="*/ 2428968 h 6943061"/>
              <a:gd name="connsiteX57" fmla="*/ 7160004 w 12229212"/>
              <a:gd name="connsiteY57" fmla="*/ 2398230 h 6943061"/>
              <a:gd name="connsiteX58" fmla="*/ 7617075 w 12229212"/>
              <a:gd name="connsiteY58" fmla="*/ 1499515 h 6943061"/>
              <a:gd name="connsiteX59" fmla="*/ 7595840 w 12229212"/>
              <a:gd name="connsiteY59" fmla="*/ 1502135 h 6943061"/>
              <a:gd name="connsiteX60" fmla="*/ 7561228 w 12229212"/>
              <a:gd name="connsiteY60" fmla="*/ 1492509 h 6943061"/>
              <a:gd name="connsiteX61" fmla="*/ 7561229 w 12229212"/>
              <a:gd name="connsiteY61" fmla="*/ 1492508 h 6943061"/>
              <a:gd name="connsiteX62" fmla="*/ 7521602 w 12229212"/>
              <a:gd name="connsiteY62" fmla="*/ 1370857 h 6943061"/>
              <a:gd name="connsiteX63" fmla="*/ 7991614 w 12229212"/>
              <a:gd name="connsiteY63" fmla="*/ 0 h 6943061"/>
              <a:gd name="connsiteX64" fmla="*/ 8042906 w 12229212"/>
              <a:gd name="connsiteY64" fmla="*/ 0 h 6943061"/>
              <a:gd name="connsiteX65" fmla="*/ 4511785 w 12229212"/>
              <a:gd name="connsiteY65" fmla="*/ 6943061 h 6943061"/>
              <a:gd name="connsiteX66" fmla="*/ 4460493 w 12229212"/>
              <a:gd name="connsiteY66" fmla="*/ 6943061 h 6943061"/>
              <a:gd name="connsiteX67" fmla="*/ 0 w 12229212"/>
              <a:gd name="connsiteY67" fmla="*/ 0 h 6943061"/>
              <a:gd name="connsiteX68" fmla="*/ 919510 w 12229212"/>
              <a:gd name="connsiteY68" fmla="*/ 0 h 6943061"/>
              <a:gd name="connsiteX69" fmla="*/ 633187 w 12229212"/>
              <a:gd name="connsiteY69" fmla="*/ 562984 h 6943061"/>
              <a:gd name="connsiteX70" fmla="*/ 666239 w 12229212"/>
              <a:gd name="connsiteY70" fmla="*/ 664448 h 6943061"/>
              <a:gd name="connsiteX71" fmla="*/ 695720 w 12229212"/>
              <a:gd name="connsiteY71" fmla="*/ 666747 h 6943061"/>
              <a:gd name="connsiteX72" fmla="*/ 84431 w 12229212"/>
              <a:gd name="connsiteY72" fmla="*/ 1868694 h 6943061"/>
              <a:gd name="connsiteX73" fmla="*/ 95151 w 12229212"/>
              <a:gd name="connsiteY73" fmla="*/ 1901602 h 6943061"/>
              <a:gd name="connsiteX74" fmla="*/ 95149 w 12229212"/>
              <a:gd name="connsiteY74" fmla="*/ 1901602 h 6943061"/>
              <a:gd name="connsiteX75" fmla="*/ 128057 w 12229212"/>
              <a:gd name="connsiteY75" fmla="*/ 1890883 h 6943061"/>
              <a:gd name="connsiteX76" fmla="*/ 1089728 w 12229212"/>
              <a:gd name="connsiteY76" fmla="*/ 0 h 6943061"/>
              <a:gd name="connsiteX77" fmla="*/ 1197096 w 12229212"/>
              <a:gd name="connsiteY77" fmla="*/ 0 h 6943061"/>
              <a:gd name="connsiteX78" fmla="*/ 617988 w 12229212"/>
              <a:gd name="connsiteY78" fmla="*/ 1138672 h 6943061"/>
              <a:gd name="connsiteX79" fmla="*/ 636355 w 12229212"/>
              <a:gd name="connsiteY79" fmla="*/ 1195057 h 6943061"/>
              <a:gd name="connsiteX80" fmla="*/ 692740 w 12229212"/>
              <a:gd name="connsiteY80" fmla="*/ 1176689 h 6943061"/>
              <a:gd name="connsiteX81" fmla="*/ 1291183 w 12229212"/>
              <a:gd name="connsiteY81" fmla="*/ 0 h 6943061"/>
              <a:gd name="connsiteX82" fmla="*/ 7493138 w 12229212"/>
              <a:gd name="connsiteY82" fmla="*/ 0 h 6943061"/>
              <a:gd name="connsiteX83" fmla="*/ 7052589 w 12229212"/>
              <a:gd name="connsiteY83" fmla="*/ 866230 h 6943061"/>
              <a:gd name="connsiteX84" fmla="*/ 7085250 w 12229212"/>
              <a:gd name="connsiteY84" fmla="*/ 966497 h 6943061"/>
              <a:gd name="connsiteX85" fmla="*/ 7085249 w 12229212"/>
              <a:gd name="connsiteY85" fmla="*/ 966498 h 6943061"/>
              <a:gd name="connsiteX86" fmla="*/ 7113371 w 12229212"/>
              <a:gd name="connsiteY86" fmla="*/ 968690 h 6943061"/>
              <a:gd name="connsiteX87" fmla="*/ 6063967 w 12229212"/>
              <a:gd name="connsiteY87" fmla="*/ 3032083 h 6943061"/>
              <a:gd name="connsiteX88" fmla="*/ 6080276 w 12229212"/>
              <a:gd name="connsiteY88" fmla="*/ 3082149 h 6943061"/>
              <a:gd name="connsiteX89" fmla="*/ 6080272 w 12229212"/>
              <a:gd name="connsiteY89" fmla="*/ 3082150 h 6943061"/>
              <a:gd name="connsiteX90" fmla="*/ 6130339 w 12229212"/>
              <a:gd name="connsiteY90" fmla="*/ 3065840 h 6943061"/>
              <a:gd name="connsiteX91" fmla="*/ 7689573 w 12229212"/>
              <a:gd name="connsiteY91" fmla="*/ 0 h 6943061"/>
              <a:gd name="connsiteX92" fmla="*/ 7869710 w 12229212"/>
              <a:gd name="connsiteY92" fmla="*/ 0 h 6943061"/>
              <a:gd name="connsiteX93" fmla="*/ 4338590 w 12229212"/>
              <a:gd name="connsiteY93" fmla="*/ 6943061 h 6943061"/>
              <a:gd name="connsiteX94" fmla="*/ 3739777 w 12229212"/>
              <a:gd name="connsiteY94" fmla="*/ 6943061 h 6943061"/>
              <a:gd name="connsiteX95" fmla="*/ 4984014 w 12229212"/>
              <a:gd name="connsiteY95" fmla="*/ 4496582 h 6943061"/>
              <a:gd name="connsiteX96" fmla="*/ 4955762 w 12229212"/>
              <a:gd name="connsiteY96" fmla="*/ 4409855 h 6943061"/>
              <a:gd name="connsiteX97" fmla="*/ 4931088 w 12229212"/>
              <a:gd name="connsiteY97" fmla="*/ 4402992 h 6943061"/>
              <a:gd name="connsiteX98" fmla="*/ 4906550 w 12229212"/>
              <a:gd name="connsiteY98" fmla="*/ 4406019 h 6943061"/>
              <a:gd name="connsiteX99" fmla="*/ 4869035 w 12229212"/>
              <a:gd name="connsiteY99" fmla="*/ 4438106 h 6943061"/>
              <a:gd name="connsiteX100" fmla="*/ 3595059 w 12229212"/>
              <a:gd name="connsiteY100" fmla="*/ 6943061 h 6943061"/>
              <a:gd name="connsiteX101" fmla="*/ 3496410 w 12229212"/>
              <a:gd name="connsiteY101" fmla="*/ 6943061 h 6943061"/>
              <a:gd name="connsiteX102" fmla="*/ 4489557 w 12229212"/>
              <a:gd name="connsiteY102" fmla="*/ 4990284 h 6943061"/>
              <a:gd name="connsiteX103" fmla="*/ 4473249 w 12229212"/>
              <a:gd name="connsiteY103" fmla="*/ 4940218 h 6943061"/>
              <a:gd name="connsiteX104" fmla="*/ 4444838 w 12229212"/>
              <a:gd name="connsiteY104" fmla="*/ 4938004 h 6943061"/>
              <a:gd name="connsiteX105" fmla="*/ 4423182 w 12229212"/>
              <a:gd name="connsiteY105" fmla="*/ 4956527 h 6943061"/>
              <a:gd name="connsiteX106" fmla="*/ 3412866 w 12229212"/>
              <a:gd name="connsiteY106" fmla="*/ 6943061 h 6943061"/>
              <a:gd name="connsiteX107" fmla="*/ 471113 w 12229212"/>
              <a:gd name="connsiteY107" fmla="*/ 6943061 h 6943061"/>
              <a:gd name="connsiteX108" fmla="*/ 884235 w 12229212"/>
              <a:gd name="connsiteY108" fmla="*/ 6130761 h 6943061"/>
              <a:gd name="connsiteX109" fmla="*/ 864066 w 12229212"/>
              <a:gd name="connsiteY109" fmla="*/ 6068846 h 6943061"/>
              <a:gd name="connsiteX110" fmla="*/ 846450 w 12229212"/>
              <a:gd name="connsiteY110" fmla="*/ 6063947 h 6943061"/>
              <a:gd name="connsiteX111" fmla="*/ 802151 w 12229212"/>
              <a:gd name="connsiteY111" fmla="*/ 6089015 h 6943061"/>
              <a:gd name="connsiteX112" fmla="*/ 367798 w 12229212"/>
              <a:gd name="connsiteY112" fmla="*/ 6943061 h 6943061"/>
              <a:gd name="connsiteX113" fmla="*/ 224488 w 12229212"/>
              <a:gd name="connsiteY113" fmla="*/ 6943061 h 6943061"/>
              <a:gd name="connsiteX114" fmla="*/ 1058213 w 12229212"/>
              <a:gd name="connsiteY114" fmla="*/ 5303751 h 6943061"/>
              <a:gd name="connsiteX115" fmla="*/ 1048200 w 12229212"/>
              <a:gd name="connsiteY115" fmla="*/ 5273012 h 6943061"/>
              <a:gd name="connsiteX116" fmla="*/ 1030757 w 12229212"/>
              <a:gd name="connsiteY116" fmla="*/ 5271652 h 6943061"/>
              <a:gd name="connsiteX117" fmla="*/ 1017461 w 12229212"/>
              <a:gd name="connsiteY117" fmla="*/ 5283025 h 6943061"/>
              <a:gd name="connsiteX118" fmla="*/ 173195 w 12229212"/>
              <a:gd name="connsiteY118" fmla="*/ 6943061 h 6943061"/>
              <a:gd name="connsiteX119" fmla="*/ 132204 w 12229212"/>
              <a:gd name="connsiteY119" fmla="*/ 6943061 h 6943061"/>
              <a:gd name="connsiteX120" fmla="*/ 800458 w 12229212"/>
              <a:gd name="connsiteY120" fmla="*/ 5629107 h 6943061"/>
              <a:gd name="connsiteX121" fmla="*/ 786246 w 12229212"/>
              <a:gd name="connsiteY121" fmla="*/ 5585479 h 6943061"/>
              <a:gd name="connsiteX122" fmla="*/ 761489 w 12229212"/>
              <a:gd name="connsiteY122" fmla="*/ 5583549 h 6943061"/>
              <a:gd name="connsiteX123" fmla="*/ 742618 w 12229212"/>
              <a:gd name="connsiteY123" fmla="*/ 5599691 h 6943061"/>
              <a:gd name="connsiteX124" fmla="*/ 59403 w 12229212"/>
              <a:gd name="connsiteY124" fmla="*/ 6943061 h 6943061"/>
              <a:gd name="connsiteX125" fmla="*/ 22057 w 12229212"/>
              <a:gd name="connsiteY125" fmla="*/ 6943061 h 6943061"/>
              <a:gd name="connsiteX126" fmla="*/ 1014532 w 12229212"/>
              <a:gd name="connsiteY126" fmla="*/ 4991609 h 6943061"/>
              <a:gd name="connsiteX127" fmla="*/ 986282 w 12229212"/>
              <a:gd name="connsiteY127" fmla="*/ 4904881 h 6943061"/>
              <a:gd name="connsiteX128" fmla="*/ 961607 w 12229212"/>
              <a:gd name="connsiteY128" fmla="*/ 4898019 h 6943061"/>
              <a:gd name="connsiteX129" fmla="*/ 899554 w 12229212"/>
              <a:gd name="connsiteY129" fmla="*/ 4933133 h 6943061"/>
              <a:gd name="connsiteX130" fmla="*/ 0 w 12229212"/>
              <a:gd name="connsiteY130" fmla="*/ 6701881 h 694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229212" h="6943061">
                <a:moveTo>
                  <a:pt x="11607332" y="6384554"/>
                </a:moveTo>
                <a:cubicBezTo>
                  <a:pt x="11614145" y="6385034"/>
                  <a:pt x="11620976" y="6386857"/>
                  <a:pt x="11627446" y="6390148"/>
                </a:cubicBezTo>
                <a:cubicBezTo>
                  <a:pt x="11653326" y="6403310"/>
                  <a:pt x="11663636" y="6434961"/>
                  <a:pt x="11650474" y="6460841"/>
                </a:cubicBezTo>
                <a:lnTo>
                  <a:pt x="11405224" y="6943061"/>
                </a:lnTo>
                <a:lnTo>
                  <a:pt x="11295114" y="6943061"/>
                </a:lnTo>
                <a:lnTo>
                  <a:pt x="11294486" y="6937970"/>
                </a:lnTo>
                <a:cubicBezTo>
                  <a:pt x="11294966" y="6931158"/>
                  <a:pt x="11296790" y="6924327"/>
                  <a:pt x="11300080" y="6917857"/>
                </a:cubicBezTo>
                <a:lnTo>
                  <a:pt x="11556752" y="6413176"/>
                </a:lnTo>
                <a:cubicBezTo>
                  <a:pt x="11566624" y="6393766"/>
                  <a:pt x="11586895" y="6383114"/>
                  <a:pt x="11607332" y="6384554"/>
                </a:cubicBezTo>
                <a:close/>
                <a:moveTo>
                  <a:pt x="5455022" y="5896013"/>
                </a:moveTo>
                <a:cubicBezTo>
                  <a:pt x="5472283" y="5897229"/>
                  <a:pt x="5489588" y="5901849"/>
                  <a:pt x="5505980" y="5910186"/>
                </a:cubicBezTo>
                <a:cubicBezTo>
                  <a:pt x="5571550" y="5943534"/>
                  <a:pt x="5597671" y="6023722"/>
                  <a:pt x="5564324" y="6089292"/>
                </a:cubicBezTo>
                <a:lnTo>
                  <a:pt x="5130111" y="6943061"/>
                </a:lnTo>
                <a:lnTo>
                  <a:pt x="4831244" y="6943061"/>
                </a:lnTo>
                <a:lnTo>
                  <a:pt x="5326875" y="5968530"/>
                </a:lnTo>
                <a:cubicBezTo>
                  <a:pt x="5351886" y="5919352"/>
                  <a:pt x="5403245" y="5892364"/>
                  <a:pt x="5455022" y="5896013"/>
                </a:cubicBezTo>
                <a:close/>
                <a:moveTo>
                  <a:pt x="11480085" y="5380640"/>
                </a:moveTo>
                <a:cubicBezTo>
                  <a:pt x="11494196" y="5381635"/>
                  <a:pt x="11508345" y="5385412"/>
                  <a:pt x="11521747" y="5392228"/>
                </a:cubicBezTo>
                <a:cubicBezTo>
                  <a:pt x="11575356" y="5419492"/>
                  <a:pt x="11596712" y="5485052"/>
                  <a:pt x="11569448" y="5538661"/>
                </a:cubicBezTo>
                <a:lnTo>
                  <a:pt x="10855195" y="6943061"/>
                </a:lnTo>
                <a:lnTo>
                  <a:pt x="10610847" y="6943061"/>
                </a:lnTo>
                <a:lnTo>
                  <a:pt x="11375314" y="5439928"/>
                </a:lnTo>
                <a:cubicBezTo>
                  <a:pt x="11395763" y="5399722"/>
                  <a:pt x="11437752" y="5377657"/>
                  <a:pt x="11480085" y="5380640"/>
                </a:cubicBezTo>
                <a:close/>
                <a:moveTo>
                  <a:pt x="11857040" y="5221975"/>
                </a:moveTo>
                <a:cubicBezTo>
                  <a:pt x="11863853" y="5222455"/>
                  <a:pt x="11870684" y="5224278"/>
                  <a:pt x="11877154" y="5227569"/>
                </a:cubicBezTo>
                <a:cubicBezTo>
                  <a:pt x="11903034" y="5240731"/>
                  <a:pt x="11913344" y="5272382"/>
                  <a:pt x="11900182" y="5298262"/>
                </a:cubicBezTo>
                <a:cubicBezTo>
                  <a:pt x="11814624" y="5466489"/>
                  <a:pt x="11729066" y="5634716"/>
                  <a:pt x="11643508" y="5802944"/>
                </a:cubicBezTo>
                <a:cubicBezTo>
                  <a:pt x="11630346" y="5828824"/>
                  <a:pt x="11598695" y="5839134"/>
                  <a:pt x="11572815" y="5825972"/>
                </a:cubicBezTo>
                <a:lnTo>
                  <a:pt x="11572816" y="5825971"/>
                </a:lnTo>
                <a:cubicBezTo>
                  <a:pt x="11546936" y="5812809"/>
                  <a:pt x="11536626" y="5781158"/>
                  <a:pt x="11549788" y="5755278"/>
                </a:cubicBezTo>
                <a:lnTo>
                  <a:pt x="11806460" y="5250597"/>
                </a:lnTo>
                <a:cubicBezTo>
                  <a:pt x="11816331" y="5231187"/>
                  <a:pt x="11836603" y="5220535"/>
                  <a:pt x="11857040" y="5221975"/>
                </a:cubicBezTo>
                <a:close/>
                <a:moveTo>
                  <a:pt x="12229212" y="4756626"/>
                </a:moveTo>
                <a:lnTo>
                  <a:pt x="12229212" y="4857480"/>
                </a:lnTo>
                <a:lnTo>
                  <a:pt x="11168521" y="6943061"/>
                </a:lnTo>
                <a:lnTo>
                  <a:pt x="11117228" y="6943061"/>
                </a:lnTo>
                <a:close/>
                <a:moveTo>
                  <a:pt x="6520766" y="3206860"/>
                </a:moveTo>
                <a:cubicBezTo>
                  <a:pt x="6527464" y="3204679"/>
                  <a:pt x="6534996" y="3205052"/>
                  <a:pt x="6541771" y="3208498"/>
                </a:cubicBezTo>
                <a:cubicBezTo>
                  <a:pt x="6555322" y="3215389"/>
                  <a:pt x="6560720" y="3231962"/>
                  <a:pt x="6553829" y="3245515"/>
                </a:cubicBezTo>
                <a:lnTo>
                  <a:pt x="4673322" y="6943061"/>
                </a:lnTo>
                <a:lnTo>
                  <a:pt x="4611553" y="6943061"/>
                </a:lnTo>
                <a:lnTo>
                  <a:pt x="6504755" y="3220555"/>
                </a:lnTo>
                <a:cubicBezTo>
                  <a:pt x="6508201" y="3213780"/>
                  <a:pt x="6514067" y="3209042"/>
                  <a:pt x="6520766" y="3206860"/>
                </a:cubicBezTo>
                <a:close/>
                <a:moveTo>
                  <a:pt x="7149086" y="2037020"/>
                </a:moveTo>
                <a:cubicBezTo>
                  <a:pt x="7154931" y="2037432"/>
                  <a:pt x="7160793" y="2038997"/>
                  <a:pt x="7166345" y="2041820"/>
                </a:cubicBezTo>
                <a:cubicBezTo>
                  <a:pt x="7188553" y="2053115"/>
                  <a:pt x="7197400" y="2080275"/>
                  <a:pt x="7186105" y="2102483"/>
                </a:cubicBezTo>
                <a:cubicBezTo>
                  <a:pt x="7092414" y="2286703"/>
                  <a:pt x="6998722" y="2470923"/>
                  <a:pt x="6905030" y="2655143"/>
                </a:cubicBezTo>
                <a:cubicBezTo>
                  <a:pt x="6893736" y="2677351"/>
                  <a:pt x="6866576" y="2686198"/>
                  <a:pt x="6844368" y="2674904"/>
                </a:cubicBezTo>
                <a:lnTo>
                  <a:pt x="6844370" y="2674903"/>
                </a:lnTo>
                <a:cubicBezTo>
                  <a:pt x="6822162" y="2663609"/>
                  <a:pt x="6813315" y="2636449"/>
                  <a:pt x="6824609" y="2614242"/>
                </a:cubicBezTo>
                <a:lnTo>
                  <a:pt x="7105683" y="2061581"/>
                </a:lnTo>
                <a:cubicBezTo>
                  <a:pt x="7114154" y="2044925"/>
                  <a:pt x="7131549" y="2035785"/>
                  <a:pt x="7149086" y="2037020"/>
                </a:cubicBezTo>
                <a:close/>
                <a:moveTo>
                  <a:pt x="8218796" y="0"/>
                </a:moveTo>
                <a:lnTo>
                  <a:pt x="8430994" y="0"/>
                </a:lnTo>
                <a:lnTo>
                  <a:pt x="7200755" y="2418955"/>
                </a:lnTo>
                <a:cubicBezTo>
                  <a:pt x="7195032" y="2430208"/>
                  <a:pt x="7181269" y="2434692"/>
                  <a:pt x="7170016" y="2428968"/>
                </a:cubicBezTo>
                <a:lnTo>
                  <a:pt x="7170017" y="2428968"/>
                </a:lnTo>
                <a:cubicBezTo>
                  <a:pt x="7158764" y="2423245"/>
                  <a:pt x="7154281" y="2409482"/>
                  <a:pt x="7160004" y="2398230"/>
                </a:cubicBezTo>
                <a:lnTo>
                  <a:pt x="7617075" y="1499515"/>
                </a:lnTo>
                <a:lnTo>
                  <a:pt x="7595840" y="1502135"/>
                </a:lnTo>
                <a:cubicBezTo>
                  <a:pt x="7584117" y="1501309"/>
                  <a:pt x="7572362" y="1498171"/>
                  <a:pt x="7561228" y="1492509"/>
                </a:cubicBezTo>
                <a:lnTo>
                  <a:pt x="7561229" y="1492508"/>
                </a:lnTo>
                <a:cubicBezTo>
                  <a:pt x="7516693" y="1469858"/>
                  <a:pt x="7498952" y="1415393"/>
                  <a:pt x="7521602" y="1370857"/>
                </a:cubicBezTo>
                <a:close/>
                <a:moveTo>
                  <a:pt x="7991614" y="0"/>
                </a:moveTo>
                <a:lnTo>
                  <a:pt x="8042906" y="0"/>
                </a:lnTo>
                <a:lnTo>
                  <a:pt x="4511785" y="6943061"/>
                </a:lnTo>
                <a:lnTo>
                  <a:pt x="4460493" y="6943061"/>
                </a:lnTo>
                <a:close/>
                <a:moveTo>
                  <a:pt x="0" y="0"/>
                </a:moveTo>
                <a:lnTo>
                  <a:pt x="919510" y="0"/>
                </a:lnTo>
                <a:lnTo>
                  <a:pt x="633187" y="562984"/>
                </a:lnTo>
                <a:cubicBezTo>
                  <a:pt x="614295" y="600129"/>
                  <a:pt x="629093" y="645557"/>
                  <a:pt x="666239" y="664448"/>
                </a:cubicBezTo>
                <a:lnTo>
                  <a:pt x="695720" y="666747"/>
                </a:lnTo>
                <a:lnTo>
                  <a:pt x="84431" y="1868694"/>
                </a:lnTo>
                <a:cubicBezTo>
                  <a:pt x="78304" y="1880741"/>
                  <a:pt x="83103" y="1895475"/>
                  <a:pt x="95151" y="1901602"/>
                </a:cubicBezTo>
                <a:lnTo>
                  <a:pt x="95149" y="1901602"/>
                </a:lnTo>
                <a:cubicBezTo>
                  <a:pt x="107197" y="1907729"/>
                  <a:pt x="121930" y="1902930"/>
                  <a:pt x="128057" y="1890883"/>
                </a:cubicBezTo>
                <a:lnTo>
                  <a:pt x="1089728" y="0"/>
                </a:lnTo>
                <a:lnTo>
                  <a:pt x="1197096" y="0"/>
                </a:lnTo>
                <a:lnTo>
                  <a:pt x="617988" y="1138672"/>
                </a:lnTo>
                <a:cubicBezTo>
                  <a:pt x="607490" y="1159314"/>
                  <a:pt x="615713" y="1184558"/>
                  <a:pt x="636355" y="1195057"/>
                </a:cubicBezTo>
                <a:cubicBezTo>
                  <a:pt x="656997" y="1205555"/>
                  <a:pt x="682242" y="1197331"/>
                  <a:pt x="692740" y="1176689"/>
                </a:cubicBezTo>
                <a:lnTo>
                  <a:pt x="1291183" y="0"/>
                </a:lnTo>
                <a:lnTo>
                  <a:pt x="7493138" y="0"/>
                </a:lnTo>
                <a:lnTo>
                  <a:pt x="7052589" y="866230"/>
                </a:lnTo>
                <a:cubicBezTo>
                  <a:pt x="7033919" y="902938"/>
                  <a:pt x="7048542" y="947828"/>
                  <a:pt x="7085250" y="966497"/>
                </a:cubicBezTo>
                <a:lnTo>
                  <a:pt x="7085249" y="966498"/>
                </a:lnTo>
                <a:lnTo>
                  <a:pt x="7113371" y="968690"/>
                </a:lnTo>
                <a:lnTo>
                  <a:pt x="6063967" y="3032083"/>
                </a:lnTo>
                <a:cubicBezTo>
                  <a:pt x="6054644" y="3050411"/>
                  <a:pt x="6061948" y="3072828"/>
                  <a:pt x="6080276" y="3082149"/>
                </a:cubicBezTo>
                <a:lnTo>
                  <a:pt x="6080272" y="3082150"/>
                </a:lnTo>
                <a:cubicBezTo>
                  <a:pt x="6098603" y="3091472"/>
                  <a:pt x="6121017" y="3084169"/>
                  <a:pt x="6130339" y="3065840"/>
                </a:cubicBezTo>
                <a:lnTo>
                  <a:pt x="7689573" y="0"/>
                </a:lnTo>
                <a:lnTo>
                  <a:pt x="7869710" y="0"/>
                </a:lnTo>
                <a:lnTo>
                  <a:pt x="4338590" y="6943061"/>
                </a:lnTo>
                <a:lnTo>
                  <a:pt x="3739777" y="6943061"/>
                </a:lnTo>
                <a:lnTo>
                  <a:pt x="4984014" y="4496582"/>
                </a:lnTo>
                <a:cubicBezTo>
                  <a:pt x="5000163" y="4464831"/>
                  <a:pt x="4987515" y="4426002"/>
                  <a:pt x="4955762" y="4409855"/>
                </a:cubicBezTo>
                <a:cubicBezTo>
                  <a:pt x="4947825" y="4405818"/>
                  <a:pt x="4939444" y="4403581"/>
                  <a:pt x="4931088" y="4402992"/>
                </a:cubicBezTo>
                <a:cubicBezTo>
                  <a:pt x="4922730" y="4402403"/>
                  <a:pt x="4914396" y="4403463"/>
                  <a:pt x="4906550" y="4406019"/>
                </a:cubicBezTo>
                <a:cubicBezTo>
                  <a:pt x="4890854" y="4411131"/>
                  <a:pt x="4877110" y="4422231"/>
                  <a:pt x="4869035" y="4438106"/>
                </a:cubicBezTo>
                <a:lnTo>
                  <a:pt x="3595059" y="6943061"/>
                </a:lnTo>
                <a:lnTo>
                  <a:pt x="3496410" y="6943061"/>
                </a:lnTo>
                <a:lnTo>
                  <a:pt x="4489557" y="4990284"/>
                </a:lnTo>
                <a:cubicBezTo>
                  <a:pt x="4498880" y="4971955"/>
                  <a:pt x="4491576" y="4949540"/>
                  <a:pt x="4473249" y="4940218"/>
                </a:cubicBezTo>
                <a:cubicBezTo>
                  <a:pt x="4464083" y="4935557"/>
                  <a:pt x="4453898" y="4935052"/>
                  <a:pt x="4444838" y="4938004"/>
                </a:cubicBezTo>
                <a:cubicBezTo>
                  <a:pt x="4435777" y="4940955"/>
                  <a:pt x="4427843" y="4947363"/>
                  <a:pt x="4423182" y="4956527"/>
                </a:cubicBezTo>
                <a:lnTo>
                  <a:pt x="3412866" y="6943061"/>
                </a:lnTo>
                <a:lnTo>
                  <a:pt x="471113" y="6943061"/>
                </a:lnTo>
                <a:lnTo>
                  <a:pt x="884235" y="6130761"/>
                </a:lnTo>
                <a:cubicBezTo>
                  <a:pt x="895763" y="6108095"/>
                  <a:pt x="886733" y="6080374"/>
                  <a:pt x="864066" y="6068846"/>
                </a:cubicBezTo>
                <a:cubicBezTo>
                  <a:pt x="858400" y="6065964"/>
                  <a:pt x="852417" y="6064368"/>
                  <a:pt x="846450" y="6063947"/>
                </a:cubicBezTo>
                <a:cubicBezTo>
                  <a:pt x="828551" y="6062685"/>
                  <a:pt x="810797" y="6072015"/>
                  <a:pt x="802151" y="6089015"/>
                </a:cubicBezTo>
                <a:lnTo>
                  <a:pt x="367798" y="6943061"/>
                </a:lnTo>
                <a:lnTo>
                  <a:pt x="224488" y="6943061"/>
                </a:lnTo>
                <a:lnTo>
                  <a:pt x="1058213" y="5303751"/>
                </a:lnTo>
                <a:cubicBezTo>
                  <a:pt x="1063937" y="5292497"/>
                  <a:pt x="1059453" y="5278735"/>
                  <a:pt x="1048200" y="5273012"/>
                </a:cubicBezTo>
                <a:cubicBezTo>
                  <a:pt x="1042574" y="5270151"/>
                  <a:pt x="1036320" y="5269840"/>
                  <a:pt x="1030757" y="5271652"/>
                </a:cubicBezTo>
                <a:cubicBezTo>
                  <a:pt x="1025194" y="5273464"/>
                  <a:pt x="1020323" y="5277398"/>
                  <a:pt x="1017461" y="5283025"/>
                </a:cubicBezTo>
                <a:lnTo>
                  <a:pt x="173195" y="6943061"/>
                </a:lnTo>
                <a:lnTo>
                  <a:pt x="132204" y="6943061"/>
                </a:lnTo>
                <a:lnTo>
                  <a:pt x="800458" y="5629107"/>
                </a:lnTo>
                <a:cubicBezTo>
                  <a:pt x="808581" y="5613135"/>
                  <a:pt x="802218" y="5593602"/>
                  <a:pt x="786246" y="5585479"/>
                </a:cubicBezTo>
                <a:cubicBezTo>
                  <a:pt x="778261" y="5581418"/>
                  <a:pt x="769384" y="5580978"/>
                  <a:pt x="761489" y="5583549"/>
                </a:cubicBezTo>
                <a:cubicBezTo>
                  <a:pt x="753595" y="5586121"/>
                  <a:pt x="746680" y="5591704"/>
                  <a:pt x="742618" y="5599691"/>
                </a:cubicBezTo>
                <a:lnTo>
                  <a:pt x="59403" y="6943061"/>
                </a:lnTo>
                <a:lnTo>
                  <a:pt x="22057" y="6943061"/>
                </a:lnTo>
                <a:lnTo>
                  <a:pt x="1014532" y="4991609"/>
                </a:lnTo>
                <a:cubicBezTo>
                  <a:pt x="1030681" y="4959858"/>
                  <a:pt x="1018032" y="4921030"/>
                  <a:pt x="986282" y="4904881"/>
                </a:cubicBezTo>
                <a:cubicBezTo>
                  <a:pt x="978344" y="4900844"/>
                  <a:pt x="969964" y="4898607"/>
                  <a:pt x="961607" y="4898019"/>
                </a:cubicBezTo>
                <a:cubicBezTo>
                  <a:pt x="936534" y="4896252"/>
                  <a:pt x="911665" y="4909320"/>
                  <a:pt x="899554" y="4933133"/>
                </a:cubicBezTo>
                <a:lnTo>
                  <a:pt x="0" y="6701881"/>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9" name="Title 8">
            <a:extLst>
              <a:ext uri="{FF2B5EF4-FFF2-40B4-BE49-F238E27FC236}">
                <a16:creationId xmlns:a16="http://schemas.microsoft.com/office/drawing/2014/main" id="{18F71989-C45A-4AC7-8748-1C91EC6BA530}"/>
              </a:ext>
            </a:extLst>
          </p:cNvPr>
          <p:cNvSpPr>
            <a:spLocks noGrp="1"/>
          </p:cNvSpPr>
          <p:nvPr>
            <p:ph type="title" hasCustomPrompt="1"/>
          </p:nvPr>
        </p:nvSpPr>
        <p:spPr>
          <a:xfrm>
            <a:off x="795669" y="886119"/>
            <a:ext cx="5225903" cy="2755532"/>
          </a:xfrm>
          <a:prstGeom prst="rect">
            <a:avLst/>
          </a:prstGeom>
          <a:ln>
            <a:noFill/>
          </a:ln>
          <a:effectLst/>
        </p:spPr>
        <p:txBody>
          <a:bodyPr/>
          <a:lstStyle>
            <a:lvl1pPr>
              <a:lnSpc>
                <a:spcPct val="100000"/>
              </a:lnSpc>
              <a:defRPr sz="6000">
                <a:solidFill>
                  <a:schemeClr val="bg2"/>
                </a:solidFill>
                <a:effectLst>
                  <a:innerShdw blurRad="127000">
                    <a:prstClr val="black"/>
                  </a:innerShdw>
                </a:effectLst>
              </a:defRPr>
            </a:lvl1pPr>
          </a:lstStyle>
          <a:p>
            <a:r>
              <a:rPr lang="en-US" dirty="0"/>
              <a:t>CLICK TO EDIT MAIN TITLE TEXT</a:t>
            </a:r>
            <a:endParaRPr lang="en-CA" dirty="0"/>
          </a:p>
        </p:txBody>
      </p:sp>
      <p:sp>
        <p:nvSpPr>
          <p:cNvPr id="3" name="Text Placeholder 2">
            <a:extLst>
              <a:ext uri="{FF2B5EF4-FFF2-40B4-BE49-F238E27FC236}">
                <a16:creationId xmlns:a16="http://schemas.microsoft.com/office/drawing/2014/main" id="{0F16C79E-C61A-4DF3-AC91-5AF27DD3F265}"/>
              </a:ext>
            </a:extLst>
          </p:cNvPr>
          <p:cNvSpPr>
            <a:spLocks noGrp="1"/>
          </p:cNvSpPr>
          <p:nvPr>
            <p:ph type="body" sz="quarter" idx="10"/>
          </p:nvPr>
        </p:nvSpPr>
        <p:spPr>
          <a:xfrm>
            <a:off x="7915711" y="1417982"/>
            <a:ext cx="3587176" cy="4077253"/>
          </a:xfrm>
          <a:prstGeom prst="rect">
            <a:avLst/>
          </a:prstGeom>
        </p:spPr>
        <p:txBody>
          <a:bodyPr/>
          <a:lstStyle>
            <a:lvl1pPr marL="514350" indent="-514350" algn="l">
              <a:buFont typeface="+mj-lt"/>
              <a:buAutoNum type="arabicPeriod"/>
              <a:defRPr b="1">
                <a:effectLst>
                  <a:outerShdw blurRad="50800" dist="38100" dir="2700000" algn="tl" rotWithShape="0">
                    <a:prstClr val="black">
                      <a:alpha val="40000"/>
                    </a:prstClr>
                  </a:outerShdw>
                </a:effectLst>
              </a:defRPr>
            </a:lvl1pPr>
            <a:lvl2pPr marL="914400" indent="-457200" algn="l">
              <a:buFont typeface="+mj-lt"/>
              <a:buAutoNum type="arabicPeriod"/>
              <a:defRPr>
                <a:effectLst>
                  <a:outerShdw blurRad="50800" dist="38100" dir="2700000" algn="tl" rotWithShape="0">
                    <a:prstClr val="black">
                      <a:alpha val="40000"/>
                    </a:prstClr>
                  </a:outerShdw>
                </a:effectLst>
              </a:defRPr>
            </a:lvl2pPr>
            <a:lvl3pPr marL="1371600" indent="-457200" algn="l">
              <a:buFont typeface="+mj-lt"/>
              <a:buAutoNum type="arabicPeriod"/>
              <a:defRPr>
                <a:effectLst>
                  <a:outerShdw blurRad="50800" dist="38100" dir="2700000" algn="tl" rotWithShape="0">
                    <a:prstClr val="black">
                      <a:alpha val="40000"/>
                    </a:prstClr>
                  </a:outerShdw>
                </a:effectLst>
              </a:defRPr>
            </a:lvl3pPr>
            <a:lvl4pPr marL="1714500" indent="-342900" algn="l">
              <a:buFont typeface="+mj-lt"/>
              <a:buAutoNum type="arabicPeriod"/>
              <a:defRPr>
                <a:effectLst>
                  <a:outerShdw blurRad="50800" dist="38100" dir="2700000" algn="tl" rotWithShape="0">
                    <a:prstClr val="black">
                      <a:alpha val="40000"/>
                    </a:prstClr>
                  </a:outerShdw>
                </a:effectLst>
              </a:defRPr>
            </a:lvl4pPr>
            <a:lvl5pPr marL="2171700" indent="-342900" algn="l">
              <a:buFont typeface="+mj-lt"/>
              <a:buAutoNum type="arabicPeriod"/>
              <a:defRPr>
                <a:effectLst>
                  <a:outerShdw blurRad="50800" dist="38100" dir="2700000" algn="tl" rotWithShape="0">
                    <a:prstClr val="black">
                      <a:alpha val="40000"/>
                    </a:prstClr>
                  </a:outerShdw>
                </a:effectLst>
              </a:defRPr>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19C9D5D3-DB8F-443A-9A34-2DBDA0A54099}"/>
              </a:ext>
            </a:extLst>
          </p:cNvPr>
          <p:cNvSpPr>
            <a:spLocks noGrp="1"/>
          </p:cNvSpPr>
          <p:nvPr>
            <p:ph type="body" sz="quarter" idx="11" hasCustomPrompt="1"/>
          </p:nvPr>
        </p:nvSpPr>
        <p:spPr>
          <a:xfrm>
            <a:off x="795338" y="3768725"/>
            <a:ext cx="4641850" cy="763588"/>
          </a:xfrm>
          <a:prstGeom prst="rect">
            <a:avLst/>
          </a:prstGeom>
        </p:spPr>
        <p:txBody>
          <a:bodyPr/>
          <a:lstStyle>
            <a:lvl1pPr marL="0" indent="0">
              <a:buNone/>
              <a:defRPr sz="2800" b="1">
                <a:solidFill>
                  <a:schemeClr val="bg2"/>
                </a:solidFill>
                <a:effectLst>
                  <a:innerShdw blurRad="114300">
                    <a:prstClr val="black"/>
                  </a:innerShdw>
                </a:effectLst>
              </a:defRPr>
            </a:lvl1pPr>
            <a:lvl2pPr marL="457200" indent="0">
              <a:buNone/>
              <a:defRPr sz="2800" b="1">
                <a:solidFill>
                  <a:schemeClr val="bg2"/>
                </a:solidFill>
                <a:effectLst>
                  <a:innerShdw blurRad="114300">
                    <a:prstClr val="black"/>
                  </a:innerShdw>
                </a:effectLst>
              </a:defRPr>
            </a:lvl2pPr>
            <a:lvl3pPr marL="914400" indent="0">
              <a:buNone/>
              <a:defRPr sz="2800" b="1">
                <a:solidFill>
                  <a:schemeClr val="bg2"/>
                </a:solidFill>
                <a:effectLst>
                  <a:innerShdw blurRad="114300">
                    <a:prstClr val="black"/>
                  </a:innerShdw>
                </a:effectLst>
              </a:defRPr>
            </a:lvl3pPr>
            <a:lvl4pPr marL="1371600" indent="0">
              <a:buNone/>
              <a:defRPr sz="2800" b="1">
                <a:solidFill>
                  <a:schemeClr val="bg2"/>
                </a:solidFill>
                <a:effectLst>
                  <a:innerShdw blurRad="114300">
                    <a:prstClr val="black"/>
                  </a:innerShdw>
                </a:effectLst>
              </a:defRPr>
            </a:lvl4pPr>
            <a:lvl5pPr marL="1828800" indent="0">
              <a:buNone/>
              <a:defRPr sz="2800" b="1">
                <a:solidFill>
                  <a:schemeClr val="bg2"/>
                </a:solidFill>
                <a:effectLst>
                  <a:innerShdw blurRad="114300">
                    <a:prstClr val="black"/>
                  </a:innerShdw>
                </a:effectLst>
              </a:defRPr>
            </a:lvl5pPr>
          </a:lstStyle>
          <a:p>
            <a:pPr lvl="0"/>
            <a:r>
              <a:rPr lang="en-US" dirty="0"/>
              <a:t>SUBTITLE TEXT</a:t>
            </a:r>
            <a:endParaRPr lang="en-CA" dirty="0"/>
          </a:p>
        </p:txBody>
      </p:sp>
    </p:spTree>
    <p:extLst>
      <p:ext uri="{BB962C8B-B14F-4D97-AF65-F5344CB8AC3E}">
        <p14:creationId xmlns:p14="http://schemas.microsoft.com/office/powerpoint/2010/main" val="42272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10" animBg="1"/>
      <p:bldP spid="9" grpId="0"/>
      <p:bldP spid="3" grpId="0" build="allAtOnce">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 points">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169231"/>
            <a:ext cx="12298649" cy="1861588"/>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2185359"/>
            <a:ext cx="10521950" cy="4130381"/>
          </a:xfrm>
          <a:prstGeom prst="rect">
            <a:avLst/>
          </a:prstGeom>
        </p:spPr>
        <p:txBody>
          <a:bodyPr/>
          <a:lstStyle>
            <a:lvl1pPr>
              <a:defRPr b="1">
                <a:effectLst>
                  <a:outerShdw blurRad="50800" dist="38100" dir="8100000" algn="tr" rotWithShape="0">
                    <a:prstClr val="black">
                      <a:alpha val="40000"/>
                    </a:prstClr>
                  </a:outerShdw>
                </a:effectLst>
              </a:defRPr>
            </a:lvl1pPr>
            <a:lvl2pPr>
              <a:defRPr b="1">
                <a:effectLst>
                  <a:outerShdw blurRad="50800" dist="38100" dir="8100000" algn="tr" rotWithShape="0">
                    <a:prstClr val="black">
                      <a:alpha val="40000"/>
                    </a:prstClr>
                  </a:outerShdw>
                </a:effectLst>
              </a:defRPr>
            </a:lvl2pPr>
            <a:lvl3pPr>
              <a:defRPr>
                <a:effectLst>
                  <a:outerShdw blurRad="50800" dist="38100" dir="8100000" algn="tr" rotWithShape="0">
                    <a:prstClr val="black">
                      <a:alpha val="40000"/>
                    </a:prstClr>
                  </a:outerShdw>
                </a:effectLst>
                <a:latin typeface="+mj-lt"/>
              </a:defRPr>
            </a:lvl3pPr>
            <a:lvl4pPr>
              <a:defRPr>
                <a:effectLst>
                  <a:outerShdw blurRad="50800" dist="38100" dir="8100000" algn="tr" rotWithShape="0">
                    <a:prstClr val="black">
                      <a:alpha val="40000"/>
                    </a:prstClr>
                  </a:outerShdw>
                </a:effectLst>
              </a:defRPr>
            </a:lvl4pPr>
            <a:lvl5pPr>
              <a:defRPr>
                <a:effectLst>
                  <a:outerShdw blurRad="50800" dist="38100" dir="8100000" algn="tr"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675166" y="600741"/>
            <a:ext cx="10414591"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MAIN TITLE TEXT</a:t>
            </a:r>
            <a:endParaRPr lang="en-CA" dirty="0"/>
          </a:p>
        </p:txBody>
      </p:sp>
    </p:spTree>
    <p:extLst>
      <p:ext uri="{BB962C8B-B14F-4D97-AF65-F5344CB8AC3E}">
        <p14:creationId xmlns:p14="http://schemas.microsoft.com/office/powerpoint/2010/main" val="35705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518029" y="454025"/>
            <a:ext cx="10524621" cy="884217"/>
          </a:xfrm>
          <a:prstGeom prst="rect">
            <a:avLst/>
          </a:prstGeom>
        </p:spPr>
        <p:txBody>
          <a:bodyPr/>
          <a:lstStyle>
            <a:lvl1pPr>
              <a:defRPr sz="6000" baseline="0">
                <a:solidFill>
                  <a:schemeClr val="tx2"/>
                </a:solidFill>
                <a:effectLst>
                  <a:outerShdw blurRad="50800" dist="38100" dir="2700000" algn="tl" rotWithShape="0">
                    <a:prstClr val="black">
                      <a:alpha val="40000"/>
                    </a:prstClr>
                  </a:outerShdw>
                </a:effectLst>
              </a:defRPr>
            </a:lvl1pPr>
          </a:lstStyle>
          <a:p>
            <a:r>
              <a:rPr lang="en-US" dirty="0"/>
              <a:t>Sub-Point Text</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953645" y="1338242"/>
            <a:ext cx="10111230" cy="4853008"/>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text here</a:t>
            </a:r>
            <a:endParaRPr lang="en-CA" dirty="0"/>
          </a:p>
        </p:txBody>
      </p:sp>
    </p:spTree>
    <p:extLst>
      <p:ext uri="{BB962C8B-B14F-4D97-AF65-F5344CB8AC3E}">
        <p14:creationId xmlns:p14="http://schemas.microsoft.com/office/powerpoint/2010/main" val="3489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lication">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277181"/>
            <a:ext cx="8279107" cy="1253169"/>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1727201"/>
            <a:ext cx="10521950" cy="4588540"/>
          </a:xfrm>
          <a:prstGeom prst="rect">
            <a:avLst/>
          </a:prstGeom>
        </p:spPr>
        <p:txBody>
          <a:bodyPr/>
          <a:lstStyle>
            <a:lvl1pPr marL="0" indent="0">
              <a:buNone/>
              <a:defRPr b="1">
                <a:effectLst>
                  <a:outerShdw blurRad="50800" dist="38100" dir="8100000" algn="tr" rotWithShape="0">
                    <a:prstClr val="black">
                      <a:alpha val="40000"/>
                    </a:prstClr>
                  </a:outerShdw>
                </a:effectLst>
              </a:defRPr>
            </a:lvl1pPr>
            <a:lvl2pPr marL="457200" indent="0">
              <a:buNone/>
              <a:defRPr b="1">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latin typeface="+mj-l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994884" y="422941"/>
            <a:ext cx="5202716"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APPLICATION</a:t>
            </a:r>
            <a:endParaRPr lang="en-CA" dirty="0"/>
          </a:p>
        </p:txBody>
      </p:sp>
      <p:pic>
        <p:nvPicPr>
          <p:cNvPr id="3" name="Graphic 2" descr="Circle with left arrow">
            <a:extLst>
              <a:ext uri="{FF2B5EF4-FFF2-40B4-BE49-F238E27FC236}">
                <a16:creationId xmlns:a16="http://schemas.microsoft.com/office/drawing/2014/main" id="{BF8B1602-289F-44BF-A05B-2D845C7669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350" y="467391"/>
            <a:ext cx="664534" cy="664534"/>
          </a:xfrm>
          <a:prstGeom prst="rect">
            <a:avLst/>
          </a:prstGeom>
          <a:effectLst>
            <a:innerShdw blurRad="76200">
              <a:prstClr val="black">
                <a:alpha val="62000"/>
              </a:prstClr>
            </a:innerShdw>
          </a:effectLst>
        </p:spPr>
      </p:pic>
    </p:spTree>
    <p:extLst>
      <p:ext uri="{BB962C8B-B14F-4D97-AF65-F5344CB8AC3E}">
        <p14:creationId xmlns:p14="http://schemas.microsoft.com/office/powerpoint/2010/main" val="14320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iptur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CCFE8C-6BE1-4B66-A5D8-E6272A3A4534}"/>
              </a:ext>
            </a:extLst>
          </p:cNvPr>
          <p:cNvSpPr/>
          <p:nvPr userDrawn="1"/>
        </p:nvSpPr>
        <p:spPr>
          <a:xfrm>
            <a:off x="708837" y="1265275"/>
            <a:ext cx="10774326" cy="5119576"/>
          </a:xfrm>
          <a:prstGeom prst="roundRect">
            <a:avLst>
              <a:gd name="adj" fmla="val 6157"/>
            </a:avLst>
          </a:prstGeom>
          <a:solidFill>
            <a:schemeClr val="bg2">
              <a:alpha val="69000"/>
            </a:schemeClr>
          </a:solidFill>
          <a:ln>
            <a:solidFill>
              <a:schemeClr val="tx2"/>
            </a:solidFill>
          </a:ln>
          <a:effectLst>
            <a:outerShdw blurRad="50800" dist="38100" dir="8100000" algn="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 Placeholder 5">
            <a:extLst>
              <a:ext uri="{FF2B5EF4-FFF2-40B4-BE49-F238E27FC236}">
                <a16:creationId xmlns:a16="http://schemas.microsoft.com/office/drawing/2014/main" id="{C9E73E76-370F-4550-ACA1-6F50D334DAC9}"/>
              </a:ext>
            </a:extLst>
          </p:cNvPr>
          <p:cNvSpPr>
            <a:spLocks noGrp="1"/>
          </p:cNvSpPr>
          <p:nvPr>
            <p:ph type="body" sz="quarter" idx="10" hasCustomPrompt="1"/>
          </p:nvPr>
        </p:nvSpPr>
        <p:spPr>
          <a:xfrm>
            <a:off x="915194" y="1499896"/>
            <a:ext cx="10361613" cy="4629777"/>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sz="3200">
                <a:effectLst>
                  <a:outerShdw blurRad="50800" dist="38100" dir="8100000" algn="tr" rotWithShape="0">
                    <a:prstClr val="black">
                      <a:alpha val="40000"/>
                    </a:prstClr>
                  </a:outerShdw>
                </a:effectLst>
              </a:defRPr>
            </a:lvl2pPr>
            <a:lvl3pPr marL="914400" indent="0">
              <a:buNone/>
              <a:defRPr sz="3200">
                <a:effectLst>
                  <a:outerShdw blurRad="50800" dist="38100" dir="8100000" algn="tr" rotWithShape="0">
                    <a:prstClr val="black">
                      <a:alpha val="40000"/>
                    </a:prstClr>
                  </a:outerShdw>
                </a:effectLst>
              </a:defRPr>
            </a:lvl3pPr>
            <a:lvl4pPr marL="1371600" indent="0">
              <a:buNone/>
              <a:defRPr sz="3200">
                <a:effectLst>
                  <a:outerShdw blurRad="50800" dist="38100" dir="8100000" algn="tr" rotWithShape="0">
                    <a:prstClr val="black">
                      <a:alpha val="40000"/>
                    </a:prstClr>
                  </a:outerShdw>
                </a:effectLst>
              </a:defRPr>
            </a:lvl4pPr>
            <a:lvl5pPr marL="1828800" indent="0">
              <a:buNone/>
              <a:defRPr sz="3200">
                <a:effectLst>
                  <a:outerShdw blurRad="50800" dist="38100" dir="8100000" algn="tr" rotWithShape="0">
                    <a:prstClr val="black">
                      <a:alpha val="40000"/>
                    </a:prstClr>
                  </a:outerShdw>
                </a:effectLst>
              </a:defRPr>
            </a:lvl5pPr>
          </a:lstStyle>
          <a:p>
            <a:pPr lvl="0"/>
            <a:r>
              <a:rPr lang="en-US" dirty="0"/>
              <a:t>Click to add Bible Text</a:t>
            </a:r>
            <a:endParaRPr lang="en-CA" dirty="0"/>
          </a:p>
        </p:txBody>
      </p:sp>
      <p:grpSp>
        <p:nvGrpSpPr>
          <p:cNvPr id="26" name="Group 25">
            <a:extLst>
              <a:ext uri="{FF2B5EF4-FFF2-40B4-BE49-F238E27FC236}">
                <a16:creationId xmlns:a16="http://schemas.microsoft.com/office/drawing/2014/main" id="{8EAC6537-CA16-4053-A887-4907126C3175}"/>
              </a:ext>
            </a:extLst>
          </p:cNvPr>
          <p:cNvGrpSpPr/>
          <p:nvPr userDrawn="1"/>
        </p:nvGrpSpPr>
        <p:grpSpPr>
          <a:xfrm>
            <a:off x="-53164" y="317643"/>
            <a:ext cx="8814392" cy="821368"/>
            <a:chOff x="-53164" y="317643"/>
            <a:chExt cx="7559748" cy="821368"/>
          </a:xfrm>
        </p:grpSpPr>
        <p:sp>
          <p:nvSpPr>
            <p:cNvPr id="16" name="Freeform: Shape 15">
              <a:extLst>
                <a:ext uri="{FF2B5EF4-FFF2-40B4-BE49-F238E27FC236}">
                  <a16:creationId xmlns:a16="http://schemas.microsoft.com/office/drawing/2014/main" id="{70DC62F4-E938-4055-B687-8986915EC78F}"/>
                </a:ext>
              </a:extLst>
            </p:cNvPr>
            <p:cNvSpPr/>
            <p:nvPr userDrawn="1"/>
          </p:nvSpPr>
          <p:spPr>
            <a:xfrm>
              <a:off x="-53164" y="317643"/>
              <a:ext cx="7559748" cy="821368"/>
            </a:xfrm>
            <a:custGeom>
              <a:avLst/>
              <a:gdLst>
                <a:gd name="connsiteX0" fmla="*/ 0 w 7559748"/>
                <a:gd name="connsiteY0" fmla="*/ 0 h 728330"/>
                <a:gd name="connsiteX1" fmla="*/ 7195583 w 7559748"/>
                <a:gd name="connsiteY1" fmla="*/ 0 h 728330"/>
                <a:gd name="connsiteX2" fmla="*/ 7559748 w 7559748"/>
                <a:gd name="connsiteY2" fmla="*/ 364165 h 728330"/>
                <a:gd name="connsiteX3" fmla="*/ 7195583 w 7559748"/>
                <a:gd name="connsiteY3" fmla="*/ 728330 h 728330"/>
                <a:gd name="connsiteX4" fmla="*/ 0 w 7559748"/>
                <a:gd name="connsiteY4" fmla="*/ 728330 h 728330"/>
                <a:gd name="connsiteX5" fmla="*/ 0 w 7559748"/>
                <a:gd name="connsiteY5" fmla="*/ 0 h 72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48" h="728330">
                  <a:moveTo>
                    <a:pt x="0" y="0"/>
                  </a:moveTo>
                  <a:lnTo>
                    <a:pt x="7195583" y="0"/>
                  </a:lnTo>
                  <a:cubicBezTo>
                    <a:pt x="7396706" y="0"/>
                    <a:pt x="7559748" y="163042"/>
                    <a:pt x="7559748" y="364165"/>
                  </a:cubicBezTo>
                  <a:cubicBezTo>
                    <a:pt x="7559748" y="565288"/>
                    <a:pt x="7396706" y="728330"/>
                    <a:pt x="7195583" y="728330"/>
                  </a:cubicBezTo>
                  <a:lnTo>
                    <a:pt x="0" y="728330"/>
                  </a:lnTo>
                  <a:lnTo>
                    <a:pt x="0"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grpSp>
          <p:nvGrpSpPr>
            <p:cNvPr id="19" name="Graphic 13" descr="Open book">
              <a:extLst>
                <a:ext uri="{FF2B5EF4-FFF2-40B4-BE49-F238E27FC236}">
                  <a16:creationId xmlns:a16="http://schemas.microsoft.com/office/drawing/2014/main" id="{D2C0459E-E460-4865-BD65-41584AAD66A9}"/>
                </a:ext>
              </a:extLst>
            </p:cNvPr>
            <p:cNvGrpSpPr/>
            <p:nvPr/>
          </p:nvGrpSpPr>
          <p:grpSpPr>
            <a:xfrm>
              <a:off x="306572" y="364162"/>
              <a:ext cx="728331" cy="728331"/>
              <a:chOff x="306572" y="364162"/>
              <a:chExt cx="728331" cy="728331"/>
            </a:xfrm>
          </p:grpSpPr>
          <p:sp>
            <p:nvSpPr>
              <p:cNvPr id="20" name="Freeform: Shape 19">
                <a:extLst>
                  <a:ext uri="{FF2B5EF4-FFF2-40B4-BE49-F238E27FC236}">
                    <a16:creationId xmlns:a16="http://schemas.microsoft.com/office/drawing/2014/main" id="{CBCCE6D3-817B-47D9-8DD4-C407DD55B7A6}"/>
                  </a:ext>
                </a:extLst>
              </p:cNvPr>
              <p:cNvSpPr/>
              <p:nvPr/>
            </p:nvSpPr>
            <p:spPr>
              <a:xfrm>
                <a:off x="336919" y="531071"/>
                <a:ext cx="667636" cy="447620"/>
              </a:xfrm>
              <a:custGeom>
                <a:avLst/>
                <a:gdLst>
                  <a:gd name="connsiteX0" fmla="*/ 622116 w 667636"/>
                  <a:gd name="connsiteY0" fmla="*/ 0 h 447620"/>
                  <a:gd name="connsiteX1" fmla="*/ 622116 w 667636"/>
                  <a:gd name="connsiteY1" fmla="*/ 371752 h 447620"/>
                  <a:gd name="connsiteX2" fmla="*/ 45521 w 667636"/>
                  <a:gd name="connsiteY2" fmla="*/ 371752 h 447620"/>
                  <a:gd name="connsiteX3" fmla="*/ 45521 w 667636"/>
                  <a:gd name="connsiteY3" fmla="*/ 0 h 447620"/>
                  <a:gd name="connsiteX4" fmla="*/ 0 w 667636"/>
                  <a:gd name="connsiteY4" fmla="*/ 0 h 447620"/>
                  <a:gd name="connsiteX5" fmla="*/ 0 w 667636"/>
                  <a:gd name="connsiteY5" fmla="*/ 424860 h 447620"/>
                  <a:gd name="connsiteX6" fmla="*/ 265537 w 667636"/>
                  <a:gd name="connsiteY6" fmla="*/ 424860 h 447620"/>
                  <a:gd name="connsiteX7" fmla="*/ 288298 w 667636"/>
                  <a:gd name="connsiteY7" fmla="*/ 447620 h 447620"/>
                  <a:gd name="connsiteX8" fmla="*/ 379339 w 667636"/>
                  <a:gd name="connsiteY8" fmla="*/ 447620 h 447620"/>
                  <a:gd name="connsiteX9" fmla="*/ 402099 w 667636"/>
                  <a:gd name="connsiteY9" fmla="*/ 424860 h 447620"/>
                  <a:gd name="connsiteX10" fmla="*/ 667637 w 667636"/>
                  <a:gd name="connsiteY10" fmla="*/ 424860 h 447620"/>
                  <a:gd name="connsiteX11" fmla="*/ 667637 w 667636"/>
                  <a:gd name="connsiteY11" fmla="*/ 0 h 447620"/>
                  <a:gd name="connsiteX12" fmla="*/ 622116 w 667636"/>
                  <a:gd name="connsiteY12" fmla="*/ 0 h 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636" h="447620">
                    <a:moveTo>
                      <a:pt x="622116" y="0"/>
                    </a:moveTo>
                    <a:lnTo>
                      <a:pt x="622116" y="371752"/>
                    </a:lnTo>
                    <a:lnTo>
                      <a:pt x="45521" y="371752"/>
                    </a:lnTo>
                    <a:lnTo>
                      <a:pt x="45521" y="0"/>
                    </a:lnTo>
                    <a:lnTo>
                      <a:pt x="0" y="0"/>
                    </a:lnTo>
                    <a:lnTo>
                      <a:pt x="0" y="424860"/>
                    </a:lnTo>
                    <a:lnTo>
                      <a:pt x="265537" y="424860"/>
                    </a:lnTo>
                    <a:cubicBezTo>
                      <a:pt x="265537" y="437757"/>
                      <a:pt x="275400" y="447620"/>
                      <a:pt x="288298" y="447620"/>
                    </a:cubicBezTo>
                    <a:lnTo>
                      <a:pt x="379339" y="447620"/>
                    </a:lnTo>
                    <a:cubicBezTo>
                      <a:pt x="392237" y="447620"/>
                      <a:pt x="402099" y="437757"/>
                      <a:pt x="402099" y="424860"/>
                    </a:cubicBezTo>
                    <a:lnTo>
                      <a:pt x="667637" y="424860"/>
                    </a:lnTo>
                    <a:lnTo>
                      <a:pt x="667637" y="0"/>
                    </a:lnTo>
                    <a:lnTo>
                      <a:pt x="622116" y="0"/>
                    </a:lnTo>
                    <a:close/>
                  </a:path>
                </a:pathLst>
              </a:custGeom>
              <a:solidFill>
                <a:schemeClr val="bg2"/>
              </a:solidFill>
              <a:ln w="7541"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CF1E961B-E1DA-45D9-8B04-7199C77F9840}"/>
                  </a:ext>
                </a:extLst>
              </p:cNvPr>
              <p:cNvSpPr/>
              <p:nvPr/>
            </p:nvSpPr>
            <p:spPr>
              <a:xfrm>
                <a:off x="412786" y="485550"/>
                <a:ext cx="515901" cy="386925"/>
              </a:xfrm>
              <a:custGeom>
                <a:avLst/>
                <a:gdLst>
                  <a:gd name="connsiteX0" fmla="*/ 515901 w 515901"/>
                  <a:gd name="connsiteY0" fmla="*/ 0 h 386925"/>
                  <a:gd name="connsiteX1" fmla="*/ 0 w 515901"/>
                  <a:gd name="connsiteY1" fmla="*/ 0 h 386925"/>
                  <a:gd name="connsiteX2" fmla="*/ 0 w 515901"/>
                  <a:gd name="connsiteY2" fmla="*/ 386926 h 386925"/>
                  <a:gd name="connsiteX3" fmla="*/ 515901 w 515901"/>
                  <a:gd name="connsiteY3" fmla="*/ 386926 h 386925"/>
                  <a:gd name="connsiteX4" fmla="*/ 515901 w 515901"/>
                  <a:gd name="connsiteY4" fmla="*/ 0 h 386925"/>
                  <a:gd name="connsiteX5" fmla="*/ 45521 w 515901"/>
                  <a:gd name="connsiteY5" fmla="*/ 45521 h 386925"/>
                  <a:gd name="connsiteX6" fmla="*/ 242777 w 515901"/>
                  <a:gd name="connsiteY6" fmla="*/ 45521 h 386925"/>
                  <a:gd name="connsiteX7" fmla="*/ 242777 w 515901"/>
                  <a:gd name="connsiteY7" fmla="*/ 341405 h 386925"/>
                  <a:gd name="connsiteX8" fmla="*/ 45521 w 515901"/>
                  <a:gd name="connsiteY8" fmla="*/ 341405 h 386925"/>
                  <a:gd name="connsiteX9" fmla="*/ 45521 w 515901"/>
                  <a:gd name="connsiteY9" fmla="*/ 45521 h 386925"/>
                  <a:gd name="connsiteX10" fmla="*/ 470380 w 515901"/>
                  <a:gd name="connsiteY10" fmla="*/ 341405 h 386925"/>
                  <a:gd name="connsiteX11" fmla="*/ 273124 w 515901"/>
                  <a:gd name="connsiteY11" fmla="*/ 341405 h 386925"/>
                  <a:gd name="connsiteX12" fmla="*/ 273124 w 515901"/>
                  <a:gd name="connsiteY12" fmla="*/ 45521 h 386925"/>
                  <a:gd name="connsiteX13" fmla="*/ 470380 w 515901"/>
                  <a:gd name="connsiteY13" fmla="*/ 45521 h 386925"/>
                  <a:gd name="connsiteX14" fmla="*/ 470380 w 515901"/>
                  <a:gd name="connsiteY14" fmla="*/ 341405 h 38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901" h="386925">
                    <a:moveTo>
                      <a:pt x="515901" y="0"/>
                    </a:moveTo>
                    <a:lnTo>
                      <a:pt x="0" y="0"/>
                    </a:lnTo>
                    <a:lnTo>
                      <a:pt x="0" y="386926"/>
                    </a:lnTo>
                    <a:lnTo>
                      <a:pt x="515901" y="386926"/>
                    </a:lnTo>
                    <a:lnTo>
                      <a:pt x="515901" y="0"/>
                    </a:lnTo>
                    <a:close/>
                    <a:moveTo>
                      <a:pt x="45521" y="45521"/>
                    </a:moveTo>
                    <a:lnTo>
                      <a:pt x="242777" y="45521"/>
                    </a:lnTo>
                    <a:lnTo>
                      <a:pt x="242777" y="341405"/>
                    </a:lnTo>
                    <a:lnTo>
                      <a:pt x="45521" y="341405"/>
                    </a:lnTo>
                    <a:lnTo>
                      <a:pt x="45521" y="45521"/>
                    </a:lnTo>
                    <a:close/>
                    <a:moveTo>
                      <a:pt x="470380" y="341405"/>
                    </a:moveTo>
                    <a:lnTo>
                      <a:pt x="273124" y="341405"/>
                    </a:lnTo>
                    <a:lnTo>
                      <a:pt x="273124" y="45521"/>
                    </a:lnTo>
                    <a:lnTo>
                      <a:pt x="470380" y="45521"/>
                    </a:lnTo>
                    <a:lnTo>
                      <a:pt x="470380" y="341405"/>
                    </a:lnTo>
                    <a:close/>
                  </a:path>
                </a:pathLst>
              </a:custGeom>
              <a:solidFill>
                <a:schemeClr val="bg2"/>
              </a:solidFill>
              <a:ln w="754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022E2398-E6DC-434F-9D80-1D66CC381797}"/>
                  </a:ext>
                </a:extLst>
              </p:cNvPr>
              <p:cNvSpPr/>
              <p:nvPr/>
            </p:nvSpPr>
            <p:spPr>
              <a:xfrm>
                <a:off x="731431" y="60693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E62C794-1D62-4318-884F-9AAA873705C1}"/>
                  </a:ext>
                </a:extLst>
              </p:cNvPr>
              <p:cNvSpPr/>
              <p:nvPr/>
            </p:nvSpPr>
            <p:spPr>
              <a:xfrm>
                <a:off x="731431" y="65245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D32D4B9B-1106-4658-BF8E-9191F4F20A45}"/>
                  </a:ext>
                </a:extLst>
              </p:cNvPr>
              <p:cNvSpPr/>
              <p:nvPr/>
            </p:nvSpPr>
            <p:spPr>
              <a:xfrm>
                <a:off x="731431" y="697980"/>
                <a:ext cx="73591" cy="22760"/>
              </a:xfrm>
              <a:custGeom>
                <a:avLst/>
                <a:gdLst>
                  <a:gd name="connsiteX0" fmla="*/ 0 w 73591"/>
                  <a:gd name="connsiteY0" fmla="*/ 0 h 22760"/>
                  <a:gd name="connsiteX1" fmla="*/ 73592 w 73591"/>
                  <a:gd name="connsiteY1" fmla="*/ 0 h 22760"/>
                  <a:gd name="connsiteX2" fmla="*/ 73592 w 73591"/>
                  <a:gd name="connsiteY2" fmla="*/ 22760 h 22760"/>
                  <a:gd name="connsiteX3" fmla="*/ 0 w 73591"/>
                  <a:gd name="connsiteY3" fmla="*/ 22760 h 22760"/>
                </a:gdLst>
                <a:ahLst/>
                <a:cxnLst>
                  <a:cxn ang="0">
                    <a:pos x="connsiteX0" y="connsiteY0"/>
                  </a:cxn>
                  <a:cxn ang="0">
                    <a:pos x="connsiteX1" y="connsiteY1"/>
                  </a:cxn>
                  <a:cxn ang="0">
                    <a:pos x="connsiteX2" y="connsiteY2"/>
                  </a:cxn>
                  <a:cxn ang="0">
                    <a:pos x="connsiteX3" y="connsiteY3"/>
                  </a:cxn>
                </a:cxnLst>
                <a:rect l="l" t="t" r="r" b="b"/>
                <a:pathLst>
                  <a:path w="73591" h="22760">
                    <a:moveTo>
                      <a:pt x="0" y="0"/>
                    </a:moveTo>
                    <a:lnTo>
                      <a:pt x="73592" y="0"/>
                    </a:lnTo>
                    <a:lnTo>
                      <a:pt x="73592" y="22760"/>
                    </a:lnTo>
                    <a:lnTo>
                      <a:pt x="0" y="22760"/>
                    </a:lnTo>
                    <a:close/>
                  </a:path>
                </a:pathLst>
              </a:custGeom>
              <a:solidFill>
                <a:schemeClr val="bg2"/>
              </a:solidFill>
              <a:ln w="7541" cap="flat">
                <a:noFill/>
                <a:prstDash val="solid"/>
                <a:miter/>
              </a:ln>
            </p:spPr>
            <p:txBody>
              <a:bodyPr rtlCol="0" anchor="ctr"/>
              <a:lstStyle/>
              <a:p>
                <a:endParaRPr lang="en-CA"/>
              </a:p>
            </p:txBody>
          </p:sp>
        </p:grpSp>
      </p:grpSp>
      <p:sp>
        <p:nvSpPr>
          <p:cNvPr id="25" name="Title 24">
            <a:extLst>
              <a:ext uri="{FF2B5EF4-FFF2-40B4-BE49-F238E27FC236}">
                <a16:creationId xmlns:a16="http://schemas.microsoft.com/office/drawing/2014/main" id="{5B7C36E0-350D-4CBE-8BC8-5EF28CC785FA}"/>
              </a:ext>
            </a:extLst>
          </p:cNvPr>
          <p:cNvSpPr>
            <a:spLocks noGrp="1"/>
          </p:cNvSpPr>
          <p:nvPr>
            <p:ph type="title" hasCustomPrompt="1"/>
          </p:nvPr>
        </p:nvSpPr>
        <p:spPr>
          <a:xfrm>
            <a:off x="1231088" y="409352"/>
            <a:ext cx="5929940" cy="680485"/>
          </a:xfrm>
          <a:prstGeom prst="rect">
            <a:avLst/>
          </a:prstGeom>
        </p:spPr>
        <p:txBody>
          <a:bodyPr/>
          <a:lstStyle>
            <a:lvl1pPr>
              <a:defRPr>
                <a:solidFill>
                  <a:schemeClr val="bg2"/>
                </a:solidFill>
                <a:effectLst>
                  <a:innerShdw blurRad="114300">
                    <a:prstClr val="black"/>
                  </a:innerShdw>
                </a:effectLst>
              </a:defRPr>
            </a:lvl1pPr>
          </a:lstStyle>
          <a:p>
            <a:r>
              <a:rPr lang="en-US" dirty="0"/>
              <a:t>SCRIPTURE 3:16</a:t>
            </a:r>
            <a:endParaRPr lang="en-CA" dirty="0"/>
          </a:p>
        </p:txBody>
      </p:sp>
    </p:spTree>
    <p:extLst>
      <p:ext uri="{BB962C8B-B14F-4D97-AF65-F5344CB8AC3E}">
        <p14:creationId xmlns:p14="http://schemas.microsoft.com/office/powerpoint/2010/main" val="41493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2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ok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425302"/>
            <a:ext cx="10637874" cy="5560828"/>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46460" y="5774034"/>
            <a:ext cx="10637873" cy="844734"/>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55820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446567" y="5656199"/>
            <a:ext cx="1238693" cy="1080403"/>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1729453" y="6222268"/>
            <a:ext cx="3358226" cy="359284"/>
          </a:xfrm>
          <a:prstGeom prst="rect">
            <a:avLst/>
          </a:prstGeom>
        </p:spPr>
        <p:txBody>
          <a:bodyPr/>
          <a:lstStyle>
            <a:lvl1pPr marL="0" indent="0">
              <a:buNone/>
              <a:defRPr sz="24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Author Name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729453" y="5818479"/>
            <a:ext cx="7299547" cy="403704"/>
          </a:xfrm>
          <a:prstGeom prst="rect">
            <a:avLst/>
          </a:prstGeom>
        </p:spPr>
        <p:txBody>
          <a:bodyPr/>
          <a:lstStyle>
            <a:lvl1pPr marL="0" indent="0">
              <a:buNone/>
              <a:defRPr sz="3200" b="1">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INSERT BOOK TITLE, </a:t>
            </a:r>
            <a:r>
              <a:rPr lang="en-US" dirty="0" err="1"/>
              <a:t>pg</a:t>
            </a:r>
            <a:r>
              <a:rPr lang="en-US" dirty="0"/>
              <a:t> 123</a:t>
            </a:r>
            <a:endParaRPr lang="en-CA" dirty="0"/>
          </a:p>
        </p:txBody>
      </p:sp>
    </p:spTree>
    <p:extLst>
      <p:ext uri="{BB962C8B-B14F-4D97-AF65-F5344CB8AC3E}">
        <p14:creationId xmlns:p14="http://schemas.microsoft.com/office/powerpoint/2010/main" val="13754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 calcmode="lin" valueType="num">
                                      <p:cBhvr additive="base">
                                        <p:cTn id="18"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558209"/>
            <a:ext cx="10637874" cy="5741582"/>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Shape 8">
            <a:extLst>
              <a:ext uri="{FF2B5EF4-FFF2-40B4-BE49-F238E27FC236}">
                <a16:creationId xmlns:a16="http://schemas.microsoft.com/office/drawing/2014/main" id="{A9953994-ECBB-4B27-A6FD-60641BA6F81E}"/>
              </a:ext>
            </a:extLst>
          </p:cNvPr>
          <p:cNvSpPr/>
          <p:nvPr userDrawn="1"/>
        </p:nvSpPr>
        <p:spPr>
          <a:xfrm>
            <a:off x="-574051" y="355600"/>
            <a:ext cx="10228414" cy="684877"/>
          </a:xfrm>
          <a:custGeom>
            <a:avLst/>
            <a:gdLst>
              <a:gd name="connsiteX0" fmla="*/ 297716 w 10637873"/>
              <a:gd name="connsiteY0" fmla="*/ 0 h 844734"/>
              <a:gd name="connsiteX1" fmla="*/ 10340158 w 10637873"/>
              <a:gd name="connsiteY1" fmla="*/ 0 h 844734"/>
              <a:gd name="connsiteX2" fmla="*/ 10637873 w 10637873"/>
              <a:gd name="connsiteY2" fmla="*/ 300093 h 844734"/>
              <a:gd name="connsiteX3" fmla="*/ 10637872 w 10637873"/>
              <a:gd name="connsiteY3" fmla="*/ 300093 h 844734"/>
              <a:gd name="connsiteX4" fmla="*/ 10340157 w 10637873"/>
              <a:gd name="connsiteY4" fmla="*/ 600186 h 844734"/>
              <a:gd name="connsiteX5" fmla="*/ 10019090 w 10637873"/>
              <a:gd name="connsiteY5" fmla="*/ 600186 h 844734"/>
              <a:gd name="connsiteX6" fmla="*/ 10020277 w 10637873"/>
              <a:gd name="connsiteY6" fmla="*/ 600987 h 844734"/>
              <a:gd name="connsiteX7" fmla="*/ 10052976 w 10637873"/>
              <a:gd name="connsiteY7" fmla="*/ 679929 h 844734"/>
              <a:gd name="connsiteX8" fmla="*/ 9941334 w 10637873"/>
              <a:gd name="connsiteY8" fmla="*/ 791571 h 844734"/>
              <a:gd name="connsiteX9" fmla="*/ 7141170 w 10637873"/>
              <a:gd name="connsiteY9" fmla="*/ 791571 h 844734"/>
              <a:gd name="connsiteX10" fmla="*/ 7084767 w 10637873"/>
              <a:gd name="connsiteY10" fmla="*/ 829903 h 844734"/>
              <a:gd name="connsiteX11" fmla="*/ 7011887 w 10637873"/>
              <a:gd name="connsiteY11" fmla="*/ 844734 h 844734"/>
              <a:gd name="connsiteX12" fmla="*/ 338426 w 10637873"/>
              <a:gd name="connsiteY12" fmla="*/ 844734 h 844734"/>
              <a:gd name="connsiteX13" fmla="*/ 151193 w 10637873"/>
              <a:gd name="connsiteY13" fmla="*/ 656006 h 844734"/>
              <a:gd name="connsiteX14" fmla="*/ 165906 w 10637873"/>
              <a:gd name="connsiteY14" fmla="*/ 582545 h 844734"/>
              <a:gd name="connsiteX15" fmla="*/ 173083 w 10637873"/>
              <a:gd name="connsiteY15" fmla="*/ 571816 h 844734"/>
              <a:gd name="connsiteX16" fmla="*/ 131260 w 10637873"/>
              <a:gd name="connsiteY16" fmla="*/ 548934 h 844734"/>
              <a:gd name="connsiteX17" fmla="*/ 23396 w 10637873"/>
              <a:gd name="connsiteY17" fmla="*/ 416902 h 844734"/>
              <a:gd name="connsiteX18" fmla="*/ 0 w 10637873"/>
              <a:gd name="connsiteY18" fmla="*/ 300092 h 844734"/>
              <a:gd name="connsiteX19" fmla="*/ 23396 w 10637873"/>
              <a:gd name="connsiteY19" fmla="*/ 183283 h 844734"/>
              <a:gd name="connsiteX20" fmla="*/ 297716 w 10637873"/>
              <a:gd name="connsiteY20"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873" h="844734">
                <a:moveTo>
                  <a:pt x="297716" y="0"/>
                </a:moveTo>
                <a:lnTo>
                  <a:pt x="10340158" y="0"/>
                </a:lnTo>
                <a:cubicBezTo>
                  <a:pt x="10504581" y="0"/>
                  <a:pt x="10637873" y="134356"/>
                  <a:pt x="10637873" y="300093"/>
                </a:cubicBezTo>
                <a:lnTo>
                  <a:pt x="10637872" y="300093"/>
                </a:lnTo>
                <a:cubicBezTo>
                  <a:pt x="10637872" y="465830"/>
                  <a:pt x="10504580" y="600186"/>
                  <a:pt x="10340157" y="600186"/>
                </a:cubicBezTo>
                <a:lnTo>
                  <a:pt x="10019090" y="600186"/>
                </a:lnTo>
                <a:lnTo>
                  <a:pt x="10020277" y="600987"/>
                </a:lnTo>
                <a:cubicBezTo>
                  <a:pt x="10040480" y="621190"/>
                  <a:pt x="10052976" y="649100"/>
                  <a:pt x="10052976" y="679929"/>
                </a:cubicBezTo>
                <a:cubicBezTo>
                  <a:pt x="10052976" y="741587"/>
                  <a:pt x="10002992" y="791571"/>
                  <a:pt x="9941334" y="791571"/>
                </a:cubicBezTo>
                <a:lnTo>
                  <a:pt x="7141170" y="791571"/>
                </a:lnTo>
                <a:lnTo>
                  <a:pt x="7084767" y="829903"/>
                </a:lnTo>
                <a:cubicBezTo>
                  <a:pt x="7062367" y="839453"/>
                  <a:pt x="7037739" y="844734"/>
                  <a:pt x="7011887" y="844734"/>
                </a:cubicBezTo>
                <a:lnTo>
                  <a:pt x="338426" y="844734"/>
                </a:lnTo>
                <a:cubicBezTo>
                  <a:pt x="235019" y="844734"/>
                  <a:pt x="151193" y="760238"/>
                  <a:pt x="151193" y="656006"/>
                </a:cubicBezTo>
                <a:cubicBezTo>
                  <a:pt x="151193" y="629948"/>
                  <a:pt x="156432" y="605124"/>
                  <a:pt x="165906" y="582545"/>
                </a:cubicBezTo>
                <a:lnTo>
                  <a:pt x="173083" y="571816"/>
                </a:lnTo>
                <a:lnTo>
                  <a:pt x="131260" y="548934"/>
                </a:lnTo>
                <a:cubicBezTo>
                  <a:pt x="83744" y="516577"/>
                  <a:pt x="45994" y="470756"/>
                  <a:pt x="23396" y="416902"/>
                </a:cubicBezTo>
                <a:lnTo>
                  <a:pt x="0" y="300092"/>
                </a:lnTo>
                <a:lnTo>
                  <a:pt x="23396" y="183283"/>
                </a:lnTo>
                <a:cubicBezTo>
                  <a:pt x="68591" y="75575"/>
                  <a:pt x="174397" y="0"/>
                  <a:pt x="297716" y="0"/>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110046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130595" y="191387"/>
            <a:ext cx="1487216" cy="1297168"/>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691260" y="448230"/>
            <a:ext cx="7299547" cy="403704"/>
          </a:xfrm>
          <a:prstGeom prst="rect">
            <a:avLst/>
          </a:prstGeom>
        </p:spPr>
        <p:txBody>
          <a:bodyPr/>
          <a:lstStyle>
            <a:lvl1pPr marL="0" indent="0">
              <a:buNone/>
              <a:defRPr sz="32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err="1"/>
              <a:t>Firstname</a:t>
            </a:r>
            <a:r>
              <a:rPr lang="en-US" dirty="0"/>
              <a:t> </a:t>
            </a:r>
            <a:r>
              <a:rPr lang="en-US" dirty="0" err="1"/>
              <a:t>Lastname</a:t>
            </a:r>
            <a:r>
              <a:rPr lang="en-US" dirty="0"/>
              <a:t> (1984 – 2016)</a:t>
            </a:r>
            <a:endParaRPr lang="en-CA" dirty="0"/>
          </a:p>
        </p:txBody>
      </p:sp>
    </p:spTree>
    <p:extLst>
      <p:ext uri="{BB962C8B-B14F-4D97-AF65-F5344CB8AC3E}">
        <p14:creationId xmlns:p14="http://schemas.microsoft.com/office/powerpoint/2010/main" val="12535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13518BF-798F-4655-B316-29724C9E7AEE}"/>
              </a:ext>
            </a:extLst>
          </p:cNvPr>
          <p:cNvSpPr>
            <a:spLocks noGrp="1"/>
          </p:cNvSpPr>
          <p:nvPr>
            <p:ph type="pic" sz="quarter" idx="14"/>
          </p:nvPr>
        </p:nvSpPr>
        <p:spPr>
          <a:xfrm>
            <a:off x="800894" y="346333"/>
            <a:ext cx="10590212" cy="5538788"/>
          </a:xfrm>
          <a:prstGeom prst="rect">
            <a:avLst/>
          </a:prstGeom>
          <a:solidFill>
            <a:schemeClr val="bg2"/>
          </a:solidFill>
          <a:ln>
            <a:solidFill>
              <a:schemeClr val="tx1"/>
            </a:solidFill>
          </a:ln>
          <a:effectLst>
            <a:outerShdw blurRad="50800" dist="38100" dir="5400000" algn="t" rotWithShape="0">
              <a:prstClr val="black">
                <a:alpha val="40000"/>
              </a:prstClr>
            </a:outerShdw>
          </a:effectLst>
        </p:spPr>
        <p:txBody>
          <a:bodyPr/>
          <a:lstStyle/>
          <a:p>
            <a:r>
              <a:rPr lang="en-US"/>
              <a:t>Click icon to add picture</a:t>
            </a: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67832" y="5953439"/>
            <a:ext cx="7814930" cy="733646"/>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894797" y="6335254"/>
            <a:ext cx="3842008" cy="359284"/>
          </a:xfrm>
          <a:prstGeom prst="rect">
            <a:avLst/>
          </a:prstGeom>
        </p:spPr>
        <p:txBody>
          <a:bodyPr/>
          <a:lstStyle>
            <a:lvl1pPr marL="0" indent="0">
              <a:buNone/>
              <a:defRPr sz="18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Description</a:t>
            </a:r>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894797" y="5980019"/>
            <a:ext cx="6128008" cy="403704"/>
          </a:xfrm>
          <a:prstGeom prst="rect">
            <a:avLst/>
          </a:prstGeom>
        </p:spPr>
        <p:txBody>
          <a:bodyPr/>
          <a:lstStyle>
            <a:lvl1pPr marL="0" indent="0">
              <a:buNone/>
              <a:defRPr sz="28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Title</a:t>
            </a:r>
            <a:endParaRPr lang="en-CA" dirty="0"/>
          </a:p>
        </p:txBody>
      </p:sp>
      <p:pic>
        <p:nvPicPr>
          <p:cNvPr id="4" name="Graphic 3" descr="Image">
            <a:extLst>
              <a:ext uri="{FF2B5EF4-FFF2-40B4-BE49-F238E27FC236}">
                <a16:creationId xmlns:a16="http://schemas.microsoft.com/office/drawing/2014/main" id="{5D756E47-B5D5-49F1-A826-A8ECAD0243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274" y="6037430"/>
            <a:ext cx="565663" cy="565663"/>
          </a:xfrm>
          <a:prstGeom prst="rect">
            <a:avLst/>
          </a:prstGeom>
        </p:spPr>
      </p:pic>
    </p:spTree>
    <p:extLst>
      <p:ext uri="{BB962C8B-B14F-4D97-AF65-F5344CB8AC3E}">
        <p14:creationId xmlns:p14="http://schemas.microsoft.com/office/powerpoint/2010/main" val="29585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85263"/>
      </p:ext>
    </p:extLst>
  </p:cSld>
  <p:clrMap bg1="dk1" tx1="lt1" bg2="dk2" tx2="lt2" accent1="accent1" accent2="accent2" accent3="accent3" accent4="accent4" accent5="accent5" accent6="accent6" hlink="hlink" folHlink="folHlink"/>
  <p:sldLayoutIdLst>
    <p:sldLayoutId id="2147483651" r:id="rId1"/>
    <p:sldLayoutId id="2147483649" r:id="rId2"/>
    <p:sldLayoutId id="2147483650" r:id="rId3"/>
    <p:sldLayoutId id="2147483663" r:id="rId4"/>
    <p:sldLayoutId id="2147483660" r:id="rId5"/>
    <p:sldLayoutId id="2147483652" r:id="rId6"/>
    <p:sldLayoutId id="2147483653" r:id="rId7"/>
    <p:sldLayoutId id="2147483655" r:id="rId8"/>
    <p:sldLayoutId id="2147483654" r:id="rId9"/>
    <p:sldLayoutId id="2147483657" r:id="rId10"/>
    <p:sldLayoutId id="2147483659" r:id="rId11"/>
    <p:sldLayoutId id="2147483658" r:id="rId12"/>
    <p:sldLayoutId id="2147483656" r:id="rId13"/>
    <p:sldLayoutId id="2147483661" r:id="rId14"/>
    <p:sldLayoutId id="2147483662" r:id="rId1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svg"/><Relationship Id="rId1" Type="http://schemas.openxmlformats.org/officeDocument/2006/relationships/slideLayout" Target="../slideLayouts/slideLayout1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4.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4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II. The Bible can contain loose quotations</a:t>
            </a:r>
          </a:p>
          <a:p>
            <a:pPr marL="0" indent="0" algn="ctr">
              <a:buNone/>
            </a:pPr>
            <a:endParaRPr lang="en-CA" sz="3200" b="0" dirty="0">
              <a:effectLst>
                <a:outerShdw blurRad="38100" dist="38100" dir="2700000" algn="tl">
                  <a:srgbClr val="000000">
                    <a:alpha val="43137"/>
                  </a:srgbClr>
                </a:outerShdw>
              </a:effectLst>
            </a:endParaRPr>
          </a:p>
          <a:p>
            <a:pPr marL="0" indent="0" algn="ctr">
              <a:buNone/>
            </a:pPr>
            <a:r>
              <a:rPr lang="en-CA" sz="3200" b="0" dirty="0">
                <a:effectLst>
                  <a:outerShdw blurRad="38100" dist="38100" dir="2700000" algn="tl">
                    <a:srgbClr val="000000">
                      <a:alpha val="43137"/>
                    </a:srgbClr>
                  </a:outerShdw>
                </a:effectLst>
              </a:rPr>
              <a:t>“Bill said that he would come to the class a little early.”</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2966062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A0A23-69B3-43BD-8F21-665272FAF35B}"/>
              </a:ext>
            </a:extLst>
          </p:cNvPr>
          <p:cNvSpPr>
            <a:spLocks noGrp="1"/>
          </p:cNvSpPr>
          <p:nvPr>
            <p:ph type="body" sz="quarter" idx="10"/>
          </p:nvPr>
        </p:nvSpPr>
        <p:spPr/>
        <p:txBody>
          <a:bodyPr/>
          <a:lstStyle/>
          <a:p>
            <a:r>
              <a:rPr lang="en-CA" dirty="0"/>
              <a:t>“Written Greek at the time of the New Testament had no quotation marks or equivalent kinds of punctuation, and an accurate citation of another person needed to include only a correct representation of the content of what the person said (rather like our indirect quotations): it was not expected to cite each word exactly.”</a:t>
            </a:r>
          </a:p>
        </p:txBody>
      </p:sp>
      <p:pic>
        <p:nvPicPr>
          <p:cNvPr id="9" name="Picture Placeholder 8" descr="A close up of a sign&#10;&#10;Description automatically generated">
            <a:extLst>
              <a:ext uri="{FF2B5EF4-FFF2-40B4-BE49-F238E27FC236}">
                <a16:creationId xmlns:a16="http://schemas.microsoft.com/office/drawing/2014/main" id="{AEDDB4B5-E170-44AC-93D6-511AFB780A1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DBE0A0E6-8A90-4B0F-B23E-89F9629C57B2}"/>
              </a:ext>
            </a:extLst>
          </p:cNvPr>
          <p:cNvSpPr>
            <a:spLocks noGrp="1"/>
          </p:cNvSpPr>
          <p:nvPr>
            <p:ph type="body" sz="quarter" idx="12"/>
          </p:nvPr>
        </p:nvSpPr>
        <p:spPr/>
        <p:txBody>
          <a:bodyPr/>
          <a:lstStyle/>
          <a:p>
            <a:r>
              <a:rPr lang="en-CA" dirty="0"/>
              <a:t>Wayne Grudem</a:t>
            </a:r>
          </a:p>
        </p:txBody>
      </p:sp>
      <p:sp>
        <p:nvSpPr>
          <p:cNvPr id="7" name="Text Placeholder 6">
            <a:extLst>
              <a:ext uri="{FF2B5EF4-FFF2-40B4-BE49-F238E27FC236}">
                <a16:creationId xmlns:a16="http://schemas.microsoft.com/office/drawing/2014/main" id="{FEA04F5D-C575-4EE4-A643-B617F8D8BF94}"/>
              </a:ext>
            </a:extLst>
          </p:cNvPr>
          <p:cNvSpPr>
            <a:spLocks noGrp="1"/>
          </p:cNvSpPr>
          <p:nvPr>
            <p:ph type="body" sz="quarter" idx="13"/>
          </p:nvPr>
        </p:nvSpPr>
        <p:spPr/>
        <p:txBody>
          <a:bodyPr/>
          <a:lstStyle/>
          <a:p>
            <a:r>
              <a:rPr lang="en-CA" dirty="0"/>
              <a:t>SYSTEMATIC THEOLOGY, p.92</a:t>
            </a:r>
          </a:p>
        </p:txBody>
      </p:sp>
    </p:spTree>
    <p:extLst>
      <p:ext uri="{BB962C8B-B14F-4D97-AF65-F5344CB8AC3E}">
        <p14:creationId xmlns:p14="http://schemas.microsoft.com/office/powerpoint/2010/main" val="240704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II. The Bible can contain loose quotations</a:t>
            </a:r>
          </a:p>
          <a:p>
            <a:pPr marL="0" indent="0" algn="ctr">
              <a:buNone/>
            </a:pPr>
            <a:endParaRPr lang="en-CA" sz="3200" b="0" dirty="0">
              <a:effectLst>
                <a:outerShdw blurRad="38100" dist="38100" dir="2700000" algn="tl">
                  <a:srgbClr val="000000">
                    <a:alpha val="43137"/>
                  </a:srgbClr>
                </a:outerShdw>
              </a:effectLst>
            </a:endParaRPr>
          </a:p>
          <a:p>
            <a:pPr marL="0" indent="0" algn="ctr">
              <a:buNone/>
            </a:pPr>
            <a:endParaRPr lang="en-CA" sz="3200" b="0" dirty="0">
              <a:effectLst>
                <a:outerShdw blurRad="38100" dist="38100" dir="2700000" algn="tl">
                  <a:srgbClr val="000000">
                    <a:alpha val="43137"/>
                  </a:srgbClr>
                </a:outerShdw>
              </a:effectLst>
            </a:endParaRPr>
          </a:p>
          <a:p>
            <a:pPr marL="0" indent="0" algn="ctr">
              <a:buNone/>
            </a:pPr>
            <a:r>
              <a:rPr lang="en-CA" sz="3200" dirty="0">
                <a:solidFill>
                  <a:schemeClr val="accent1">
                    <a:lumMod val="75000"/>
                  </a:schemeClr>
                </a:solidFill>
                <a:effectLst>
                  <a:outerShdw blurRad="38100" dist="38100" dir="2700000" algn="tl">
                    <a:srgbClr val="000000">
                      <a:alpha val="43137"/>
                    </a:srgbClr>
                  </a:outerShdw>
                </a:effectLst>
              </a:rPr>
              <a:t>Inerrancy is consistent with loose or free quotations of the Old Testament or Jesus or someone else as long as the content is not false to what was originally said.</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3337595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III. The Bible may have unusual grammar</a:t>
            </a:r>
          </a:p>
          <a:p>
            <a:pPr marL="0" indent="0" algn="ctr">
              <a:buNone/>
            </a:pPr>
            <a:endParaRPr lang="en-CA" sz="3200" b="0" dirty="0">
              <a:effectLst>
                <a:outerShdw blurRad="38100" dist="38100" dir="2700000" algn="tl">
                  <a:srgbClr val="000000">
                    <a:alpha val="43137"/>
                  </a:srgbClr>
                </a:outerShdw>
              </a:effectLst>
            </a:endParaRPr>
          </a:p>
          <a:p>
            <a:pPr marL="0" indent="0" algn="ctr">
              <a:buNone/>
            </a:pPr>
            <a:r>
              <a:rPr lang="en-CA" sz="3200" b="0" dirty="0">
                <a:effectLst>
                  <a:outerShdw blurRad="38100" dist="38100" dir="2700000" algn="tl">
                    <a:srgbClr val="000000">
                      <a:alpha val="43137"/>
                    </a:srgbClr>
                  </a:outerShdw>
                </a:effectLst>
              </a:rPr>
              <a:t>We must recognize that the formalization of grammar and spelling did not become a widespread practice until more recent times.</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56734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A0A23-69B3-43BD-8F21-665272FAF35B}"/>
              </a:ext>
            </a:extLst>
          </p:cNvPr>
          <p:cNvSpPr>
            <a:spLocks noGrp="1"/>
          </p:cNvSpPr>
          <p:nvPr>
            <p:ph type="body" sz="quarter" idx="10"/>
          </p:nvPr>
        </p:nvSpPr>
        <p:spPr/>
        <p:txBody>
          <a:bodyPr/>
          <a:lstStyle/>
          <a:p>
            <a:r>
              <a:rPr lang="en-CA" dirty="0"/>
              <a:t>“These stylistically or grammatically irregular statements (which are especially found in the book of Revelation) should not trouble us, for they do not affect the truthfulness of the statements under consideration: a statement can be ungrammatical but still be entirely true.”</a:t>
            </a:r>
          </a:p>
        </p:txBody>
      </p:sp>
      <p:pic>
        <p:nvPicPr>
          <p:cNvPr id="9" name="Picture Placeholder 8" descr="A close up of a sign&#10;&#10;Description automatically generated">
            <a:extLst>
              <a:ext uri="{FF2B5EF4-FFF2-40B4-BE49-F238E27FC236}">
                <a16:creationId xmlns:a16="http://schemas.microsoft.com/office/drawing/2014/main" id="{AEDDB4B5-E170-44AC-93D6-511AFB780A1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DBE0A0E6-8A90-4B0F-B23E-89F9629C57B2}"/>
              </a:ext>
            </a:extLst>
          </p:cNvPr>
          <p:cNvSpPr>
            <a:spLocks noGrp="1"/>
          </p:cNvSpPr>
          <p:nvPr>
            <p:ph type="body" sz="quarter" idx="12"/>
          </p:nvPr>
        </p:nvSpPr>
        <p:spPr/>
        <p:txBody>
          <a:bodyPr/>
          <a:lstStyle/>
          <a:p>
            <a:r>
              <a:rPr lang="en-CA" dirty="0"/>
              <a:t>Wayne Grudem</a:t>
            </a:r>
          </a:p>
        </p:txBody>
      </p:sp>
      <p:sp>
        <p:nvSpPr>
          <p:cNvPr id="7" name="Text Placeholder 6">
            <a:extLst>
              <a:ext uri="{FF2B5EF4-FFF2-40B4-BE49-F238E27FC236}">
                <a16:creationId xmlns:a16="http://schemas.microsoft.com/office/drawing/2014/main" id="{FEA04F5D-C575-4EE4-A643-B617F8D8BF94}"/>
              </a:ext>
            </a:extLst>
          </p:cNvPr>
          <p:cNvSpPr>
            <a:spLocks noGrp="1"/>
          </p:cNvSpPr>
          <p:nvPr>
            <p:ph type="body" sz="quarter" idx="13"/>
          </p:nvPr>
        </p:nvSpPr>
        <p:spPr/>
        <p:txBody>
          <a:bodyPr/>
          <a:lstStyle/>
          <a:p>
            <a:r>
              <a:rPr lang="en-CA" dirty="0"/>
              <a:t>SYSTEMATIC THEOLOGY, p.92</a:t>
            </a:r>
          </a:p>
        </p:txBody>
      </p:sp>
    </p:spTree>
    <p:extLst>
      <p:ext uri="{BB962C8B-B14F-4D97-AF65-F5344CB8AC3E}">
        <p14:creationId xmlns:p14="http://schemas.microsoft.com/office/powerpoint/2010/main" val="349503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III. The Bible may have unusual grammar</a:t>
            </a:r>
          </a:p>
          <a:p>
            <a:pPr marL="0" indent="0" algn="ctr">
              <a:buNone/>
            </a:pPr>
            <a:endParaRPr lang="en-CA" sz="3200" b="0" dirty="0">
              <a:effectLst>
                <a:outerShdw blurRad="38100" dist="38100" dir="2700000" algn="tl">
                  <a:srgbClr val="000000">
                    <a:alpha val="43137"/>
                  </a:srgbClr>
                </a:outerShdw>
              </a:effectLst>
            </a:endParaRPr>
          </a:p>
          <a:p>
            <a:pPr marL="0" indent="0" algn="ctr">
              <a:buNone/>
            </a:pPr>
            <a:r>
              <a:rPr lang="en-CA" sz="3200" dirty="0">
                <a:solidFill>
                  <a:schemeClr val="accent1">
                    <a:lumMod val="75000"/>
                  </a:schemeClr>
                </a:solidFill>
                <a:effectLst>
                  <a:outerShdw blurRad="38100" dist="38100" dir="2700000" algn="tl">
                    <a:srgbClr val="000000">
                      <a:alpha val="43137"/>
                    </a:srgbClr>
                  </a:outerShdw>
                </a:effectLst>
              </a:rPr>
              <a:t>Inerrancy has to do with the truthfulness of the speech, not the </a:t>
            </a:r>
            <a:r>
              <a:rPr lang="en-CA" sz="3200" u="sng" dirty="0">
                <a:solidFill>
                  <a:schemeClr val="accent1">
                    <a:lumMod val="75000"/>
                  </a:schemeClr>
                </a:solidFill>
                <a:effectLst>
                  <a:outerShdw blurRad="38100" dist="38100" dir="2700000" algn="tl">
                    <a:srgbClr val="000000">
                      <a:alpha val="43137"/>
                    </a:srgbClr>
                  </a:outerShdw>
                </a:effectLst>
              </a:rPr>
              <a:t>perfection</a:t>
            </a:r>
            <a:r>
              <a:rPr lang="en-CA" sz="3200" dirty="0">
                <a:solidFill>
                  <a:schemeClr val="accent1">
                    <a:lumMod val="75000"/>
                  </a:schemeClr>
                </a:solidFill>
                <a:effectLst>
                  <a:outerShdw blurRad="38100" dist="38100" dir="2700000" algn="tl">
                    <a:srgbClr val="000000">
                      <a:alpha val="43137"/>
                    </a:srgbClr>
                  </a:outerShdw>
                </a:effectLst>
              </a:rPr>
              <a:t> of the grammar by our modern standards.</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250705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 Trying to limit inerrancy only to </a:t>
            </a:r>
            <a:r>
              <a:rPr lang="en-CA" sz="3200" u="sng" dirty="0">
                <a:solidFill>
                  <a:schemeClr val="accent1">
                    <a:lumMod val="75000"/>
                  </a:schemeClr>
                </a:solidFill>
                <a:effectLst>
                  <a:outerShdw blurRad="38100" dist="38100" dir="2700000" algn="tl">
                    <a:srgbClr val="000000">
                      <a:alpha val="43137"/>
                    </a:srgbClr>
                  </a:outerShdw>
                </a:effectLst>
              </a:rPr>
              <a:t>faith</a:t>
            </a:r>
          </a:p>
          <a:p>
            <a:pPr marL="0" indent="0" algn="ctr">
              <a:buNone/>
            </a:pPr>
            <a:endParaRPr lang="en-CA" sz="3200" b="0" dirty="0">
              <a:effectLst>
                <a:outerShdw blurRad="38100" dist="38100" dir="2700000" algn="tl">
                  <a:srgbClr val="000000">
                    <a:alpha val="43137"/>
                  </a:srgbClr>
                </a:outerShdw>
              </a:effectLst>
            </a:endParaRPr>
          </a:p>
          <a:p>
            <a:pPr marL="0" indent="0" algn="ctr">
              <a:buNone/>
            </a:pPr>
            <a:r>
              <a:rPr lang="en-CA" sz="3200" b="0" dirty="0">
                <a:effectLst>
                  <a:outerShdw blurRad="38100" dist="38100" dir="2700000" algn="tl">
                    <a:srgbClr val="000000">
                      <a:alpha val="43137"/>
                    </a:srgbClr>
                  </a:outerShdw>
                </a:effectLst>
              </a:rPr>
              <a:t>This position would allow for Scripture to have false statements about other areas - such as historical details or scientific facts.</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B. CHALLENGES TO INERRANCY</a:t>
            </a:r>
          </a:p>
        </p:txBody>
      </p:sp>
    </p:spTree>
    <p:extLst>
      <p:ext uri="{BB962C8B-B14F-4D97-AF65-F5344CB8AC3E}">
        <p14:creationId xmlns:p14="http://schemas.microsoft.com/office/powerpoint/2010/main" val="164672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D6CEF-1ABF-414B-8E51-0A3EAC5A3FB0}"/>
              </a:ext>
            </a:extLst>
          </p:cNvPr>
          <p:cNvSpPr>
            <a:spLocks noGrp="1"/>
          </p:cNvSpPr>
          <p:nvPr>
            <p:ph type="body" sz="quarter" idx="10"/>
          </p:nvPr>
        </p:nvSpPr>
        <p:spPr/>
        <p:txBody>
          <a:bodyPr/>
          <a:lstStyle/>
          <a:p>
            <a:r>
              <a:rPr lang="en-CA" dirty="0"/>
              <a:t>“For many this is an overwhelming argument that leads them to hold on to a form of scriptural authority that is </a:t>
            </a:r>
            <a:r>
              <a:rPr lang="en-CA" b="1" dirty="0">
                <a:solidFill>
                  <a:schemeClr val="accent1">
                    <a:lumMod val="75000"/>
                  </a:schemeClr>
                </a:solidFill>
              </a:rPr>
              <a:t>limited to the “spiritual realm.”</a:t>
            </a:r>
            <a:r>
              <a:rPr lang="en-CA" dirty="0"/>
              <a:t> </a:t>
            </a:r>
            <a:r>
              <a:rPr lang="en-CA" dirty="0">
                <a:solidFill>
                  <a:schemeClr val="accent1">
                    <a:lumMod val="75000"/>
                  </a:schemeClr>
                </a:solidFill>
              </a:rPr>
              <a:t>Supposedly, the Bible may be wrong about miracles or cosmology or creation, but it can safely be trusted in “spiritual matters.” </a:t>
            </a:r>
            <a:r>
              <a:rPr lang="en-CA" dirty="0"/>
              <a:t>Of course, this results in a complete disassociation of the “spiritual” from “everything else,” leaving these teachings hanging in midair with no foundation but feelings.”</a:t>
            </a:r>
          </a:p>
        </p:txBody>
      </p:sp>
      <p:pic>
        <p:nvPicPr>
          <p:cNvPr id="9" name="Picture Placeholder 8" descr="A close up of a logo&#10;&#10;Description automatically generated">
            <a:extLst>
              <a:ext uri="{FF2B5EF4-FFF2-40B4-BE49-F238E27FC236}">
                <a16:creationId xmlns:a16="http://schemas.microsoft.com/office/drawing/2014/main" id="{9EDB12B4-822D-4075-816A-C7FF436E7FB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8D0192F6-D62E-4B8D-8D34-6C56F5A9FDE7}"/>
              </a:ext>
            </a:extLst>
          </p:cNvPr>
          <p:cNvSpPr>
            <a:spLocks noGrp="1"/>
          </p:cNvSpPr>
          <p:nvPr>
            <p:ph type="body" sz="quarter" idx="12"/>
          </p:nvPr>
        </p:nvSpPr>
        <p:spPr/>
        <p:txBody>
          <a:bodyPr/>
          <a:lstStyle/>
          <a:p>
            <a:r>
              <a:rPr lang="en-US" dirty="0"/>
              <a:t>Dr. James R. White</a:t>
            </a:r>
            <a:endParaRPr lang="en-CA" dirty="0"/>
          </a:p>
        </p:txBody>
      </p:sp>
      <p:sp>
        <p:nvSpPr>
          <p:cNvPr id="7" name="Text Placeholder 6">
            <a:extLst>
              <a:ext uri="{FF2B5EF4-FFF2-40B4-BE49-F238E27FC236}">
                <a16:creationId xmlns:a16="http://schemas.microsoft.com/office/drawing/2014/main" id="{3C94F47C-D3A6-4FB0-86D3-9140DF046F01}"/>
              </a:ext>
            </a:extLst>
          </p:cNvPr>
          <p:cNvSpPr>
            <a:spLocks noGrp="1"/>
          </p:cNvSpPr>
          <p:nvPr>
            <p:ph type="body" sz="quarter" idx="13"/>
          </p:nvPr>
        </p:nvSpPr>
        <p:spPr/>
        <p:txBody>
          <a:bodyPr/>
          <a:lstStyle/>
          <a:p>
            <a:r>
              <a:rPr lang="en-US" dirty="0"/>
              <a:t>SCRIPTURE ALONE, p.74</a:t>
            </a:r>
            <a:endParaRPr lang="en-CA" dirty="0"/>
          </a:p>
        </p:txBody>
      </p:sp>
    </p:spTree>
    <p:extLst>
      <p:ext uri="{BB962C8B-B14F-4D97-AF65-F5344CB8AC3E}">
        <p14:creationId xmlns:p14="http://schemas.microsoft.com/office/powerpoint/2010/main" val="323399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BC156E-C26A-4C7A-9B6A-718062E4FA52}"/>
              </a:ext>
            </a:extLst>
          </p:cNvPr>
          <p:cNvSpPr>
            <a:spLocks noGrp="1"/>
          </p:cNvSpPr>
          <p:nvPr>
            <p:ph type="title"/>
          </p:nvPr>
        </p:nvSpPr>
        <p:spPr/>
        <p:txBody>
          <a:bodyPr/>
          <a:lstStyle/>
          <a:p>
            <a:r>
              <a:rPr lang="en-US" dirty="0"/>
              <a:t>The Bible affirms:</a:t>
            </a:r>
            <a:endParaRPr lang="en-CA" dirty="0"/>
          </a:p>
        </p:txBody>
      </p:sp>
      <p:sp>
        <p:nvSpPr>
          <p:cNvPr id="7" name="Text Placeholder 6">
            <a:extLst>
              <a:ext uri="{FF2B5EF4-FFF2-40B4-BE49-F238E27FC236}">
                <a16:creationId xmlns:a16="http://schemas.microsoft.com/office/drawing/2014/main" id="{AF535CD7-3B1B-44B5-810C-0CB30854572A}"/>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t>“ALL” of Scripture is inspired (God-breathed) and profitable (2 Tim. 3:16)</a:t>
            </a:r>
          </a:p>
          <a:p>
            <a:pPr marL="457200" indent="-457200">
              <a:buFont typeface="Arial" panose="020B0604020202020204" pitchFamily="34" charset="0"/>
              <a:buChar char="•"/>
            </a:pPr>
            <a:r>
              <a:rPr lang="en-CA" dirty="0"/>
              <a:t>Completely pure (Ps. 12:6), perfect (Ps. 119:96) and true (Prov. 30:5)</a:t>
            </a:r>
          </a:p>
          <a:p>
            <a:pPr marL="457200" indent="-457200">
              <a:buFont typeface="Arial" panose="020B0604020202020204" pitchFamily="34" charset="0"/>
              <a:buChar char="•"/>
            </a:pPr>
            <a:r>
              <a:rPr lang="en-CA" dirty="0"/>
              <a:t>We must believe everything laid down by the law and prophets (Acts 24:14 &amp; Luke 24:25)</a:t>
            </a:r>
          </a:p>
          <a:p>
            <a:pPr marL="457200" indent="-457200">
              <a:buFont typeface="Arial" panose="020B0604020202020204" pitchFamily="34" charset="0"/>
              <a:buChar char="•"/>
            </a:pPr>
            <a:r>
              <a:rPr lang="en-CA" dirty="0"/>
              <a:t>Whatever was written was written for our instruction (Rom. 15:4)</a:t>
            </a:r>
          </a:p>
          <a:p>
            <a:pPr marL="457200" indent="-457200">
              <a:buFont typeface="Arial" panose="020B0604020202020204" pitchFamily="34" charset="0"/>
              <a:buChar char="•"/>
            </a:pPr>
            <a:endParaRPr lang="en-CA" dirty="0"/>
          </a:p>
        </p:txBody>
      </p:sp>
    </p:spTree>
    <p:extLst>
      <p:ext uri="{BB962C8B-B14F-4D97-AF65-F5344CB8AC3E}">
        <p14:creationId xmlns:p14="http://schemas.microsoft.com/office/powerpoint/2010/main" val="32308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A0A23-69B3-43BD-8F21-665272FAF35B}"/>
              </a:ext>
            </a:extLst>
          </p:cNvPr>
          <p:cNvSpPr>
            <a:spLocks noGrp="1"/>
          </p:cNvSpPr>
          <p:nvPr>
            <p:ph type="body" sz="quarter" idx="10"/>
          </p:nvPr>
        </p:nvSpPr>
        <p:spPr/>
        <p:txBody>
          <a:bodyPr/>
          <a:lstStyle/>
          <a:p>
            <a:r>
              <a:rPr lang="en-CA" dirty="0"/>
              <a:t>“If we begin to examine the way in which the New Testament authors trust the smallest historical details of the Old Testament narrative, </a:t>
            </a:r>
            <a:r>
              <a:rPr lang="en-CA" b="1" dirty="0">
                <a:solidFill>
                  <a:schemeClr val="accent1">
                    <a:lumMod val="75000"/>
                  </a:schemeClr>
                </a:solidFill>
              </a:rPr>
              <a:t>we see no intention to separate out matters of “faith and practice,”</a:t>
            </a:r>
            <a:r>
              <a:rPr lang="en-CA" dirty="0"/>
              <a:t> or to say that this is somehow a recognizable category of affirmations, or to imply that statements not in that category need not be trusted or thought to be inerrant. Rather, it seems that the New Testament authors are willing to cite and affirm as true every detail of the Old Testament.”</a:t>
            </a:r>
          </a:p>
        </p:txBody>
      </p:sp>
      <p:pic>
        <p:nvPicPr>
          <p:cNvPr id="9" name="Picture Placeholder 8" descr="A close up of a sign&#10;&#10;Description automatically generated">
            <a:extLst>
              <a:ext uri="{FF2B5EF4-FFF2-40B4-BE49-F238E27FC236}">
                <a16:creationId xmlns:a16="http://schemas.microsoft.com/office/drawing/2014/main" id="{AEDDB4B5-E170-44AC-93D6-511AFB780A1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DBE0A0E6-8A90-4B0F-B23E-89F9629C57B2}"/>
              </a:ext>
            </a:extLst>
          </p:cNvPr>
          <p:cNvSpPr>
            <a:spLocks noGrp="1"/>
          </p:cNvSpPr>
          <p:nvPr>
            <p:ph type="body" sz="quarter" idx="12"/>
          </p:nvPr>
        </p:nvSpPr>
        <p:spPr/>
        <p:txBody>
          <a:bodyPr/>
          <a:lstStyle/>
          <a:p>
            <a:r>
              <a:rPr lang="en-CA" dirty="0"/>
              <a:t>Dr. Wayne A. Grudem</a:t>
            </a:r>
          </a:p>
        </p:txBody>
      </p:sp>
      <p:sp>
        <p:nvSpPr>
          <p:cNvPr id="7" name="Text Placeholder 6">
            <a:extLst>
              <a:ext uri="{FF2B5EF4-FFF2-40B4-BE49-F238E27FC236}">
                <a16:creationId xmlns:a16="http://schemas.microsoft.com/office/drawing/2014/main" id="{FEA04F5D-C575-4EE4-A643-B617F8D8BF94}"/>
              </a:ext>
            </a:extLst>
          </p:cNvPr>
          <p:cNvSpPr>
            <a:spLocks noGrp="1"/>
          </p:cNvSpPr>
          <p:nvPr>
            <p:ph type="body" sz="quarter" idx="13"/>
          </p:nvPr>
        </p:nvSpPr>
        <p:spPr/>
        <p:txBody>
          <a:bodyPr/>
          <a:lstStyle/>
          <a:p>
            <a:r>
              <a:rPr lang="en-CA" dirty="0"/>
              <a:t>SYSTEMATIC THEOLOGY, p.93</a:t>
            </a:r>
          </a:p>
        </p:txBody>
      </p:sp>
    </p:spTree>
    <p:extLst>
      <p:ext uri="{BB962C8B-B14F-4D97-AF65-F5344CB8AC3E}">
        <p14:creationId xmlns:p14="http://schemas.microsoft.com/office/powerpoint/2010/main" val="345176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725304"/>
            <a:ext cx="5225903" cy="1000739"/>
          </a:xfrm>
        </p:spPr>
        <p:txBody>
          <a:bodyPr/>
          <a:lstStyle/>
          <a:p>
            <a:r>
              <a:rPr lang="en-US" sz="7200" dirty="0"/>
              <a:t>CLASS SESSIONS</a:t>
            </a:r>
            <a:endParaRPr lang="en-CA" sz="72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p:txBody>
          <a:bodyPr/>
          <a:lstStyle/>
          <a:p>
            <a:r>
              <a:rPr lang="en-US" dirty="0"/>
              <a:t>Intro &amp; Canon</a:t>
            </a:r>
          </a:p>
          <a:p>
            <a:r>
              <a:rPr lang="en-US" dirty="0"/>
              <a:t>Inspiration &amp; Authority</a:t>
            </a:r>
          </a:p>
          <a:p>
            <a:r>
              <a:rPr lang="en-US" dirty="0"/>
              <a:t>Necessity &amp; Sufficiency</a:t>
            </a:r>
          </a:p>
          <a:p>
            <a:r>
              <a:rPr lang="en-US" dirty="0"/>
              <a:t>Clarity &amp; Interpretation</a:t>
            </a:r>
          </a:p>
          <a:p>
            <a:r>
              <a:rPr lang="en-CA" dirty="0">
                <a:solidFill>
                  <a:schemeClr val="accent1">
                    <a:lumMod val="75000"/>
                  </a:schemeClr>
                </a:solidFill>
              </a:rPr>
              <a:t>Inerrancy &amp; Translation</a:t>
            </a:r>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979683"/>
            <a:ext cx="4641850" cy="1552630"/>
          </a:xfrm>
        </p:spPr>
        <p:txBody>
          <a:bodyPr/>
          <a:lstStyle/>
          <a:p>
            <a:r>
              <a:rPr lang="en-US" dirty="0"/>
              <a:t>OUTLINE OF TOPICS</a:t>
            </a:r>
            <a:endParaRPr lang="en-CA" dirty="0"/>
          </a:p>
        </p:txBody>
      </p:sp>
    </p:spTree>
    <p:extLst>
      <p:ext uri="{BB962C8B-B14F-4D97-AF65-F5344CB8AC3E}">
        <p14:creationId xmlns:p14="http://schemas.microsoft.com/office/powerpoint/2010/main" val="416121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 Trying to limit inerrancy only to faith</a:t>
            </a:r>
          </a:p>
          <a:p>
            <a:pPr marL="0" indent="0" algn="ctr">
              <a:buNone/>
            </a:pPr>
            <a:endParaRPr lang="en-CA" sz="3200" b="0" dirty="0">
              <a:effectLst>
                <a:outerShdw blurRad="38100" dist="38100" dir="2700000" algn="tl">
                  <a:srgbClr val="000000">
                    <a:alpha val="43137"/>
                  </a:srgbClr>
                </a:outerShdw>
              </a:effectLst>
            </a:endParaRPr>
          </a:p>
          <a:p>
            <a:pPr marL="0" indent="0" algn="ctr">
              <a:buNone/>
            </a:pPr>
            <a:r>
              <a:rPr lang="en-CA" sz="3200" dirty="0">
                <a:solidFill>
                  <a:schemeClr val="accent1">
                    <a:lumMod val="75000"/>
                  </a:schemeClr>
                </a:solidFill>
                <a:effectLst>
                  <a:outerShdw blurRad="38100" dist="38100" dir="2700000" algn="tl">
                    <a:srgbClr val="000000">
                      <a:alpha val="43137"/>
                    </a:srgbClr>
                  </a:outerShdw>
                </a:effectLst>
              </a:rPr>
              <a:t>If the Bible spoke falsely about historical details or scientific facts, then what </a:t>
            </a:r>
            <a:r>
              <a:rPr lang="en-CA" sz="3200" i="1" u="sng" dirty="0">
                <a:solidFill>
                  <a:schemeClr val="accent1">
                    <a:lumMod val="75000"/>
                  </a:schemeClr>
                </a:solidFill>
                <a:effectLst>
                  <a:outerShdw blurRad="38100" dist="38100" dir="2700000" algn="tl">
                    <a:srgbClr val="000000">
                      <a:alpha val="43137"/>
                    </a:srgbClr>
                  </a:outerShdw>
                </a:effectLst>
                <a:latin typeface="+mj-lt"/>
              </a:rPr>
              <a:t>confidence</a:t>
            </a:r>
            <a:r>
              <a:rPr lang="en-CA" sz="3200" dirty="0">
                <a:solidFill>
                  <a:schemeClr val="accent1">
                    <a:lumMod val="75000"/>
                  </a:schemeClr>
                </a:solidFill>
                <a:effectLst>
                  <a:outerShdw blurRad="38100" dist="38100" dir="2700000" algn="tl">
                    <a:srgbClr val="000000">
                      <a:alpha val="43137"/>
                    </a:srgbClr>
                  </a:outerShdw>
                </a:effectLst>
              </a:rPr>
              <a:t> could we have that it speaks truthfully about the eternally important details of spiritual truth?!</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B. CHALLENGES TO INERRANCY</a:t>
            </a:r>
          </a:p>
        </p:txBody>
      </p:sp>
    </p:spTree>
    <p:extLst>
      <p:ext uri="{BB962C8B-B14F-4D97-AF65-F5344CB8AC3E}">
        <p14:creationId xmlns:p14="http://schemas.microsoft.com/office/powerpoint/2010/main" val="3957043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II. Errors in the Transmission of Scripture</a:t>
            </a:r>
          </a:p>
          <a:p>
            <a:pPr marL="0" indent="0" algn="ctr">
              <a:buNone/>
            </a:pPr>
            <a:r>
              <a:rPr lang="en-CA" sz="3200" b="0" dirty="0">
                <a:effectLst>
                  <a:outerShdw blurRad="38100" dist="38100" dir="2700000" algn="tl">
                    <a:srgbClr val="000000">
                      <a:alpha val="43137"/>
                    </a:srgbClr>
                  </a:outerShdw>
                </a:effectLst>
              </a:rPr>
              <a:t>The Bible we hold today is obviously not the same as the parchment upon which Paul, Peter, or Moses wrote upon. What we have today is the product of thousands of copies from the originals which have been passed down through the centuries. </a:t>
            </a:r>
          </a:p>
          <a:p>
            <a:pPr marL="0" indent="0" algn="ctr">
              <a:buNone/>
            </a:pPr>
            <a:r>
              <a:rPr lang="en-CA" sz="3200" b="0" dirty="0">
                <a:effectLst>
                  <a:outerShdw blurRad="38100" dist="38100" dir="2700000" algn="tl">
                    <a:srgbClr val="000000">
                      <a:alpha val="43137"/>
                    </a:srgbClr>
                  </a:outerShdw>
                </a:effectLst>
              </a:rPr>
              <a:t>This is commonly referred to as the </a:t>
            </a:r>
            <a:r>
              <a:rPr lang="en-CA" sz="3200" u="sng" dirty="0">
                <a:solidFill>
                  <a:schemeClr val="accent1">
                    <a:lumMod val="75000"/>
                  </a:schemeClr>
                </a:solidFill>
                <a:effectLst>
                  <a:outerShdw blurRad="38100" dist="38100" dir="2700000" algn="tl">
                    <a:srgbClr val="000000">
                      <a:alpha val="43137"/>
                    </a:srgbClr>
                  </a:outerShdw>
                </a:effectLst>
              </a:rPr>
              <a:t>‘Transmission’ </a:t>
            </a:r>
            <a:r>
              <a:rPr lang="en-CA" sz="3200" b="0" dirty="0">
                <a:effectLst>
                  <a:outerShdw blurRad="38100" dist="38100" dir="2700000" algn="tl">
                    <a:srgbClr val="000000">
                      <a:alpha val="43137"/>
                    </a:srgbClr>
                  </a:outerShdw>
                </a:effectLst>
              </a:rPr>
              <a:t>of the text of Scripture.</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B. CHALLENGES TO INERRANCY</a:t>
            </a:r>
          </a:p>
        </p:txBody>
      </p:sp>
    </p:spTree>
    <p:extLst>
      <p:ext uri="{BB962C8B-B14F-4D97-AF65-F5344CB8AC3E}">
        <p14:creationId xmlns:p14="http://schemas.microsoft.com/office/powerpoint/2010/main" val="414738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A0C42A-C654-4BC2-98CF-6D358E313DB7}"/>
              </a:ext>
            </a:extLst>
          </p:cNvPr>
          <p:cNvSpPr>
            <a:spLocks noGrp="1"/>
          </p:cNvSpPr>
          <p:nvPr>
            <p:ph type="body" sz="quarter" idx="10"/>
          </p:nvPr>
        </p:nvSpPr>
        <p:spPr>
          <a:xfrm>
            <a:off x="525670" y="1727201"/>
            <a:ext cx="10928625" cy="4588540"/>
          </a:xfrm>
        </p:spPr>
        <p:txBody>
          <a:bodyPr/>
          <a:lstStyle/>
          <a:p>
            <a:pPr marL="457200" indent="-457200" fontAlgn="base">
              <a:buFont typeface="Arial" panose="020B0604020202020204" pitchFamily="34" charset="0"/>
              <a:buChar char="•"/>
            </a:pPr>
            <a:r>
              <a:rPr lang="en-CA" sz="3200" dirty="0">
                <a:solidFill>
                  <a:schemeClr val="accent1">
                    <a:lumMod val="75000"/>
                  </a:schemeClr>
                </a:solidFill>
                <a:effectLst>
                  <a:outerShdw blurRad="38100" dist="38100" dir="2700000" algn="tl">
                    <a:srgbClr val="000000">
                      <a:alpha val="43137"/>
                    </a:srgbClr>
                  </a:outerShdw>
                </a:effectLst>
              </a:rPr>
              <a:t>Autograph</a:t>
            </a:r>
            <a:r>
              <a:rPr lang="en-CA" sz="3200" dirty="0">
                <a:effectLst>
                  <a:outerShdw blurRad="38100" dist="38100" dir="2700000" algn="tl">
                    <a:srgbClr val="000000">
                      <a:alpha val="43137"/>
                    </a:srgbClr>
                  </a:outerShdw>
                </a:effectLst>
              </a:rPr>
              <a:t> </a:t>
            </a:r>
            <a:r>
              <a:rPr lang="en-CA" sz="3200" b="0" dirty="0">
                <a:effectLst>
                  <a:outerShdw blurRad="38100" dist="38100" dir="2700000" algn="tl">
                    <a:srgbClr val="000000">
                      <a:alpha val="43137"/>
                    </a:srgbClr>
                  </a:outerShdw>
                </a:effectLst>
              </a:rPr>
              <a:t>- this refers to the original document which was written by the hand of the original human author.</a:t>
            </a:r>
          </a:p>
          <a:p>
            <a:pPr marL="457200" indent="-457200" fontAlgn="base">
              <a:buFont typeface="Arial" panose="020B0604020202020204" pitchFamily="34" charset="0"/>
              <a:buChar char="•"/>
            </a:pPr>
            <a:r>
              <a:rPr lang="en-CA" sz="3200" dirty="0">
                <a:solidFill>
                  <a:schemeClr val="accent1">
                    <a:lumMod val="75000"/>
                  </a:schemeClr>
                </a:solidFill>
                <a:effectLst>
                  <a:outerShdw blurRad="38100" dist="38100" dir="2700000" algn="tl">
                    <a:srgbClr val="000000">
                      <a:alpha val="43137"/>
                    </a:srgbClr>
                  </a:outerShdw>
                </a:effectLst>
              </a:rPr>
              <a:t>Manuscripts</a:t>
            </a:r>
            <a:r>
              <a:rPr lang="en-CA" sz="3200" dirty="0">
                <a:effectLst>
                  <a:outerShdw blurRad="38100" dist="38100" dir="2700000" algn="tl">
                    <a:srgbClr val="000000">
                      <a:alpha val="43137"/>
                    </a:srgbClr>
                  </a:outerShdw>
                </a:effectLst>
              </a:rPr>
              <a:t> </a:t>
            </a:r>
            <a:r>
              <a:rPr lang="en-CA" sz="3200" b="0" dirty="0">
                <a:effectLst>
                  <a:outerShdw blurRad="38100" dist="38100" dir="2700000" algn="tl">
                    <a:srgbClr val="000000">
                      <a:alpha val="43137"/>
                    </a:srgbClr>
                  </a:outerShdw>
                </a:effectLst>
              </a:rPr>
              <a:t>- this refers to old copies of the documents of the Old and New Testament.</a:t>
            </a:r>
          </a:p>
          <a:p>
            <a:pPr marL="457200" indent="-457200" fontAlgn="base">
              <a:buFont typeface="Arial" panose="020B0604020202020204" pitchFamily="34" charset="0"/>
              <a:buChar char="•"/>
            </a:pPr>
            <a:r>
              <a:rPr lang="en-CA" sz="3200" dirty="0">
                <a:solidFill>
                  <a:schemeClr val="accent1">
                    <a:lumMod val="75000"/>
                  </a:schemeClr>
                </a:solidFill>
                <a:effectLst>
                  <a:outerShdw blurRad="38100" dist="38100" dir="2700000" algn="tl">
                    <a:srgbClr val="000000">
                      <a:alpha val="43137"/>
                    </a:srgbClr>
                  </a:outerShdw>
                </a:effectLst>
              </a:rPr>
              <a:t>Variants </a:t>
            </a:r>
            <a:r>
              <a:rPr lang="en-CA" sz="3200" b="0" dirty="0">
                <a:effectLst>
                  <a:outerShdw blurRad="38100" dist="38100" dir="2700000" algn="tl">
                    <a:srgbClr val="000000">
                      <a:alpha val="43137"/>
                    </a:srgbClr>
                  </a:outerShdw>
                </a:effectLst>
              </a:rPr>
              <a:t>- this refers to the variations or differences in one copy or manuscript to another.</a:t>
            </a:r>
          </a:p>
          <a:p>
            <a:pPr marL="457200" indent="-457200" fontAlgn="base">
              <a:buFont typeface="Arial" panose="020B0604020202020204" pitchFamily="34" charset="0"/>
              <a:buChar char="•"/>
            </a:pPr>
            <a:r>
              <a:rPr lang="en-CA" sz="3200" dirty="0">
                <a:solidFill>
                  <a:schemeClr val="accent1">
                    <a:lumMod val="75000"/>
                  </a:schemeClr>
                </a:solidFill>
                <a:effectLst>
                  <a:outerShdw blurRad="38100" dist="38100" dir="2700000" algn="tl">
                    <a:srgbClr val="000000">
                      <a:alpha val="43137"/>
                    </a:srgbClr>
                  </a:outerShdw>
                </a:effectLst>
              </a:rPr>
              <a:t>Textual Criticism</a:t>
            </a:r>
            <a:r>
              <a:rPr lang="en-CA" sz="3200" b="0" dirty="0">
                <a:solidFill>
                  <a:schemeClr val="accent1">
                    <a:lumMod val="75000"/>
                  </a:schemeClr>
                </a:solidFill>
                <a:effectLst>
                  <a:outerShdw blurRad="38100" dist="38100" dir="2700000" algn="tl">
                    <a:srgbClr val="000000">
                      <a:alpha val="43137"/>
                    </a:srgbClr>
                  </a:outerShdw>
                </a:effectLst>
              </a:rPr>
              <a:t> </a:t>
            </a:r>
            <a:r>
              <a:rPr lang="en-CA" sz="3200" b="0" dirty="0">
                <a:effectLst>
                  <a:outerShdw blurRad="38100" dist="38100" dir="2700000" algn="tl">
                    <a:srgbClr val="000000">
                      <a:alpha val="43137"/>
                    </a:srgbClr>
                  </a:outerShdw>
                </a:effectLst>
              </a:rPr>
              <a:t>- this is the scholarly study of the form of the text of Scripture, based on comparing the available copies to us and the various variants between the manuscripts.</a:t>
            </a:r>
          </a:p>
        </p:txBody>
      </p:sp>
      <p:sp>
        <p:nvSpPr>
          <p:cNvPr id="4" name="Title 3">
            <a:extLst>
              <a:ext uri="{FF2B5EF4-FFF2-40B4-BE49-F238E27FC236}">
                <a16:creationId xmlns:a16="http://schemas.microsoft.com/office/drawing/2014/main" id="{B8B8BBA3-68CF-4773-ACB2-ADC864ECAF64}"/>
              </a:ext>
            </a:extLst>
          </p:cNvPr>
          <p:cNvSpPr>
            <a:spLocks noGrp="1"/>
          </p:cNvSpPr>
          <p:nvPr>
            <p:ph type="title"/>
          </p:nvPr>
        </p:nvSpPr>
        <p:spPr>
          <a:xfrm>
            <a:off x="994884" y="422941"/>
            <a:ext cx="6439586" cy="664534"/>
          </a:xfrm>
        </p:spPr>
        <p:txBody>
          <a:bodyPr/>
          <a:lstStyle/>
          <a:p>
            <a:r>
              <a:rPr lang="en-US" dirty="0"/>
              <a:t>IMPORTANT TERMS</a:t>
            </a:r>
            <a:endParaRPr lang="en-CA" dirty="0"/>
          </a:p>
        </p:txBody>
      </p:sp>
    </p:spTree>
    <p:extLst>
      <p:ext uri="{BB962C8B-B14F-4D97-AF65-F5344CB8AC3E}">
        <p14:creationId xmlns:p14="http://schemas.microsoft.com/office/powerpoint/2010/main" val="3914395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F3ED5C-7E94-4CB2-B865-368C51370E76}"/>
              </a:ext>
            </a:extLst>
          </p:cNvPr>
          <p:cNvSpPr>
            <a:spLocks noGrp="1"/>
          </p:cNvSpPr>
          <p:nvPr>
            <p:ph type="body" sz="quarter" idx="10"/>
          </p:nvPr>
        </p:nvSpPr>
        <p:spPr/>
        <p:txBody>
          <a:bodyPr/>
          <a:lstStyle/>
          <a:p>
            <a:r>
              <a:rPr lang="en-CA" dirty="0"/>
              <a:t>“We affirm that inspiration, strictly speaking, applies to the </a:t>
            </a:r>
            <a:r>
              <a:rPr lang="en-CA" b="1" dirty="0"/>
              <a:t>autographic</a:t>
            </a:r>
            <a:r>
              <a:rPr lang="en-CA" dirty="0"/>
              <a:t> text of Scripture, which in the providence of God can be ascertained from available </a:t>
            </a:r>
            <a:r>
              <a:rPr lang="en-CA" b="1" dirty="0"/>
              <a:t>manuscripts</a:t>
            </a:r>
            <a:r>
              <a:rPr lang="en-CA" dirty="0"/>
              <a:t> with </a:t>
            </a:r>
            <a:r>
              <a:rPr lang="en-CA" b="1" dirty="0"/>
              <a:t>great accuracy</a:t>
            </a:r>
            <a:r>
              <a:rPr lang="en-CA" dirty="0"/>
              <a:t>. We further affirm that copies and translations of Scripture are the Word of God to the extent that they </a:t>
            </a:r>
            <a:r>
              <a:rPr lang="en-CA" b="1" dirty="0"/>
              <a:t>faithfully represent the original</a:t>
            </a:r>
            <a:r>
              <a:rPr lang="en-CA" dirty="0"/>
              <a:t>. </a:t>
            </a:r>
            <a:r>
              <a:rPr lang="en-CA" dirty="0">
                <a:solidFill>
                  <a:schemeClr val="accent1">
                    <a:lumMod val="75000"/>
                  </a:schemeClr>
                </a:solidFill>
              </a:rPr>
              <a:t>We deny that any essential element of the Christian faith is affected by the absence of the autographs. </a:t>
            </a:r>
            <a:r>
              <a:rPr lang="en-CA" dirty="0"/>
              <a:t>We further deny that this absence renders the assertion of Biblical inerrancy invalid or irrelevant.”</a:t>
            </a:r>
            <a:r>
              <a:rPr lang="en-CA" sz="2400" dirty="0"/>
              <a:t>(Article 10)</a:t>
            </a:r>
            <a:endParaRPr lang="en-CA" dirty="0"/>
          </a:p>
        </p:txBody>
      </p:sp>
      <p:pic>
        <p:nvPicPr>
          <p:cNvPr id="8" name="Picture Placeholder 7" descr="A group of people posing for a photo&#10;&#10;Description automatically generated">
            <a:extLst>
              <a:ext uri="{FF2B5EF4-FFF2-40B4-BE49-F238E27FC236}">
                <a16:creationId xmlns:a16="http://schemas.microsoft.com/office/drawing/2014/main" id="{B2947ADE-C40D-4FB6-91F4-39AD3E5C5DC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576" r="10576"/>
          <a:stretch>
            <a:fillRect/>
          </a:stretch>
        </p:blipFill>
        <p:spPr/>
      </p:pic>
      <p:sp>
        <p:nvSpPr>
          <p:cNvPr id="6" name="Text Placeholder 5">
            <a:extLst>
              <a:ext uri="{FF2B5EF4-FFF2-40B4-BE49-F238E27FC236}">
                <a16:creationId xmlns:a16="http://schemas.microsoft.com/office/drawing/2014/main" id="{E7F5D58E-FD23-4012-A7F0-85E13D2BC8E7}"/>
              </a:ext>
            </a:extLst>
          </p:cNvPr>
          <p:cNvSpPr>
            <a:spLocks noGrp="1"/>
          </p:cNvSpPr>
          <p:nvPr>
            <p:ph type="body" sz="quarter" idx="13"/>
          </p:nvPr>
        </p:nvSpPr>
        <p:spPr>
          <a:xfrm>
            <a:off x="1617811" y="448230"/>
            <a:ext cx="8013869" cy="403704"/>
          </a:xfrm>
        </p:spPr>
        <p:txBody>
          <a:bodyPr/>
          <a:lstStyle/>
          <a:p>
            <a:r>
              <a:rPr lang="en-US" dirty="0"/>
              <a:t>Chicago Statement on Biblical Inerrancy</a:t>
            </a:r>
            <a:endParaRPr lang="en-CA" dirty="0"/>
          </a:p>
        </p:txBody>
      </p:sp>
    </p:spTree>
    <p:extLst>
      <p:ext uri="{BB962C8B-B14F-4D97-AF65-F5344CB8AC3E}">
        <p14:creationId xmlns:p14="http://schemas.microsoft.com/office/powerpoint/2010/main" val="2168595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1D096-5D2C-47E0-8707-A52B974731DE}"/>
              </a:ext>
            </a:extLst>
          </p:cNvPr>
          <p:cNvSpPr>
            <a:spLocks noGrp="1"/>
          </p:cNvSpPr>
          <p:nvPr>
            <p:ph type="title"/>
          </p:nvPr>
        </p:nvSpPr>
        <p:spPr/>
        <p:txBody>
          <a:bodyPr/>
          <a:lstStyle/>
          <a:p>
            <a:r>
              <a:rPr lang="en-US" dirty="0"/>
              <a:t>The ‘Problem’ of Variants</a:t>
            </a:r>
            <a:endParaRPr lang="en-CA" dirty="0"/>
          </a:p>
        </p:txBody>
      </p:sp>
      <p:sp>
        <p:nvSpPr>
          <p:cNvPr id="6" name="Text Placeholder 5">
            <a:extLst>
              <a:ext uri="{FF2B5EF4-FFF2-40B4-BE49-F238E27FC236}">
                <a16:creationId xmlns:a16="http://schemas.microsoft.com/office/drawing/2014/main" id="{C369D5AE-FFE4-42AD-A53B-D23FB9050C93}"/>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No two copies before the invention of the printing press are exactly the same because they were hand-copied by various scribes of differing skills and accuracy.</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Critical scholar Bart </a:t>
            </a:r>
            <a:r>
              <a:rPr lang="en-CA" dirty="0" err="1">
                <a:effectLst>
                  <a:outerShdw blurRad="38100" dist="38100" dir="2700000" algn="tl">
                    <a:srgbClr val="000000">
                      <a:alpha val="43137"/>
                    </a:srgbClr>
                  </a:outerShdw>
                </a:effectLst>
              </a:rPr>
              <a:t>Ehrman</a:t>
            </a:r>
            <a:r>
              <a:rPr lang="en-CA" dirty="0">
                <a:effectLst>
                  <a:outerShdw blurRad="38100" dist="38100" dir="2700000" algn="tl">
                    <a:srgbClr val="000000">
                      <a:alpha val="43137"/>
                    </a:srgbClr>
                  </a:outerShdw>
                </a:effectLst>
              </a:rPr>
              <a:t> -</a:t>
            </a:r>
            <a:r>
              <a:rPr lang="en-CA" b="1" i="1" dirty="0">
                <a:solidFill>
                  <a:schemeClr val="accent1">
                    <a:lumMod val="75000"/>
                  </a:schemeClr>
                </a:solidFill>
                <a:effectLst>
                  <a:outerShdw blurRad="38100" dist="38100" dir="2700000" algn="tl">
                    <a:srgbClr val="000000">
                      <a:alpha val="43137"/>
                    </a:srgbClr>
                  </a:outerShdw>
                </a:effectLst>
              </a:rPr>
              <a:t>“there are more variants than there are words in the New Testament.” </a:t>
            </a:r>
            <a:br>
              <a:rPr lang="en-CA" b="1" i="1" dirty="0">
                <a:solidFill>
                  <a:schemeClr val="accent1">
                    <a:lumMod val="75000"/>
                  </a:schemeClr>
                </a:solidFill>
                <a:effectLst>
                  <a:outerShdw blurRad="38100" dist="38100" dir="2700000" algn="tl">
                    <a:srgbClr val="000000">
                      <a:alpha val="43137"/>
                    </a:srgbClr>
                  </a:outerShdw>
                </a:effectLst>
              </a:rPr>
            </a:br>
            <a:r>
              <a:rPr lang="en-CA" dirty="0">
                <a:effectLst>
                  <a:outerShdw blurRad="38100" dist="38100" dir="2700000" algn="tl">
                    <a:srgbClr val="000000">
                      <a:alpha val="43137"/>
                    </a:srgbClr>
                  </a:outerShdw>
                </a:effectLst>
              </a:rPr>
              <a:t>There are some </a:t>
            </a:r>
            <a:r>
              <a:rPr lang="en-CA" b="1" dirty="0">
                <a:effectLst>
                  <a:outerShdw blurRad="38100" dist="38100" dir="2700000" algn="tl">
                    <a:srgbClr val="000000">
                      <a:alpha val="43137"/>
                    </a:srgbClr>
                  </a:outerShdw>
                </a:effectLst>
              </a:rPr>
              <a:t>200,000-300,000 textual variants</a:t>
            </a:r>
            <a:r>
              <a:rPr lang="en-CA" dirty="0">
                <a:effectLst>
                  <a:outerShdw blurRad="38100" dist="38100" dir="2700000" algn="tl">
                    <a:srgbClr val="000000">
                      <a:alpha val="43137"/>
                    </a:srgbClr>
                  </a:outerShdw>
                </a:effectLst>
              </a:rPr>
              <a:t> - and the total number of words in the Greek New Testament is </a:t>
            </a:r>
            <a:r>
              <a:rPr lang="en-CA" b="1" dirty="0">
                <a:effectLst>
                  <a:outerShdw blurRad="38100" dist="38100" dir="2700000" algn="tl">
                    <a:srgbClr val="000000">
                      <a:alpha val="43137"/>
                    </a:srgbClr>
                  </a:outerShdw>
                </a:effectLst>
              </a:rPr>
              <a:t>138,162 words</a:t>
            </a:r>
            <a:r>
              <a:rPr lang="en-CA" dirty="0">
                <a:effectLst>
                  <a:outerShdw blurRad="38100" dist="38100" dir="2700000" algn="tl">
                    <a:srgbClr val="000000">
                      <a:alpha val="43137"/>
                    </a:srgbClr>
                  </a:outerShdw>
                </a:effectLst>
              </a:rPr>
              <a:t>.</a:t>
            </a:r>
            <a:br>
              <a:rPr lang="en-CA" dirty="0">
                <a:effectLst>
                  <a:outerShdw blurRad="38100" dist="38100" dir="2700000" algn="tl">
                    <a:srgbClr val="000000">
                      <a:alpha val="43137"/>
                    </a:srgbClr>
                  </a:outerShdw>
                </a:effectLst>
              </a:rPr>
            </a:br>
            <a:br>
              <a:rPr lang="en-CA" sz="1800" dirty="0">
                <a:effectLst>
                  <a:outerShdw blurRad="38100" dist="38100" dir="2700000" algn="tl">
                    <a:srgbClr val="000000">
                      <a:alpha val="43137"/>
                    </a:srgbClr>
                  </a:outerShdw>
                </a:effectLst>
              </a:rPr>
            </a:br>
            <a:r>
              <a:rPr lang="en-CA" i="1" dirty="0">
                <a:solidFill>
                  <a:schemeClr val="accent1">
                    <a:lumMod val="75000"/>
                  </a:schemeClr>
                </a:solidFill>
                <a:effectLst>
                  <a:outerShdw blurRad="38100" dist="38100" dir="2700000" algn="tl">
                    <a:srgbClr val="000000">
                      <a:alpha val="43137"/>
                    </a:srgbClr>
                  </a:outerShdw>
                </a:effectLst>
              </a:rPr>
              <a:t>This sounds like a big problem on the surface and has led many a college freshman to abandon the faith in despair.</a:t>
            </a:r>
            <a:br>
              <a:rPr lang="en-CA" dirty="0">
                <a:effectLst>
                  <a:outerShdw blurRad="38100" dist="38100" dir="2700000" algn="tl">
                    <a:srgbClr val="000000">
                      <a:alpha val="43137"/>
                    </a:srgbClr>
                  </a:outerShdw>
                </a:effectLst>
              </a:rPr>
            </a:br>
            <a:endParaRPr lang="en-CA" dirty="0">
              <a:effectLst>
                <a:outerShdw blurRad="38100" dist="38100" dir="2700000" algn="tl">
                  <a:srgbClr val="000000">
                    <a:alpha val="43137"/>
                  </a:srgbClr>
                </a:outerShdw>
              </a:effectLst>
            </a:endParaRPr>
          </a:p>
        </p:txBody>
      </p:sp>
      <p:sp>
        <p:nvSpPr>
          <p:cNvPr id="7" name="Text Placeholder 6">
            <a:extLst>
              <a:ext uri="{FF2B5EF4-FFF2-40B4-BE49-F238E27FC236}">
                <a16:creationId xmlns:a16="http://schemas.microsoft.com/office/drawing/2014/main" id="{DEBB387B-F9CA-4C4B-A126-DCA9A1F4376F}"/>
              </a:ext>
            </a:extLst>
          </p:cNvPr>
          <p:cNvSpPr>
            <a:spLocks noGrp="1"/>
          </p:cNvSpPr>
          <p:nvPr>
            <p:ph type="body" sz="quarter" idx="11"/>
          </p:nvPr>
        </p:nvSpPr>
        <p:spPr/>
        <p:txBody>
          <a:bodyPr/>
          <a:lstStyle/>
          <a:p>
            <a:r>
              <a:rPr lang="en-US" dirty="0"/>
              <a:t>Errors in Transmission…</a:t>
            </a:r>
            <a:endParaRPr lang="en-CA" dirty="0"/>
          </a:p>
        </p:txBody>
      </p:sp>
    </p:spTree>
    <p:extLst>
      <p:ext uri="{BB962C8B-B14F-4D97-AF65-F5344CB8AC3E}">
        <p14:creationId xmlns:p14="http://schemas.microsoft.com/office/powerpoint/2010/main" val="105955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32F1F2-96F9-4D65-A66E-F533D22715D8}"/>
              </a:ext>
            </a:extLst>
          </p:cNvPr>
          <p:cNvSpPr>
            <a:spLocks noGrp="1"/>
          </p:cNvSpPr>
          <p:nvPr>
            <p:ph type="title"/>
          </p:nvPr>
        </p:nvSpPr>
        <p:spPr/>
        <p:txBody>
          <a:bodyPr/>
          <a:lstStyle/>
          <a:p>
            <a:r>
              <a:rPr lang="en-US" dirty="0"/>
              <a:t>What is a ‘Variant’?</a:t>
            </a:r>
            <a:endParaRPr lang="en-CA" dirty="0"/>
          </a:p>
        </p:txBody>
      </p:sp>
      <p:sp>
        <p:nvSpPr>
          <p:cNvPr id="6" name="Text Placeholder 5">
            <a:extLst>
              <a:ext uri="{FF2B5EF4-FFF2-40B4-BE49-F238E27FC236}">
                <a16:creationId xmlns:a16="http://schemas.microsoft.com/office/drawing/2014/main" id="{33C9A8E1-8D89-4663-BE72-E7DA9D92985D}"/>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t>Any misspelling, omission of punctuation or accidentally skipping a word or line, </a:t>
            </a:r>
            <a:r>
              <a:rPr lang="en-CA" dirty="0" err="1"/>
              <a:t>etc</a:t>
            </a:r>
            <a:r>
              <a:rPr lang="en-CA" dirty="0"/>
              <a:t> - these all count as unique variants. </a:t>
            </a:r>
          </a:p>
          <a:p>
            <a:pPr marL="457200" indent="-457200">
              <a:buFont typeface="Arial" panose="020B0604020202020204" pitchFamily="34" charset="0"/>
              <a:buChar char="•"/>
            </a:pPr>
            <a:r>
              <a:rPr lang="en-CA" dirty="0"/>
              <a:t>The reason we have so many variants is simply because we have so many </a:t>
            </a:r>
            <a:r>
              <a:rPr lang="en-CA" b="1" u="sng" dirty="0">
                <a:solidFill>
                  <a:schemeClr val="accent1">
                    <a:lumMod val="75000"/>
                  </a:schemeClr>
                </a:solidFill>
              </a:rPr>
              <a:t>copies</a:t>
            </a:r>
            <a:r>
              <a:rPr lang="en-CA" dirty="0"/>
              <a:t>! </a:t>
            </a:r>
          </a:p>
          <a:p>
            <a:pPr marL="457200" indent="-457200">
              <a:buFont typeface="Arial" panose="020B0604020202020204" pitchFamily="34" charset="0"/>
              <a:buChar char="•"/>
            </a:pPr>
            <a:r>
              <a:rPr lang="en-CA" dirty="0"/>
              <a:t>The majority of the variants in the manuscripts are inconsequential and most of them are so minor they can’t even be translated.</a:t>
            </a:r>
          </a:p>
        </p:txBody>
      </p:sp>
    </p:spTree>
    <p:extLst>
      <p:ext uri="{BB962C8B-B14F-4D97-AF65-F5344CB8AC3E}">
        <p14:creationId xmlns:p14="http://schemas.microsoft.com/office/powerpoint/2010/main" val="1110519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ard&#10;&#10;Description automatically generated">
            <a:extLst>
              <a:ext uri="{FF2B5EF4-FFF2-40B4-BE49-F238E27FC236}">
                <a16:creationId xmlns:a16="http://schemas.microsoft.com/office/drawing/2014/main" id="{D3CE9F68-92FE-4C2A-8EFC-77F19A760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722" y="424070"/>
            <a:ext cx="9210659" cy="61158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482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B06E8E-6E29-4DC2-8DF0-3E8E656C71D3}"/>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"To be sure, of all the hundreds of thousands of textual changes found among our manuscripts, </a:t>
            </a:r>
            <a:r>
              <a:rPr lang="en-CA" dirty="0">
                <a:solidFill>
                  <a:schemeClr val="accent1">
                    <a:lumMod val="75000"/>
                  </a:schemeClr>
                </a:solidFill>
                <a:effectLst>
                  <a:outerShdw blurRad="38100" dist="38100" dir="2700000" algn="tl">
                    <a:srgbClr val="000000">
                      <a:alpha val="43137"/>
                    </a:srgbClr>
                  </a:outerShdw>
                </a:effectLst>
              </a:rPr>
              <a:t>most of them are </a:t>
            </a:r>
            <a:r>
              <a:rPr lang="en-CA" b="1" dirty="0">
                <a:solidFill>
                  <a:schemeClr val="accent1">
                    <a:lumMod val="75000"/>
                  </a:schemeClr>
                </a:solidFill>
                <a:effectLst>
                  <a:outerShdw blurRad="38100" dist="38100" dir="2700000" algn="tl">
                    <a:srgbClr val="000000">
                      <a:alpha val="43137"/>
                    </a:srgbClr>
                  </a:outerShdw>
                </a:effectLst>
              </a:rPr>
              <a:t>completely insignificant</a:t>
            </a:r>
            <a:r>
              <a:rPr lang="en-CA" dirty="0">
                <a:effectLst>
                  <a:outerShdw blurRad="38100" dist="38100" dir="2700000" algn="tl">
                    <a:srgbClr val="000000">
                      <a:alpha val="43137"/>
                    </a:srgbClr>
                  </a:outerShdw>
                </a:effectLst>
              </a:rPr>
              <a:t>, immaterial, of no real importance for anything other than showing that scribes could not spell or keep focused any better than the rest of us... In fact, most of the changes found in our early Christian manuscripts have </a:t>
            </a:r>
            <a:r>
              <a:rPr lang="en-CA" b="1" dirty="0">
                <a:solidFill>
                  <a:schemeClr val="accent1">
                    <a:lumMod val="75000"/>
                  </a:schemeClr>
                </a:solidFill>
                <a:effectLst>
                  <a:outerShdw blurRad="38100" dist="38100" dir="2700000" algn="tl">
                    <a:srgbClr val="000000">
                      <a:alpha val="43137"/>
                    </a:srgbClr>
                  </a:outerShdw>
                </a:effectLst>
              </a:rPr>
              <a:t>nothing to do with theology </a:t>
            </a:r>
            <a:r>
              <a:rPr lang="en-CA" dirty="0">
                <a:effectLst>
                  <a:outerShdw blurRad="38100" dist="38100" dir="2700000" algn="tl">
                    <a:srgbClr val="000000">
                      <a:alpha val="43137"/>
                    </a:srgbClr>
                  </a:outerShdw>
                </a:effectLst>
              </a:rPr>
              <a:t>or ideology. Far and away the most changes are the result of mistakes, pure and simple—slips of the pen, accidental omissions, inadvertent additions, misspelled words, blunders of one sort or another”</a:t>
            </a:r>
          </a:p>
        </p:txBody>
      </p:sp>
      <p:pic>
        <p:nvPicPr>
          <p:cNvPr id="6" name="Picture Placeholder 5" descr="A person wearing a suit and tie looking at the camera&#10;&#10;Description automatically generated">
            <a:extLst>
              <a:ext uri="{FF2B5EF4-FFF2-40B4-BE49-F238E27FC236}">
                <a16:creationId xmlns:a16="http://schemas.microsoft.com/office/drawing/2014/main" id="{146A723B-94E2-40BD-AE6D-138E7B97900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7874" b="18284"/>
          <a:stretch/>
        </p:blipFill>
        <p:spPr>
          <a:xfrm>
            <a:off x="130595" y="191387"/>
            <a:ext cx="1487216" cy="1297168"/>
          </a:xfrm>
        </p:spPr>
      </p:pic>
      <p:sp>
        <p:nvSpPr>
          <p:cNvPr id="4" name="Text Placeholder 3">
            <a:extLst>
              <a:ext uri="{FF2B5EF4-FFF2-40B4-BE49-F238E27FC236}">
                <a16:creationId xmlns:a16="http://schemas.microsoft.com/office/drawing/2014/main" id="{C81DB95B-0495-4AB5-BFA6-0975AC13598A}"/>
              </a:ext>
            </a:extLst>
          </p:cNvPr>
          <p:cNvSpPr>
            <a:spLocks noGrp="1"/>
          </p:cNvSpPr>
          <p:nvPr>
            <p:ph type="body" sz="quarter" idx="13"/>
          </p:nvPr>
        </p:nvSpPr>
        <p:spPr/>
        <p:txBody>
          <a:bodyPr/>
          <a:lstStyle/>
          <a:p>
            <a:r>
              <a:rPr lang="en-US" dirty="0"/>
              <a:t>Bart D. </a:t>
            </a:r>
            <a:r>
              <a:rPr lang="en-US" dirty="0" err="1"/>
              <a:t>Ehrman</a:t>
            </a:r>
            <a:r>
              <a:rPr lang="en-US" dirty="0"/>
              <a:t> </a:t>
            </a:r>
            <a:r>
              <a:rPr lang="en-US" b="0" dirty="0"/>
              <a:t>(Misquoting Jesus)</a:t>
            </a:r>
            <a:endParaRPr lang="en-CA" b="0" dirty="0"/>
          </a:p>
        </p:txBody>
      </p:sp>
    </p:spTree>
    <p:extLst>
      <p:ext uri="{BB962C8B-B14F-4D97-AF65-F5344CB8AC3E}">
        <p14:creationId xmlns:p14="http://schemas.microsoft.com/office/powerpoint/2010/main" val="1549545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A0A23-69B3-43BD-8F21-665272FAF35B}"/>
              </a:ext>
            </a:extLst>
          </p:cNvPr>
          <p:cNvSpPr>
            <a:spLocks noGrp="1"/>
          </p:cNvSpPr>
          <p:nvPr>
            <p:ph type="body" sz="quarter" idx="10"/>
          </p:nvPr>
        </p:nvSpPr>
        <p:spPr/>
        <p:txBody>
          <a:bodyPr/>
          <a:lstStyle/>
          <a:p>
            <a:r>
              <a:rPr lang="en-CA" dirty="0"/>
              <a:t>“...for </a:t>
            </a:r>
            <a:r>
              <a:rPr lang="en-CA" b="1" dirty="0"/>
              <a:t>over 99 percent </a:t>
            </a:r>
            <a:r>
              <a:rPr lang="en-CA" dirty="0"/>
              <a:t>of the words of the Bible, we know what the original manuscript said. Even for many of the verses where there are textual variants (that is, different words in different ancient copies of the same verse), the correct decision is often quite clear, and there are really very few places where the textual variant is both difficult to evaluate and significant in determining the meaning. </a:t>
            </a:r>
            <a:r>
              <a:rPr lang="en-CA" dirty="0">
                <a:solidFill>
                  <a:schemeClr val="accent1">
                    <a:lumMod val="75000"/>
                  </a:schemeClr>
                </a:solidFill>
              </a:rPr>
              <a:t>In the small percentage of cases where there is significant uncertainty about what the original text said, the general sense of the sentence is usually quite clear from the context.</a:t>
            </a:r>
            <a:r>
              <a:rPr lang="en-CA" dirty="0"/>
              <a:t>”</a:t>
            </a:r>
          </a:p>
        </p:txBody>
      </p:sp>
      <p:pic>
        <p:nvPicPr>
          <p:cNvPr id="9" name="Picture Placeholder 8" descr="A close up of a sign&#10;&#10;Description automatically generated">
            <a:extLst>
              <a:ext uri="{FF2B5EF4-FFF2-40B4-BE49-F238E27FC236}">
                <a16:creationId xmlns:a16="http://schemas.microsoft.com/office/drawing/2014/main" id="{AEDDB4B5-E170-44AC-93D6-511AFB780A1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DBE0A0E6-8A90-4B0F-B23E-89F9629C57B2}"/>
              </a:ext>
            </a:extLst>
          </p:cNvPr>
          <p:cNvSpPr>
            <a:spLocks noGrp="1"/>
          </p:cNvSpPr>
          <p:nvPr>
            <p:ph type="body" sz="quarter" idx="12"/>
          </p:nvPr>
        </p:nvSpPr>
        <p:spPr/>
        <p:txBody>
          <a:bodyPr/>
          <a:lstStyle/>
          <a:p>
            <a:r>
              <a:rPr lang="en-CA" dirty="0"/>
              <a:t>Dr. Wayne A. Grudem</a:t>
            </a:r>
          </a:p>
        </p:txBody>
      </p:sp>
      <p:sp>
        <p:nvSpPr>
          <p:cNvPr id="7" name="Text Placeholder 6">
            <a:extLst>
              <a:ext uri="{FF2B5EF4-FFF2-40B4-BE49-F238E27FC236}">
                <a16:creationId xmlns:a16="http://schemas.microsoft.com/office/drawing/2014/main" id="{FEA04F5D-C575-4EE4-A643-B617F8D8BF94}"/>
              </a:ext>
            </a:extLst>
          </p:cNvPr>
          <p:cNvSpPr>
            <a:spLocks noGrp="1"/>
          </p:cNvSpPr>
          <p:nvPr>
            <p:ph type="body" sz="quarter" idx="13"/>
          </p:nvPr>
        </p:nvSpPr>
        <p:spPr/>
        <p:txBody>
          <a:bodyPr/>
          <a:lstStyle/>
          <a:p>
            <a:r>
              <a:rPr lang="en-CA" dirty="0"/>
              <a:t>SYSTEMATIC THEOLOGY, p.96</a:t>
            </a:r>
          </a:p>
        </p:txBody>
      </p:sp>
    </p:spTree>
    <p:extLst>
      <p:ext uri="{BB962C8B-B14F-4D97-AF65-F5344CB8AC3E}">
        <p14:creationId xmlns:p14="http://schemas.microsoft.com/office/powerpoint/2010/main" val="346722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1D096-5D2C-47E0-8707-A52B974731DE}"/>
              </a:ext>
            </a:extLst>
          </p:cNvPr>
          <p:cNvSpPr>
            <a:spLocks noGrp="1"/>
          </p:cNvSpPr>
          <p:nvPr>
            <p:ph type="title"/>
          </p:nvPr>
        </p:nvSpPr>
        <p:spPr/>
        <p:txBody>
          <a:bodyPr/>
          <a:lstStyle/>
          <a:p>
            <a:r>
              <a:rPr lang="en-US" dirty="0"/>
              <a:t>The ‘Problem’ of Variants</a:t>
            </a:r>
            <a:endParaRPr lang="en-CA" dirty="0"/>
          </a:p>
        </p:txBody>
      </p:sp>
      <p:sp>
        <p:nvSpPr>
          <p:cNvPr id="6" name="Text Placeholder 5">
            <a:extLst>
              <a:ext uri="{FF2B5EF4-FFF2-40B4-BE49-F238E27FC236}">
                <a16:creationId xmlns:a16="http://schemas.microsoft.com/office/drawing/2014/main" id="{C369D5AE-FFE4-42AD-A53B-D23FB9050C93}"/>
              </a:ext>
            </a:extLst>
          </p:cNvPr>
          <p:cNvSpPr>
            <a:spLocks noGrp="1"/>
          </p:cNvSpPr>
          <p:nvPr>
            <p:ph type="body" sz="quarter" idx="10"/>
          </p:nvPr>
        </p:nvSpPr>
        <p:spPr/>
        <p:txBody>
          <a:bodyPr/>
          <a:lstStyle/>
          <a:p>
            <a:r>
              <a:rPr lang="en-CA" sz="3200" b="1" dirty="0">
                <a:solidFill>
                  <a:schemeClr val="accent1">
                    <a:lumMod val="75000"/>
                  </a:schemeClr>
                </a:solidFill>
                <a:effectLst>
                  <a:outerShdw blurRad="38100" dist="38100" dir="2700000" algn="tl">
                    <a:srgbClr val="000000">
                      <a:alpha val="43137"/>
                    </a:srgbClr>
                  </a:outerShdw>
                </a:effectLst>
              </a:rPr>
              <a:t>The ‘Problem’ of Variants is really NO PROBLEM AT ALL.</a:t>
            </a:r>
          </a:p>
          <a:p>
            <a:pPr marL="457200" indent="-457200">
              <a:buFont typeface="Arial" panose="020B0604020202020204" pitchFamily="34" charset="0"/>
              <a:buChar char="•"/>
            </a:pPr>
            <a:r>
              <a:rPr lang="en-CA" sz="3200" dirty="0">
                <a:effectLst>
                  <a:outerShdw blurRad="38100" dist="38100" dir="2700000" algn="tl">
                    <a:srgbClr val="000000">
                      <a:alpha val="43137"/>
                    </a:srgbClr>
                  </a:outerShdw>
                </a:effectLst>
              </a:rPr>
              <a:t>The total number of variant readings that actually have any significance amount to </a:t>
            </a:r>
            <a:r>
              <a:rPr lang="en-CA" sz="3200" b="1" dirty="0">
                <a:effectLst>
                  <a:outerShdw blurRad="38100" dist="38100" dir="2700000" algn="tl">
                    <a:srgbClr val="000000">
                      <a:alpha val="43137"/>
                    </a:srgbClr>
                  </a:outerShdw>
                </a:effectLst>
              </a:rPr>
              <a:t>less than 0.5%!</a:t>
            </a:r>
          </a:p>
          <a:p>
            <a:pPr marL="457200" indent="-457200">
              <a:buFont typeface="Arial" panose="020B0604020202020204" pitchFamily="34" charset="0"/>
              <a:buChar char="•"/>
            </a:pPr>
            <a:r>
              <a:rPr lang="en-CA" sz="3200" dirty="0">
                <a:effectLst>
                  <a:outerShdw blurRad="38100" dist="38100" dir="2700000" algn="tl">
                    <a:srgbClr val="000000">
                      <a:alpha val="43137"/>
                    </a:srgbClr>
                  </a:outerShdw>
                </a:effectLst>
              </a:rPr>
              <a:t>If you had any text that was 99.5% accurate, you would know with certainty what it said.</a:t>
            </a:r>
          </a:p>
        </p:txBody>
      </p:sp>
      <p:sp>
        <p:nvSpPr>
          <p:cNvPr id="7" name="Text Placeholder 6">
            <a:extLst>
              <a:ext uri="{FF2B5EF4-FFF2-40B4-BE49-F238E27FC236}">
                <a16:creationId xmlns:a16="http://schemas.microsoft.com/office/drawing/2014/main" id="{DEBB387B-F9CA-4C4B-A126-DCA9A1F4376F}"/>
              </a:ext>
            </a:extLst>
          </p:cNvPr>
          <p:cNvSpPr>
            <a:spLocks noGrp="1"/>
          </p:cNvSpPr>
          <p:nvPr>
            <p:ph type="body" sz="quarter" idx="11"/>
          </p:nvPr>
        </p:nvSpPr>
        <p:spPr/>
        <p:txBody>
          <a:bodyPr/>
          <a:lstStyle/>
          <a:p>
            <a:r>
              <a:rPr lang="en-US" dirty="0"/>
              <a:t>Errors in Transmission…</a:t>
            </a:r>
            <a:endParaRPr lang="en-CA" dirty="0"/>
          </a:p>
        </p:txBody>
      </p:sp>
    </p:spTree>
    <p:extLst>
      <p:ext uri="{BB962C8B-B14F-4D97-AF65-F5344CB8AC3E}">
        <p14:creationId xmlns:p14="http://schemas.microsoft.com/office/powerpoint/2010/main" val="3844232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75D75F-78F2-4EFB-8CA9-2FB414E227BF}"/>
              </a:ext>
            </a:extLst>
          </p:cNvPr>
          <p:cNvSpPr>
            <a:spLocks noGrp="1"/>
          </p:cNvSpPr>
          <p:nvPr>
            <p:ph type="title"/>
          </p:nvPr>
        </p:nvSpPr>
        <p:spPr/>
        <p:txBody>
          <a:bodyPr/>
          <a:lstStyle/>
          <a:p>
            <a:r>
              <a:rPr lang="en-US" dirty="0"/>
              <a:t>Matthew 24:35</a:t>
            </a:r>
            <a:endParaRPr lang="en-CA" dirty="0"/>
          </a:p>
        </p:txBody>
      </p:sp>
    </p:spTree>
    <p:extLst>
      <p:ext uri="{BB962C8B-B14F-4D97-AF65-F5344CB8AC3E}">
        <p14:creationId xmlns:p14="http://schemas.microsoft.com/office/powerpoint/2010/main" val="170674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1D096-5D2C-47E0-8707-A52B974731DE}"/>
              </a:ext>
            </a:extLst>
          </p:cNvPr>
          <p:cNvSpPr>
            <a:spLocks noGrp="1"/>
          </p:cNvSpPr>
          <p:nvPr>
            <p:ph type="title"/>
          </p:nvPr>
        </p:nvSpPr>
        <p:spPr/>
        <p:txBody>
          <a:bodyPr/>
          <a:lstStyle/>
          <a:p>
            <a:r>
              <a:rPr lang="en-US" dirty="0"/>
              <a:t>MISSING VERSES</a:t>
            </a:r>
            <a:endParaRPr lang="en-CA" dirty="0"/>
          </a:p>
        </p:txBody>
      </p:sp>
      <p:sp>
        <p:nvSpPr>
          <p:cNvPr id="6" name="Text Placeholder 5">
            <a:extLst>
              <a:ext uri="{FF2B5EF4-FFF2-40B4-BE49-F238E27FC236}">
                <a16:creationId xmlns:a16="http://schemas.microsoft.com/office/drawing/2014/main" id="{C369D5AE-FFE4-42AD-A53B-D23FB9050C93}"/>
              </a:ext>
            </a:extLst>
          </p:cNvPr>
          <p:cNvSpPr>
            <a:spLocks noGrp="1"/>
          </p:cNvSpPr>
          <p:nvPr>
            <p:ph type="body" sz="quarter" idx="10"/>
          </p:nvPr>
        </p:nvSpPr>
        <p:spPr>
          <a:xfrm>
            <a:off x="466863" y="2421452"/>
            <a:ext cx="10466180" cy="3948426"/>
          </a:xfrm>
        </p:spPr>
        <p:txBody>
          <a:bodyPr numCol="3"/>
          <a:lstStyle/>
          <a:p>
            <a:pPr marL="514350" indent="-514350" fontAlgn="base">
              <a:buFont typeface="+mj-lt"/>
              <a:buAutoNum type="arabicPeriod"/>
            </a:pPr>
            <a:r>
              <a:rPr lang="en-CA" sz="3200" dirty="0">
                <a:effectLst>
                  <a:outerShdw blurRad="38100" dist="38100" dir="2700000" algn="tl">
                    <a:srgbClr val="000000">
                      <a:alpha val="43137"/>
                    </a:srgbClr>
                  </a:outerShdw>
                </a:effectLst>
              </a:rPr>
              <a:t>Matthew 17:21</a:t>
            </a:r>
          </a:p>
          <a:p>
            <a:pPr marL="514350" indent="-514350" fontAlgn="base">
              <a:buFont typeface="+mj-lt"/>
              <a:buAutoNum type="arabicPeriod"/>
            </a:pPr>
            <a:r>
              <a:rPr lang="en-CA" sz="3200" dirty="0">
                <a:effectLst>
                  <a:outerShdw blurRad="38100" dist="38100" dir="2700000" algn="tl">
                    <a:srgbClr val="000000">
                      <a:alpha val="43137"/>
                    </a:srgbClr>
                  </a:outerShdw>
                </a:effectLst>
              </a:rPr>
              <a:t>Matthew 18:11</a:t>
            </a:r>
          </a:p>
          <a:p>
            <a:pPr marL="514350" indent="-514350" fontAlgn="base">
              <a:buFont typeface="+mj-lt"/>
              <a:buAutoNum type="arabicPeriod"/>
            </a:pPr>
            <a:r>
              <a:rPr lang="en-CA" sz="3200" dirty="0">
                <a:effectLst>
                  <a:outerShdw blurRad="38100" dist="38100" dir="2700000" algn="tl">
                    <a:srgbClr val="000000">
                      <a:alpha val="43137"/>
                    </a:srgbClr>
                  </a:outerShdw>
                </a:effectLst>
              </a:rPr>
              <a:t>Matthew 23:14</a:t>
            </a:r>
          </a:p>
          <a:p>
            <a:pPr marL="514350" indent="-514350" fontAlgn="base">
              <a:buFont typeface="+mj-lt"/>
              <a:buAutoNum type="arabicPeriod"/>
            </a:pPr>
            <a:r>
              <a:rPr lang="en-CA" sz="3200" dirty="0">
                <a:effectLst>
                  <a:outerShdw blurRad="38100" dist="38100" dir="2700000" algn="tl">
                    <a:srgbClr val="000000">
                      <a:alpha val="43137"/>
                    </a:srgbClr>
                  </a:outerShdw>
                </a:effectLst>
              </a:rPr>
              <a:t>Mark 7:16</a:t>
            </a:r>
          </a:p>
          <a:p>
            <a:pPr marL="514350" indent="-514350" fontAlgn="base">
              <a:buFont typeface="+mj-lt"/>
              <a:buAutoNum type="arabicPeriod"/>
            </a:pPr>
            <a:r>
              <a:rPr lang="en-CA" sz="3200" dirty="0">
                <a:effectLst>
                  <a:outerShdw blurRad="38100" dist="38100" dir="2700000" algn="tl">
                    <a:srgbClr val="000000">
                      <a:alpha val="43137"/>
                    </a:srgbClr>
                  </a:outerShdw>
                </a:effectLst>
              </a:rPr>
              <a:t>Mark 9:44 </a:t>
            </a:r>
          </a:p>
          <a:p>
            <a:pPr marL="514350" indent="-514350" fontAlgn="base">
              <a:buFont typeface="+mj-lt"/>
              <a:buAutoNum type="arabicPeriod"/>
            </a:pPr>
            <a:r>
              <a:rPr lang="en-CA" sz="3200" dirty="0">
                <a:effectLst>
                  <a:outerShdw blurRad="38100" dist="38100" dir="2700000" algn="tl">
                    <a:srgbClr val="000000">
                      <a:alpha val="43137"/>
                    </a:srgbClr>
                  </a:outerShdw>
                </a:effectLst>
              </a:rPr>
              <a:t>Mark 9:46</a:t>
            </a:r>
          </a:p>
          <a:p>
            <a:pPr marL="514350" indent="-514350" fontAlgn="base">
              <a:buFont typeface="+mj-lt"/>
              <a:buAutoNum type="arabicPeriod"/>
            </a:pPr>
            <a:r>
              <a:rPr lang="en-CA" sz="3200" dirty="0">
                <a:effectLst>
                  <a:outerShdw blurRad="38100" dist="38100" dir="2700000" algn="tl">
                    <a:srgbClr val="000000">
                      <a:alpha val="43137"/>
                    </a:srgbClr>
                  </a:outerShdw>
                </a:effectLst>
              </a:rPr>
              <a:t>Mark 11:26</a:t>
            </a:r>
          </a:p>
          <a:p>
            <a:pPr marL="514350" indent="-514350" fontAlgn="base">
              <a:buFont typeface="+mj-lt"/>
              <a:buAutoNum type="arabicPeriod"/>
            </a:pPr>
            <a:r>
              <a:rPr lang="en-CA" sz="3200" dirty="0">
                <a:effectLst>
                  <a:outerShdw blurRad="38100" dist="38100" dir="2700000" algn="tl">
                    <a:srgbClr val="000000">
                      <a:alpha val="43137"/>
                    </a:srgbClr>
                  </a:outerShdw>
                </a:effectLst>
              </a:rPr>
              <a:t>Mark 15:28</a:t>
            </a:r>
          </a:p>
          <a:p>
            <a:pPr marL="514350" indent="-514350" fontAlgn="base">
              <a:buFont typeface="+mj-lt"/>
              <a:buAutoNum type="arabicPeriod"/>
            </a:pPr>
            <a:r>
              <a:rPr lang="en-CA" sz="3200" dirty="0">
                <a:effectLst>
                  <a:outerShdw blurRad="38100" dist="38100" dir="2700000" algn="tl">
                    <a:srgbClr val="000000">
                      <a:alpha val="43137"/>
                    </a:srgbClr>
                  </a:outerShdw>
                </a:effectLst>
              </a:rPr>
              <a:t>Luke 17:36</a:t>
            </a:r>
          </a:p>
          <a:p>
            <a:pPr marL="514350" indent="-514350" fontAlgn="base">
              <a:buFont typeface="+mj-lt"/>
              <a:buAutoNum type="arabicPeriod"/>
            </a:pPr>
            <a:r>
              <a:rPr lang="en-CA" sz="3200" b="1" dirty="0">
                <a:effectLst>
                  <a:outerShdw blurRad="38100" dist="38100" dir="2700000" algn="tl">
                    <a:srgbClr val="000000">
                      <a:alpha val="43137"/>
                    </a:srgbClr>
                  </a:outerShdw>
                </a:effectLst>
              </a:rPr>
              <a:t>John 5:3–4</a:t>
            </a:r>
          </a:p>
          <a:p>
            <a:pPr marL="514350" indent="-514350" fontAlgn="base">
              <a:buFont typeface="+mj-lt"/>
              <a:buAutoNum type="arabicPeriod"/>
            </a:pPr>
            <a:r>
              <a:rPr lang="en-CA" sz="3200" dirty="0">
                <a:effectLst>
                  <a:outerShdw blurRad="38100" dist="38100" dir="2700000" algn="tl">
                    <a:srgbClr val="000000">
                      <a:alpha val="43137"/>
                    </a:srgbClr>
                  </a:outerShdw>
                </a:effectLst>
              </a:rPr>
              <a:t>Acts 8:37</a:t>
            </a:r>
          </a:p>
          <a:p>
            <a:pPr marL="514350" indent="-514350" fontAlgn="base">
              <a:buFont typeface="+mj-lt"/>
              <a:buAutoNum type="arabicPeriod"/>
            </a:pPr>
            <a:r>
              <a:rPr lang="en-CA" sz="3200" dirty="0">
                <a:effectLst>
                  <a:outerShdw blurRad="38100" dist="38100" dir="2700000" algn="tl">
                    <a:srgbClr val="000000">
                      <a:alpha val="43137"/>
                    </a:srgbClr>
                  </a:outerShdw>
                </a:effectLst>
              </a:rPr>
              <a:t>Acts 15:34</a:t>
            </a:r>
          </a:p>
          <a:p>
            <a:pPr marL="514350" indent="-514350" fontAlgn="base">
              <a:buFont typeface="+mj-lt"/>
              <a:buAutoNum type="arabicPeriod"/>
            </a:pPr>
            <a:r>
              <a:rPr lang="en-CA" sz="3200" dirty="0">
                <a:effectLst>
                  <a:outerShdw blurRad="38100" dist="38100" dir="2700000" algn="tl">
                    <a:srgbClr val="000000">
                      <a:alpha val="43137"/>
                    </a:srgbClr>
                  </a:outerShdw>
                </a:effectLst>
              </a:rPr>
              <a:t>Acts 24:6–8</a:t>
            </a:r>
          </a:p>
          <a:p>
            <a:pPr marL="514350" indent="-514350" fontAlgn="base">
              <a:buFont typeface="+mj-lt"/>
              <a:buAutoNum type="arabicPeriod"/>
            </a:pPr>
            <a:r>
              <a:rPr lang="en-CA" sz="3200" dirty="0">
                <a:effectLst>
                  <a:outerShdw blurRad="38100" dist="38100" dir="2700000" algn="tl">
                    <a:srgbClr val="000000">
                      <a:alpha val="43137"/>
                    </a:srgbClr>
                  </a:outerShdw>
                </a:effectLst>
              </a:rPr>
              <a:t>Acts 28:29</a:t>
            </a:r>
          </a:p>
          <a:p>
            <a:pPr marL="514350" indent="-514350" fontAlgn="base">
              <a:buFont typeface="+mj-lt"/>
              <a:buAutoNum type="arabicPeriod"/>
            </a:pPr>
            <a:r>
              <a:rPr lang="en-CA" sz="3200" dirty="0">
                <a:effectLst>
                  <a:outerShdw blurRad="38100" dist="38100" dir="2700000" algn="tl">
                    <a:srgbClr val="000000">
                      <a:alpha val="43137"/>
                    </a:srgbClr>
                  </a:outerShdw>
                </a:effectLst>
              </a:rPr>
              <a:t>Romans 16:24</a:t>
            </a:r>
          </a:p>
          <a:p>
            <a:pPr marL="514350" indent="-514350" fontAlgn="base">
              <a:buFont typeface="+mj-lt"/>
              <a:buAutoNum type="arabicPeriod"/>
            </a:pPr>
            <a:r>
              <a:rPr lang="en-CA" sz="3200" b="1" dirty="0">
                <a:solidFill>
                  <a:schemeClr val="accent1">
                    <a:lumMod val="75000"/>
                  </a:schemeClr>
                </a:solidFill>
                <a:effectLst>
                  <a:outerShdw blurRad="38100" dist="38100" dir="2700000" algn="tl">
                    <a:srgbClr val="000000">
                      <a:alpha val="43137"/>
                    </a:srgbClr>
                  </a:outerShdw>
                </a:effectLst>
              </a:rPr>
              <a:t>1 John 5:7–8</a:t>
            </a:r>
          </a:p>
          <a:p>
            <a:pPr marL="514350" indent="-514350">
              <a:buFont typeface="+mj-lt"/>
              <a:buAutoNum type="arabicPeriod"/>
            </a:pPr>
            <a:endParaRPr lang="en-CA" sz="3200" dirty="0">
              <a:effectLst>
                <a:outerShdw blurRad="38100" dist="38100" dir="2700000" algn="tl">
                  <a:srgbClr val="000000">
                    <a:alpha val="43137"/>
                  </a:srgbClr>
                </a:outerShdw>
              </a:effectLst>
            </a:endParaRPr>
          </a:p>
        </p:txBody>
      </p:sp>
      <p:sp>
        <p:nvSpPr>
          <p:cNvPr id="7" name="Text Placeholder 6">
            <a:extLst>
              <a:ext uri="{FF2B5EF4-FFF2-40B4-BE49-F238E27FC236}">
                <a16:creationId xmlns:a16="http://schemas.microsoft.com/office/drawing/2014/main" id="{DEBB387B-F9CA-4C4B-A126-DCA9A1F4376F}"/>
              </a:ext>
            </a:extLst>
          </p:cNvPr>
          <p:cNvSpPr>
            <a:spLocks noGrp="1"/>
          </p:cNvSpPr>
          <p:nvPr>
            <p:ph type="body" sz="quarter" idx="11"/>
          </p:nvPr>
        </p:nvSpPr>
        <p:spPr/>
        <p:txBody>
          <a:bodyPr/>
          <a:lstStyle/>
          <a:p>
            <a:r>
              <a:rPr lang="en-US" sz="2000" dirty="0"/>
              <a:t>Why are they not in modern translations?</a:t>
            </a:r>
            <a:endParaRPr lang="en-CA" sz="2000" dirty="0"/>
          </a:p>
        </p:txBody>
      </p:sp>
    </p:spTree>
    <p:extLst>
      <p:ext uri="{BB962C8B-B14F-4D97-AF65-F5344CB8AC3E}">
        <p14:creationId xmlns:p14="http://schemas.microsoft.com/office/powerpoint/2010/main" val="245893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animEffect transition="in" filter="fade">
                                      <p:cBhvr>
                                        <p:cTn id="38" dur="500"/>
                                        <p:tgtEl>
                                          <p:spTgt spid="6">
                                            <p:txEl>
                                              <p:pRg st="8" end="8"/>
                                            </p:txEl>
                                          </p:spTgt>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animEffect transition="in" filter="fade">
                                      <p:cBhvr>
                                        <p:cTn id="41" dur="500"/>
                                        <p:tgtEl>
                                          <p:spTgt spid="6">
                                            <p:txEl>
                                              <p:pRg st="9" end="9"/>
                                            </p:txEl>
                                          </p:spTgt>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6">
                                            <p:txEl>
                                              <p:pRg st="10" end="10"/>
                                            </p:txEl>
                                          </p:spTgt>
                                        </p:tgtEl>
                                        <p:attrNameLst>
                                          <p:attrName>style.visibility</p:attrName>
                                        </p:attrNameLst>
                                      </p:cBhvr>
                                      <p:to>
                                        <p:strVal val="visible"/>
                                      </p:to>
                                    </p:set>
                                    <p:animEffect transition="in" filter="fade">
                                      <p:cBhvr>
                                        <p:cTn id="44" dur="500"/>
                                        <p:tgtEl>
                                          <p:spTgt spid="6">
                                            <p:txEl>
                                              <p:pRg st="10" end="1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animEffect transition="in" filter="fade">
                                      <p:cBhvr>
                                        <p:cTn id="47" dur="500"/>
                                        <p:tgtEl>
                                          <p:spTgt spid="6">
                                            <p:txEl>
                                              <p:pRg st="11" end="11"/>
                                            </p:txEl>
                                          </p:spTgt>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6">
                                            <p:txEl>
                                              <p:pRg st="12" end="12"/>
                                            </p:txEl>
                                          </p:spTgt>
                                        </p:tgtEl>
                                        <p:attrNameLst>
                                          <p:attrName>style.visibility</p:attrName>
                                        </p:attrNameLst>
                                      </p:cBhvr>
                                      <p:to>
                                        <p:strVal val="visible"/>
                                      </p:to>
                                    </p:set>
                                    <p:animEffect transition="in" filter="fade">
                                      <p:cBhvr>
                                        <p:cTn id="50" dur="500"/>
                                        <p:tgtEl>
                                          <p:spTgt spid="6">
                                            <p:txEl>
                                              <p:pRg st="12" end="12"/>
                                            </p:txEl>
                                          </p:spTgt>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animEffect transition="in" filter="fade">
                                      <p:cBhvr>
                                        <p:cTn id="53" dur="500"/>
                                        <p:tgtEl>
                                          <p:spTgt spid="6">
                                            <p:txEl>
                                              <p:pRg st="13" end="13"/>
                                            </p:txEl>
                                          </p:spTgt>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6">
                                            <p:txEl>
                                              <p:pRg st="14" end="14"/>
                                            </p:txEl>
                                          </p:spTgt>
                                        </p:tgtEl>
                                        <p:attrNameLst>
                                          <p:attrName>style.visibility</p:attrName>
                                        </p:attrNameLst>
                                      </p:cBhvr>
                                      <p:to>
                                        <p:strVal val="visible"/>
                                      </p:to>
                                    </p:set>
                                    <p:animEffect transition="in" filter="fade">
                                      <p:cBhvr>
                                        <p:cTn id="56" dur="500"/>
                                        <p:tgtEl>
                                          <p:spTgt spid="6">
                                            <p:txEl>
                                              <p:pRg st="14" end="14"/>
                                            </p:txEl>
                                          </p:spTgt>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6">
                                            <p:txEl>
                                              <p:pRg st="15" end="15"/>
                                            </p:txEl>
                                          </p:spTgt>
                                        </p:tgtEl>
                                        <p:attrNameLst>
                                          <p:attrName>style.visibility</p:attrName>
                                        </p:attrNameLst>
                                      </p:cBhvr>
                                      <p:to>
                                        <p:strVal val="visible"/>
                                      </p:to>
                                    </p:set>
                                    <p:animEffect transition="in" filter="fade">
                                      <p:cBhvr>
                                        <p:cTn id="59"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uiExpand="1" build="p"/>
      <p:bldP spid="7" grpI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7D7796-E671-46C9-ABD4-1D62FCDF217C}"/>
              </a:ext>
            </a:extLst>
          </p:cNvPr>
          <p:cNvSpPr>
            <a:spLocks noGrp="1"/>
          </p:cNvSpPr>
          <p:nvPr>
            <p:ph type="title"/>
          </p:nvPr>
        </p:nvSpPr>
        <p:spPr/>
        <p:txBody>
          <a:bodyPr/>
          <a:lstStyle/>
          <a:p>
            <a:r>
              <a:rPr lang="en-US" dirty="0"/>
              <a:t>Is there a conspiracy?</a:t>
            </a:r>
            <a:endParaRPr lang="en-CA" dirty="0"/>
          </a:p>
        </p:txBody>
      </p:sp>
      <p:sp>
        <p:nvSpPr>
          <p:cNvPr id="6" name="Text Placeholder 5">
            <a:extLst>
              <a:ext uri="{FF2B5EF4-FFF2-40B4-BE49-F238E27FC236}">
                <a16:creationId xmlns:a16="http://schemas.microsoft.com/office/drawing/2014/main" id="{726AE98C-033D-43D8-8FD9-BE62D644BF55}"/>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You would find these ‘missing verses’ if you looked for them in a King James Version (KJV) of the Bible. </a:t>
            </a:r>
          </a:p>
          <a:p>
            <a:endParaRPr lang="en-CA" dirty="0">
              <a:effectLst>
                <a:outerShdw blurRad="38100" dist="38100" dir="2700000" algn="tl">
                  <a:srgbClr val="000000">
                    <a:alpha val="43137"/>
                  </a:srgbClr>
                </a:outerShdw>
              </a:effectLst>
            </a:endParaRPr>
          </a:p>
          <a:p>
            <a:r>
              <a:rPr lang="en-CA" dirty="0">
                <a:effectLst>
                  <a:outerShdw blurRad="38100" dist="38100" dir="2700000" algn="tl">
                    <a:srgbClr val="000000">
                      <a:alpha val="43137"/>
                    </a:srgbClr>
                  </a:outerShdw>
                </a:effectLst>
              </a:rPr>
              <a:t>Are modern Bible translators removing Scripture?</a:t>
            </a:r>
          </a:p>
        </p:txBody>
      </p:sp>
    </p:spTree>
    <p:extLst>
      <p:ext uri="{BB962C8B-B14F-4D97-AF65-F5344CB8AC3E}">
        <p14:creationId xmlns:p14="http://schemas.microsoft.com/office/powerpoint/2010/main" val="61262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7D7796-E671-46C9-ABD4-1D62FCDF217C}"/>
              </a:ext>
            </a:extLst>
          </p:cNvPr>
          <p:cNvSpPr>
            <a:spLocks noGrp="1"/>
          </p:cNvSpPr>
          <p:nvPr>
            <p:ph type="title"/>
          </p:nvPr>
        </p:nvSpPr>
        <p:spPr/>
        <p:txBody>
          <a:bodyPr/>
          <a:lstStyle/>
          <a:p>
            <a:r>
              <a:rPr lang="en-US" dirty="0"/>
              <a:t>Is there a conspiracy?</a:t>
            </a:r>
            <a:endParaRPr lang="en-CA" dirty="0"/>
          </a:p>
        </p:txBody>
      </p:sp>
      <p:sp>
        <p:nvSpPr>
          <p:cNvPr id="6" name="Text Placeholder 5">
            <a:extLst>
              <a:ext uri="{FF2B5EF4-FFF2-40B4-BE49-F238E27FC236}">
                <a16:creationId xmlns:a16="http://schemas.microsoft.com/office/drawing/2014/main" id="{726AE98C-033D-43D8-8FD9-BE62D644BF55}"/>
              </a:ext>
            </a:extLst>
          </p:cNvPr>
          <p:cNvSpPr>
            <a:spLocks noGrp="1"/>
          </p:cNvSpPr>
          <p:nvPr>
            <p:ph type="body" sz="quarter" idx="10"/>
          </p:nvPr>
        </p:nvSpPr>
        <p:spPr/>
        <p:txBody>
          <a:bodyPr/>
          <a:lstStyle/>
          <a:p>
            <a:r>
              <a:rPr lang="en-CA" b="1" dirty="0">
                <a:effectLst>
                  <a:outerShdw blurRad="38100" dist="38100" dir="2700000" algn="tl">
                    <a:srgbClr val="000000">
                      <a:alpha val="43137"/>
                    </a:srgbClr>
                  </a:outerShdw>
                </a:effectLst>
                <a:latin typeface="+mn-lt"/>
              </a:rPr>
              <a:t>No. There is no conspiracy to remove verses. </a:t>
            </a:r>
          </a:p>
          <a:p>
            <a:r>
              <a:rPr lang="en-CA" dirty="0">
                <a:effectLst>
                  <a:outerShdw blurRad="38100" dist="38100" dir="2700000" algn="tl">
                    <a:srgbClr val="000000">
                      <a:alpha val="43137"/>
                    </a:srgbClr>
                  </a:outerShdw>
                </a:effectLst>
                <a:latin typeface="+mn-lt"/>
              </a:rPr>
              <a:t>This is simply explained by the fact that the KJV Bible was originally published in 1611, and the persons who produced the text of the KJV were using a manuscript collection called the </a:t>
            </a:r>
            <a:r>
              <a:rPr lang="en-CA" b="1" i="1" dirty="0" err="1">
                <a:effectLst>
                  <a:outerShdw blurRad="38100" dist="38100" dir="2700000" algn="tl">
                    <a:srgbClr val="000000">
                      <a:alpha val="43137"/>
                    </a:srgbClr>
                  </a:outerShdw>
                </a:effectLst>
                <a:latin typeface="+mn-lt"/>
              </a:rPr>
              <a:t>Textus</a:t>
            </a:r>
            <a:r>
              <a:rPr lang="en-CA" b="1" i="1" dirty="0">
                <a:effectLst>
                  <a:outerShdw blurRad="38100" dist="38100" dir="2700000" algn="tl">
                    <a:srgbClr val="000000">
                      <a:alpha val="43137"/>
                    </a:srgbClr>
                  </a:outerShdw>
                </a:effectLst>
                <a:latin typeface="+mn-lt"/>
              </a:rPr>
              <a:t> Receptus </a:t>
            </a:r>
            <a:r>
              <a:rPr lang="en-CA" dirty="0">
                <a:effectLst>
                  <a:outerShdw blurRad="38100" dist="38100" dir="2700000" algn="tl">
                    <a:srgbClr val="000000">
                      <a:alpha val="43137"/>
                    </a:srgbClr>
                  </a:outerShdw>
                </a:effectLst>
                <a:latin typeface="+mn-lt"/>
              </a:rPr>
              <a:t>(received text). </a:t>
            </a:r>
          </a:p>
          <a:p>
            <a:r>
              <a:rPr lang="en-CA" dirty="0">
                <a:effectLst>
                  <a:outerShdw blurRad="38100" dist="38100" dir="2700000" algn="tl">
                    <a:srgbClr val="000000">
                      <a:alpha val="43137"/>
                    </a:srgbClr>
                  </a:outerShdw>
                </a:effectLst>
                <a:latin typeface="+mn-lt"/>
              </a:rPr>
              <a:t>At the time, this was the best collection of manuscripts available to the translators. These “missing verses” appear in those manuscripts of the </a:t>
            </a:r>
            <a:r>
              <a:rPr lang="en-CA" dirty="0" err="1">
                <a:effectLst>
                  <a:outerShdw blurRad="38100" dist="38100" dir="2700000" algn="tl">
                    <a:srgbClr val="000000">
                      <a:alpha val="43137"/>
                    </a:srgbClr>
                  </a:outerShdw>
                </a:effectLst>
                <a:latin typeface="+mn-lt"/>
              </a:rPr>
              <a:t>Textus</a:t>
            </a:r>
            <a:r>
              <a:rPr lang="en-CA" dirty="0">
                <a:effectLst>
                  <a:outerShdw blurRad="38100" dist="38100" dir="2700000" algn="tl">
                    <a:srgbClr val="000000">
                      <a:alpha val="43137"/>
                    </a:srgbClr>
                  </a:outerShdw>
                </a:effectLst>
                <a:latin typeface="+mn-lt"/>
              </a:rPr>
              <a:t> Receptus (abbreviated from now on as </a:t>
            </a:r>
            <a:r>
              <a:rPr lang="en-CA" b="1" dirty="0">
                <a:effectLst>
                  <a:outerShdw blurRad="38100" dist="38100" dir="2700000" algn="tl">
                    <a:srgbClr val="000000">
                      <a:alpha val="43137"/>
                    </a:srgbClr>
                  </a:outerShdw>
                </a:effectLst>
                <a:latin typeface="+mn-lt"/>
              </a:rPr>
              <a:t>TR</a:t>
            </a:r>
            <a:r>
              <a:rPr lang="en-CA" dirty="0">
                <a:effectLst>
                  <a:outerShdw blurRad="38100" dist="38100" dir="2700000" algn="tl">
                    <a:srgbClr val="000000">
                      <a:alpha val="43137"/>
                    </a:srgbClr>
                  </a:outerShdw>
                </a:effectLst>
                <a:latin typeface="+mn-lt"/>
              </a:rPr>
              <a:t>).</a:t>
            </a:r>
          </a:p>
          <a:p>
            <a:br>
              <a:rPr lang="en-CA" dirty="0">
                <a:effectLst>
                  <a:outerShdw blurRad="38100" dist="38100" dir="2700000" algn="tl" rotWithShape="0">
                    <a:srgbClr val="000000">
                      <a:alpha val="43137"/>
                    </a:srgbClr>
                  </a:outerShdw>
                </a:effectLst>
              </a:rPr>
            </a:br>
            <a:endParaRPr lang="en-CA" dirty="0">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1493773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7D7796-E671-46C9-ABD4-1D62FCDF217C}"/>
              </a:ext>
            </a:extLst>
          </p:cNvPr>
          <p:cNvSpPr>
            <a:spLocks noGrp="1"/>
          </p:cNvSpPr>
          <p:nvPr>
            <p:ph type="title"/>
          </p:nvPr>
        </p:nvSpPr>
        <p:spPr/>
        <p:txBody>
          <a:bodyPr/>
          <a:lstStyle/>
          <a:p>
            <a:r>
              <a:rPr lang="en-US" dirty="0"/>
              <a:t>Comma Johannine</a:t>
            </a:r>
            <a:endParaRPr lang="en-CA" dirty="0"/>
          </a:p>
        </p:txBody>
      </p:sp>
      <p:sp>
        <p:nvSpPr>
          <p:cNvPr id="6" name="Text Placeholder 5">
            <a:extLst>
              <a:ext uri="{FF2B5EF4-FFF2-40B4-BE49-F238E27FC236}">
                <a16:creationId xmlns:a16="http://schemas.microsoft.com/office/drawing/2014/main" id="{726AE98C-033D-43D8-8FD9-BE62D644BF55}"/>
              </a:ext>
            </a:extLst>
          </p:cNvPr>
          <p:cNvSpPr>
            <a:spLocks noGrp="1"/>
          </p:cNvSpPr>
          <p:nvPr>
            <p:ph type="body" sz="quarter" idx="10"/>
          </p:nvPr>
        </p:nvSpPr>
        <p:spPr/>
        <p:txBody>
          <a:bodyPr/>
          <a:lstStyle/>
          <a:p>
            <a:r>
              <a:rPr lang="en-CA" sz="3600" b="1" dirty="0">
                <a:effectLst>
                  <a:outerShdw blurRad="38100" dist="38100" dir="2700000" algn="tl">
                    <a:srgbClr val="000000">
                      <a:alpha val="43137"/>
                    </a:srgbClr>
                  </a:outerShdw>
                </a:effectLst>
              </a:rPr>
              <a:t>1 John 5:7-8</a:t>
            </a:r>
          </a:p>
          <a:p>
            <a:r>
              <a:rPr lang="en-CA" dirty="0">
                <a:effectLst>
                  <a:outerShdw blurRad="38100" dist="38100" dir="2700000" algn="tl">
                    <a:srgbClr val="000000">
                      <a:alpha val="43137"/>
                    </a:srgbClr>
                  </a:outerShdw>
                </a:effectLst>
                <a:latin typeface="+mn-lt"/>
              </a:rPr>
              <a:t>“For there are three that </a:t>
            </a:r>
            <a:r>
              <a:rPr lang="en-CA" dirty="0" err="1">
                <a:effectLst>
                  <a:outerShdw blurRad="38100" dist="38100" dir="2700000" algn="tl">
                    <a:srgbClr val="000000">
                      <a:alpha val="43137"/>
                    </a:srgbClr>
                  </a:outerShdw>
                </a:effectLst>
                <a:latin typeface="+mn-lt"/>
              </a:rPr>
              <a:t>beare</a:t>
            </a:r>
            <a:r>
              <a:rPr lang="en-CA" dirty="0">
                <a:effectLst>
                  <a:outerShdw blurRad="38100" dist="38100" dir="2700000" algn="tl">
                    <a:srgbClr val="000000">
                      <a:alpha val="43137"/>
                    </a:srgbClr>
                  </a:outerShdw>
                </a:effectLst>
                <a:latin typeface="+mn-lt"/>
              </a:rPr>
              <a:t> record </a:t>
            </a:r>
            <a:r>
              <a:rPr lang="en-CA" dirty="0">
                <a:solidFill>
                  <a:schemeClr val="accent1">
                    <a:lumMod val="75000"/>
                  </a:schemeClr>
                </a:solidFill>
                <a:effectLst>
                  <a:outerShdw blurRad="38100" dist="38100" dir="2700000" algn="tl">
                    <a:srgbClr val="000000">
                      <a:alpha val="43137"/>
                    </a:srgbClr>
                  </a:outerShdw>
                </a:effectLst>
                <a:latin typeface="+mn-lt"/>
              </a:rPr>
              <a:t>in heaven, the Father, the Word, and the Holy Ghost: and these three are one. And there are three that </a:t>
            </a:r>
            <a:r>
              <a:rPr lang="en-CA" dirty="0" err="1">
                <a:solidFill>
                  <a:schemeClr val="accent1">
                    <a:lumMod val="75000"/>
                  </a:schemeClr>
                </a:solidFill>
                <a:effectLst>
                  <a:outerShdw blurRad="38100" dist="38100" dir="2700000" algn="tl">
                    <a:srgbClr val="000000">
                      <a:alpha val="43137"/>
                    </a:srgbClr>
                  </a:outerShdw>
                </a:effectLst>
                <a:latin typeface="+mn-lt"/>
              </a:rPr>
              <a:t>beare</a:t>
            </a:r>
            <a:r>
              <a:rPr lang="en-CA" dirty="0">
                <a:solidFill>
                  <a:schemeClr val="accent1">
                    <a:lumMod val="75000"/>
                  </a:schemeClr>
                </a:solidFill>
                <a:effectLst>
                  <a:outerShdw blurRad="38100" dist="38100" dir="2700000" algn="tl">
                    <a:srgbClr val="000000">
                      <a:alpha val="43137"/>
                    </a:srgbClr>
                  </a:outerShdw>
                </a:effectLst>
                <a:latin typeface="+mn-lt"/>
              </a:rPr>
              <a:t> </a:t>
            </a:r>
            <a:r>
              <a:rPr lang="en-CA" dirty="0" err="1">
                <a:solidFill>
                  <a:schemeClr val="accent1">
                    <a:lumMod val="75000"/>
                  </a:schemeClr>
                </a:solidFill>
                <a:effectLst>
                  <a:outerShdw blurRad="38100" dist="38100" dir="2700000" algn="tl">
                    <a:srgbClr val="000000">
                      <a:alpha val="43137"/>
                    </a:srgbClr>
                  </a:outerShdw>
                </a:effectLst>
                <a:latin typeface="+mn-lt"/>
              </a:rPr>
              <a:t>witnesse</a:t>
            </a:r>
            <a:r>
              <a:rPr lang="en-CA" dirty="0">
                <a:solidFill>
                  <a:schemeClr val="accent1">
                    <a:lumMod val="75000"/>
                  </a:schemeClr>
                </a:solidFill>
                <a:effectLst>
                  <a:outerShdw blurRad="38100" dist="38100" dir="2700000" algn="tl">
                    <a:srgbClr val="000000">
                      <a:alpha val="43137"/>
                    </a:srgbClr>
                  </a:outerShdw>
                </a:effectLst>
                <a:latin typeface="+mn-lt"/>
              </a:rPr>
              <a:t> in earth, </a:t>
            </a:r>
            <a:r>
              <a:rPr lang="en-CA" dirty="0">
                <a:effectLst>
                  <a:outerShdw blurRad="38100" dist="38100" dir="2700000" algn="tl">
                    <a:srgbClr val="000000">
                      <a:alpha val="43137"/>
                    </a:srgbClr>
                  </a:outerShdw>
                </a:effectLst>
                <a:latin typeface="+mn-lt"/>
              </a:rPr>
              <a:t>the Spirit, and the Water, and the Blood, and these three agree </a:t>
            </a:r>
            <a:r>
              <a:rPr lang="en-CA" dirty="0">
                <a:solidFill>
                  <a:schemeClr val="accent1">
                    <a:lumMod val="75000"/>
                  </a:schemeClr>
                </a:solidFill>
                <a:effectLst>
                  <a:outerShdw blurRad="38100" dist="38100" dir="2700000" algn="tl">
                    <a:srgbClr val="000000">
                      <a:alpha val="43137"/>
                    </a:srgbClr>
                  </a:outerShdw>
                </a:effectLst>
                <a:latin typeface="+mn-lt"/>
              </a:rPr>
              <a:t>in one</a:t>
            </a:r>
            <a:r>
              <a:rPr lang="en-CA" dirty="0">
                <a:effectLst>
                  <a:outerShdw blurRad="38100" dist="38100" dir="2700000" algn="tl">
                    <a:srgbClr val="000000">
                      <a:alpha val="43137"/>
                    </a:srgbClr>
                  </a:outerShdw>
                </a:effectLst>
                <a:latin typeface="+mn-lt"/>
              </a:rPr>
              <a:t>.”</a:t>
            </a:r>
            <a:br>
              <a:rPr lang="en-CA" dirty="0">
                <a:effectLst>
                  <a:outerShdw blurRad="38100" dist="38100" dir="2700000" algn="tl">
                    <a:srgbClr val="000000">
                      <a:alpha val="43137"/>
                    </a:srgbClr>
                  </a:outerShdw>
                </a:effectLst>
                <a:latin typeface="+mn-lt"/>
              </a:rPr>
            </a:br>
            <a:r>
              <a:rPr lang="en-CA" dirty="0">
                <a:effectLst>
                  <a:outerShdw blurRad="38100" dist="38100" dir="2700000" algn="tl">
                    <a:srgbClr val="000000">
                      <a:alpha val="43137"/>
                    </a:srgbClr>
                  </a:outerShdw>
                </a:effectLst>
                <a:latin typeface="+mn-lt"/>
              </a:rPr>
              <a:t>(KJV 1611)</a:t>
            </a:r>
          </a:p>
          <a:p>
            <a:endParaRPr lang="en-CA" dirty="0">
              <a:effectLst>
                <a:outerShdw blurRad="38100" dist="38100" dir="2700000" algn="tl">
                  <a:srgbClr val="000000">
                    <a:alpha val="43137"/>
                  </a:srgbClr>
                </a:outerShdw>
              </a:effectLst>
              <a:latin typeface="+mn-lt"/>
            </a:endParaRPr>
          </a:p>
          <a:p>
            <a:r>
              <a:rPr lang="en-CA" dirty="0">
                <a:effectLst>
                  <a:outerShdw blurRad="38100" dist="38100" dir="2700000" algn="tl">
                    <a:srgbClr val="000000">
                      <a:alpha val="43137"/>
                    </a:srgbClr>
                  </a:outerShdw>
                </a:effectLst>
                <a:latin typeface="+mn-lt"/>
              </a:rPr>
              <a:t>“For there are three that testify: the Spirit and the water and the blood; and these three agree.”</a:t>
            </a:r>
            <a:br>
              <a:rPr lang="en-CA" dirty="0">
                <a:effectLst>
                  <a:outerShdw blurRad="38100" dist="38100" dir="2700000" algn="tl">
                    <a:srgbClr val="000000">
                      <a:alpha val="43137"/>
                    </a:srgbClr>
                  </a:outerShdw>
                </a:effectLst>
                <a:latin typeface="+mn-lt"/>
              </a:rPr>
            </a:br>
            <a:r>
              <a:rPr lang="en-CA" dirty="0">
                <a:effectLst>
                  <a:outerShdw blurRad="38100" dist="38100" dir="2700000" algn="tl">
                    <a:srgbClr val="000000">
                      <a:alpha val="43137"/>
                    </a:srgbClr>
                  </a:outerShdw>
                </a:effectLst>
                <a:latin typeface="+mn-lt"/>
              </a:rPr>
              <a:t>(ESV)</a:t>
            </a:r>
          </a:p>
          <a:p>
            <a:br>
              <a:rPr lang="en-CA" dirty="0">
                <a:effectLst>
                  <a:outerShdw blurRad="38100" dist="38100" dir="2700000" algn="tl" rotWithShape="0">
                    <a:srgbClr val="000000">
                      <a:alpha val="43137"/>
                    </a:srgbClr>
                  </a:outerShdw>
                </a:effectLst>
              </a:rPr>
            </a:br>
            <a:endParaRPr lang="en-CA" dirty="0">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91990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7D7796-E671-46C9-ABD4-1D62FCDF217C}"/>
              </a:ext>
            </a:extLst>
          </p:cNvPr>
          <p:cNvSpPr>
            <a:spLocks noGrp="1"/>
          </p:cNvSpPr>
          <p:nvPr>
            <p:ph type="title"/>
          </p:nvPr>
        </p:nvSpPr>
        <p:spPr/>
        <p:txBody>
          <a:bodyPr/>
          <a:lstStyle/>
          <a:p>
            <a:r>
              <a:rPr lang="en-US" dirty="0"/>
              <a:t>Comma Johannine</a:t>
            </a:r>
            <a:endParaRPr lang="en-CA" dirty="0"/>
          </a:p>
        </p:txBody>
      </p:sp>
      <p:sp>
        <p:nvSpPr>
          <p:cNvPr id="6" name="Text Placeholder 5">
            <a:extLst>
              <a:ext uri="{FF2B5EF4-FFF2-40B4-BE49-F238E27FC236}">
                <a16:creationId xmlns:a16="http://schemas.microsoft.com/office/drawing/2014/main" id="{726AE98C-033D-43D8-8FD9-BE62D644BF55}"/>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latin typeface="+mn-lt"/>
              </a:rPr>
              <a:t>The Comma Johannine doesn’t actually appear in any early Greek manuscripts of the NT. It actually first appears as an annotation in a Latin translation around the end of the 4th century. It was then back-translated into Greek, where it found its place within the </a:t>
            </a:r>
            <a:r>
              <a:rPr lang="en-CA" dirty="0" err="1">
                <a:effectLst>
                  <a:outerShdw blurRad="38100" dist="38100" dir="2700000" algn="tl">
                    <a:srgbClr val="000000">
                      <a:alpha val="43137"/>
                    </a:srgbClr>
                  </a:outerShdw>
                </a:effectLst>
                <a:latin typeface="+mn-lt"/>
              </a:rPr>
              <a:t>Textus</a:t>
            </a:r>
            <a:r>
              <a:rPr lang="en-CA" dirty="0">
                <a:effectLst>
                  <a:outerShdw blurRad="38100" dist="38100" dir="2700000" algn="tl">
                    <a:srgbClr val="000000">
                      <a:alpha val="43137"/>
                    </a:srgbClr>
                  </a:outerShdw>
                </a:effectLst>
                <a:latin typeface="+mn-lt"/>
              </a:rPr>
              <a:t> Receptus (TR) which the KJV was based on. It eventually ended up becoming part of the Latin Vulgate, and hence was kept in the Bible until better manuscript evidence was discovered.</a:t>
            </a:r>
          </a:p>
          <a:p>
            <a:r>
              <a:rPr lang="en-CA" dirty="0">
                <a:solidFill>
                  <a:schemeClr val="accent1">
                    <a:lumMod val="75000"/>
                  </a:schemeClr>
                </a:solidFill>
                <a:effectLst>
                  <a:outerShdw blurRad="38100" dist="38100" dir="2700000" algn="tl">
                    <a:srgbClr val="000000">
                      <a:alpha val="43137"/>
                    </a:srgbClr>
                  </a:outerShdw>
                </a:effectLst>
                <a:latin typeface="+mn-lt"/>
              </a:rPr>
              <a:t>Today we have much more and better </a:t>
            </a:r>
            <a:r>
              <a:rPr lang="en-CA" b="1" u="sng" dirty="0">
                <a:solidFill>
                  <a:schemeClr val="accent1">
                    <a:lumMod val="75000"/>
                  </a:schemeClr>
                </a:solidFill>
                <a:effectLst>
                  <a:outerShdw blurRad="38100" dist="38100" dir="2700000" algn="tl">
                    <a:srgbClr val="000000">
                      <a:alpha val="43137"/>
                    </a:srgbClr>
                  </a:outerShdw>
                </a:effectLst>
                <a:latin typeface="+mn-lt"/>
              </a:rPr>
              <a:t>manuscripts</a:t>
            </a:r>
            <a:r>
              <a:rPr lang="en-CA" dirty="0">
                <a:solidFill>
                  <a:schemeClr val="accent1">
                    <a:lumMod val="75000"/>
                  </a:schemeClr>
                </a:solidFill>
                <a:effectLst>
                  <a:outerShdw blurRad="38100" dist="38100" dir="2700000" algn="tl">
                    <a:srgbClr val="000000">
                      <a:alpha val="43137"/>
                    </a:srgbClr>
                  </a:outerShdw>
                </a:effectLst>
                <a:latin typeface="+mn-lt"/>
              </a:rPr>
              <a:t> to translate from – this is why those verses were removed – because it can be proven that they weren’t original.</a:t>
            </a:r>
          </a:p>
          <a:p>
            <a:br>
              <a:rPr lang="en-CA" dirty="0">
                <a:effectLst>
                  <a:outerShdw blurRad="38100" dist="38100" dir="2700000" algn="tl" rotWithShape="0">
                    <a:srgbClr val="000000">
                      <a:alpha val="43137"/>
                    </a:srgbClr>
                  </a:outerShdw>
                </a:effectLst>
                <a:latin typeface="+mn-lt"/>
              </a:rPr>
            </a:br>
            <a:br>
              <a:rPr lang="en-CA" dirty="0">
                <a:effectLst>
                  <a:outerShdw blurRad="38100" dist="38100" dir="2700000" algn="tl" rotWithShape="0">
                    <a:srgbClr val="000000">
                      <a:alpha val="43137"/>
                    </a:srgbClr>
                  </a:outerShdw>
                </a:effectLst>
                <a:latin typeface="+mn-lt"/>
              </a:rPr>
            </a:br>
            <a:endParaRPr lang="en-CA" dirty="0">
              <a:effectLst>
                <a:outerShdw blurRad="38100" dist="38100" dir="2700000" algn="tl" rotWithShape="0">
                  <a:srgbClr val="000000">
                    <a:alpha val="43137"/>
                  </a:srgbClr>
                </a:outerShdw>
              </a:effectLst>
              <a:latin typeface="+mn-lt"/>
            </a:endParaRPr>
          </a:p>
        </p:txBody>
      </p:sp>
    </p:spTree>
    <p:extLst>
      <p:ext uri="{BB962C8B-B14F-4D97-AF65-F5344CB8AC3E}">
        <p14:creationId xmlns:p14="http://schemas.microsoft.com/office/powerpoint/2010/main" val="350047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49900-7C5F-49FA-ABA3-913B03FEA6BF}"/>
              </a:ext>
            </a:extLst>
          </p:cNvPr>
          <p:cNvSpPr>
            <a:spLocks noGrp="1"/>
          </p:cNvSpPr>
          <p:nvPr>
            <p:ph type="title"/>
          </p:nvPr>
        </p:nvSpPr>
        <p:spPr/>
        <p:txBody>
          <a:bodyPr/>
          <a:lstStyle/>
          <a:p>
            <a:r>
              <a:rPr lang="en-US" dirty="0"/>
              <a:t>ADDING TO SCRIPTURE?</a:t>
            </a:r>
            <a:endParaRPr lang="en-CA" dirty="0"/>
          </a:p>
        </p:txBody>
      </p:sp>
      <p:sp>
        <p:nvSpPr>
          <p:cNvPr id="5" name="Text Placeholder 4">
            <a:extLst>
              <a:ext uri="{FF2B5EF4-FFF2-40B4-BE49-F238E27FC236}">
                <a16:creationId xmlns:a16="http://schemas.microsoft.com/office/drawing/2014/main" id="{4700B1DF-75BC-4808-B78E-DF335123635B}"/>
              </a:ext>
            </a:extLst>
          </p:cNvPr>
          <p:cNvSpPr>
            <a:spLocks noGrp="1"/>
          </p:cNvSpPr>
          <p:nvPr>
            <p:ph type="body" sz="quarter" idx="10"/>
          </p:nvPr>
        </p:nvSpPr>
        <p:spPr/>
        <p:txBody>
          <a:bodyPr/>
          <a:lstStyle/>
          <a:p>
            <a:r>
              <a:rPr lang="en-CA" b="1" dirty="0"/>
              <a:t>No. The presence of these ‘extra verses’ in the TR and KJV shows us a tendency of the early scribes: </a:t>
            </a:r>
          </a:p>
          <a:p>
            <a:r>
              <a:rPr lang="en-CA" dirty="0"/>
              <a:t>If they were ever unsure about a text of Scripture, whether it was original or not, they would rather keep it than throw it away because they did not want to lose anything that was Scripture. So the tendency was for the manuscript tradition to accumulate extra verses rather than lose verses. </a:t>
            </a:r>
          </a:p>
          <a:p>
            <a:endParaRPr lang="en-CA" dirty="0">
              <a:solidFill>
                <a:schemeClr val="accent1">
                  <a:lumMod val="75000"/>
                </a:schemeClr>
              </a:solidFill>
            </a:endParaRPr>
          </a:p>
          <a:p>
            <a:r>
              <a:rPr lang="en-CA" dirty="0">
                <a:solidFill>
                  <a:schemeClr val="accent1">
                    <a:lumMod val="75000"/>
                  </a:schemeClr>
                </a:solidFill>
              </a:rPr>
              <a:t>When we compare the later manuscripts to earlier manuscripts, scholars are able to figure out what was original with a high degree of certainty.</a:t>
            </a:r>
          </a:p>
        </p:txBody>
      </p:sp>
      <p:sp>
        <p:nvSpPr>
          <p:cNvPr id="6" name="Text Placeholder 5">
            <a:extLst>
              <a:ext uri="{FF2B5EF4-FFF2-40B4-BE49-F238E27FC236}">
                <a16:creationId xmlns:a16="http://schemas.microsoft.com/office/drawing/2014/main" id="{D5472F7A-614F-4081-90A8-837925D1F004}"/>
              </a:ext>
            </a:extLst>
          </p:cNvPr>
          <p:cNvSpPr>
            <a:spLocks noGrp="1"/>
          </p:cNvSpPr>
          <p:nvPr>
            <p:ph type="body" sz="quarter" idx="11"/>
          </p:nvPr>
        </p:nvSpPr>
        <p:spPr/>
        <p:txBody>
          <a:bodyPr/>
          <a:lstStyle/>
          <a:p>
            <a:r>
              <a:rPr lang="en-US" sz="2400" dirty="0"/>
              <a:t>Doesn’t this show that scribes added to scripture?</a:t>
            </a:r>
            <a:endParaRPr lang="en-CA" sz="2400" dirty="0"/>
          </a:p>
        </p:txBody>
      </p:sp>
    </p:spTree>
    <p:extLst>
      <p:ext uri="{BB962C8B-B14F-4D97-AF65-F5344CB8AC3E}">
        <p14:creationId xmlns:p14="http://schemas.microsoft.com/office/powerpoint/2010/main" val="881591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78E707-7A09-4626-A088-929ECEB19123}"/>
              </a:ext>
            </a:extLst>
          </p:cNvPr>
          <p:cNvSpPr>
            <a:spLocks noGrp="1"/>
          </p:cNvSpPr>
          <p:nvPr>
            <p:ph type="title"/>
          </p:nvPr>
        </p:nvSpPr>
        <p:spPr/>
        <p:txBody>
          <a:bodyPr/>
          <a:lstStyle/>
          <a:p>
            <a:r>
              <a:rPr lang="en-US" dirty="0"/>
              <a:t>Two Advantages of Variants</a:t>
            </a:r>
            <a:endParaRPr lang="en-CA" dirty="0"/>
          </a:p>
        </p:txBody>
      </p:sp>
      <p:sp>
        <p:nvSpPr>
          <p:cNvPr id="6" name="Text Placeholder 5">
            <a:extLst>
              <a:ext uri="{FF2B5EF4-FFF2-40B4-BE49-F238E27FC236}">
                <a16:creationId xmlns:a16="http://schemas.microsoft.com/office/drawing/2014/main" id="{052DF8CE-C9CD-4776-B3BB-0A73A330CFA4}"/>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It shows us that at no time was there some council or powerful religious group that controlled the entirety of the text of the Bible.</a:t>
            </a:r>
          </a:p>
        </p:txBody>
      </p:sp>
    </p:spTree>
    <p:extLst>
      <p:ext uri="{BB962C8B-B14F-4D97-AF65-F5344CB8AC3E}">
        <p14:creationId xmlns:p14="http://schemas.microsoft.com/office/powerpoint/2010/main" val="3441032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D6CEF-1ABF-414B-8E51-0A3EAC5A3FB0}"/>
              </a:ext>
            </a:extLst>
          </p:cNvPr>
          <p:cNvSpPr>
            <a:spLocks noGrp="1"/>
          </p:cNvSpPr>
          <p:nvPr>
            <p:ph type="body" sz="quarter" idx="10"/>
          </p:nvPr>
        </p:nvSpPr>
        <p:spPr/>
        <p:txBody>
          <a:bodyPr/>
          <a:lstStyle/>
          <a:p>
            <a:r>
              <a:rPr lang="en-CA" dirty="0"/>
              <a:t>“</a:t>
            </a:r>
            <a:r>
              <a:rPr lang="en-CA" b="1" dirty="0"/>
              <a:t>Never was there a time when any man, group of men, or church “controlled” the scriptural text</a:t>
            </a:r>
            <a:r>
              <a:rPr lang="en-CA" dirty="0"/>
              <a:t>. Even if a group had decided to alter it, they could never gather up all the copies already in existence; the means of travel would preclude such an attempt even if one was launched, for distribution of the copies would far exceed anyone’s ability to recover them all…”</a:t>
            </a:r>
          </a:p>
        </p:txBody>
      </p:sp>
      <p:pic>
        <p:nvPicPr>
          <p:cNvPr id="9" name="Picture Placeholder 8" descr="A close up of a logo&#10;&#10;Description automatically generated">
            <a:extLst>
              <a:ext uri="{FF2B5EF4-FFF2-40B4-BE49-F238E27FC236}">
                <a16:creationId xmlns:a16="http://schemas.microsoft.com/office/drawing/2014/main" id="{9EDB12B4-822D-4075-816A-C7FF436E7FB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8D0192F6-D62E-4B8D-8D34-6C56F5A9FDE7}"/>
              </a:ext>
            </a:extLst>
          </p:cNvPr>
          <p:cNvSpPr>
            <a:spLocks noGrp="1"/>
          </p:cNvSpPr>
          <p:nvPr>
            <p:ph type="body" sz="quarter" idx="12"/>
          </p:nvPr>
        </p:nvSpPr>
        <p:spPr/>
        <p:txBody>
          <a:bodyPr/>
          <a:lstStyle/>
          <a:p>
            <a:r>
              <a:rPr lang="en-US" dirty="0"/>
              <a:t>Dr. James R. White</a:t>
            </a:r>
            <a:endParaRPr lang="en-CA" dirty="0"/>
          </a:p>
        </p:txBody>
      </p:sp>
      <p:sp>
        <p:nvSpPr>
          <p:cNvPr id="7" name="Text Placeholder 6">
            <a:extLst>
              <a:ext uri="{FF2B5EF4-FFF2-40B4-BE49-F238E27FC236}">
                <a16:creationId xmlns:a16="http://schemas.microsoft.com/office/drawing/2014/main" id="{3C94F47C-D3A6-4FB0-86D3-9140DF046F01}"/>
              </a:ext>
            </a:extLst>
          </p:cNvPr>
          <p:cNvSpPr>
            <a:spLocks noGrp="1"/>
          </p:cNvSpPr>
          <p:nvPr>
            <p:ph type="body" sz="quarter" idx="13"/>
          </p:nvPr>
        </p:nvSpPr>
        <p:spPr/>
        <p:txBody>
          <a:bodyPr/>
          <a:lstStyle/>
          <a:p>
            <a:r>
              <a:rPr lang="en-US" dirty="0"/>
              <a:t>SCRIPTURE ALONE, p.144</a:t>
            </a:r>
            <a:endParaRPr lang="en-CA" dirty="0"/>
          </a:p>
        </p:txBody>
      </p:sp>
    </p:spTree>
    <p:extLst>
      <p:ext uri="{BB962C8B-B14F-4D97-AF65-F5344CB8AC3E}">
        <p14:creationId xmlns:p14="http://schemas.microsoft.com/office/powerpoint/2010/main" val="459116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78E707-7A09-4626-A088-929ECEB19123}"/>
              </a:ext>
            </a:extLst>
          </p:cNvPr>
          <p:cNvSpPr>
            <a:spLocks noGrp="1"/>
          </p:cNvSpPr>
          <p:nvPr>
            <p:ph type="title"/>
          </p:nvPr>
        </p:nvSpPr>
        <p:spPr/>
        <p:txBody>
          <a:bodyPr/>
          <a:lstStyle/>
          <a:p>
            <a:r>
              <a:rPr lang="en-US" dirty="0"/>
              <a:t>Two Advantages of Variants</a:t>
            </a:r>
            <a:endParaRPr lang="en-CA" dirty="0"/>
          </a:p>
        </p:txBody>
      </p:sp>
      <p:sp>
        <p:nvSpPr>
          <p:cNvPr id="6" name="Text Placeholder 5">
            <a:extLst>
              <a:ext uri="{FF2B5EF4-FFF2-40B4-BE49-F238E27FC236}">
                <a16:creationId xmlns:a16="http://schemas.microsoft.com/office/drawing/2014/main" id="{052DF8CE-C9CD-4776-B3BB-0A73A330CFA4}"/>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It shows us that at no time was there some council or powerful religious group that controlled the entirety of the text of the Bible.</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Because there are variants, we are able to trace the transmission of the texts of Scripture.</a:t>
            </a:r>
          </a:p>
        </p:txBody>
      </p:sp>
    </p:spTree>
    <p:extLst>
      <p:ext uri="{BB962C8B-B14F-4D97-AF65-F5344CB8AC3E}">
        <p14:creationId xmlns:p14="http://schemas.microsoft.com/office/powerpoint/2010/main" val="3097421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3AD02527-71C0-4C20-8392-53465965561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08725" y="0"/>
            <a:ext cx="10774549" cy="6858000"/>
          </a:xfrm>
          <a:prstGeom prst="rect">
            <a:avLst/>
          </a:prstGeom>
          <a:ln>
            <a:solidFill>
              <a:schemeClr val="bg2"/>
            </a:solidFill>
          </a:ln>
        </p:spPr>
      </p:pic>
      <p:pic>
        <p:nvPicPr>
          <p:cNvPr id="7" name="Graphic 6" descr="User">
            <a:extLst>
              <a:ext uri="{FF2B5EF4-FFF2-40B4-BE49-F238E27FC236}">
                <a16:creationId xmlns:a16="http://schemas.microsoft.com/office/drawing/2014/main" id="{50CEF0EE-A934-41D1-B613-54154E61D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0487" y="1342831"/>
            <a:ext cx="692482" cy="69248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BF769E7-B199-4674-90A3-79D5BB0C8619}"/>
              </a:ext>
            </a:extLst>
          </p:cNvPr>
          <p:cNvSpPr txBox="1"/>
          <p:nvPr/>
        </p:nvSpPr>
        <p:spPr>
          <a:xfrm>
            <a:off x="1244020" y="786296"/>
            <a:ext cx="585417" cy="769441"/>
          </a:xfrm>
          <a:prstGeom prst="rect">
            <a:avLst/>
          </a:prstGeom>
          <a:noFill/>
        </p:spPr>
        <p:txBody>
          <a:bodyPr wrap="none" rtlCol="0">
            <a:spAutoFit/>
          </a:bodyPr>
          <a:lstStyle/>
          <a:p>
            <a:r>
              <a:rPr lang="en-US" sz="4400" b="1" dirty="0">
                <a:solidFill>
                  <a:schemeClr val="accent1">
                    <a:lumMod val="75000"/>
                  </a:schemeClr>
                </a:solidFill>
                <a:effectLst>
                  <a:outerShdw blurRad="38100" dist="38100" dir="2700000" algn="tl">
                    <a:srgbClr val="000000">
                      <a:alpha val="43137"/>
                    </a:srgbClr>
                  </a:outerShdw>
                </a:effectLst>
                <a:latin typeface="+mj-lt"/>
              </a:rPr>
              <a:t>A</a:t>
            </a:r>
            <a:endParaRPr lang="en-CA" sz="44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9" name="Arrow: Curved Down 8">
            <a:extLst>
              <a:ext uri="{FF2B5EF4-FFF2-40B4-BE49-F238E27FC236}">
                <a16:creationId xmlns:a16="http://schemas.microsoft.com/office/drawing/2014/main" id="{9EB14A13-2EAB-4C36-A99C-9E3B11D86391}"/>
              </a:ext>
            </a:extLst>
          </p:cNvPr>
          <p:cNvSpPr/>
          <p:nvPr/>
        </p:nvSpPr>
        <p:spPr>
          <a:xfrm rot="1407966">
            <a:off x="1884819" y="1333472"/>
            <a:ext cx="2085008" cy="711200"/>
          </a:xfrm>
          <a:prstGeom prst="curvedDownArrow">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solidFill>
                <a:schemeClr val="tx1"/>
              </a:solidFill>
            </a:endParaRPr>
          </a:p>
        </p:txBody>
      </p:sp>
      <p:pic>
        <p:nvPicPr>
          <p:cNvPr id="11" name="Graphic 10" descr="Home">
            <a:extLst>
              <a:ext uri="{FF2B5EF4-FFF2-40B4-BE49-F238E27FC236}">
                <a16:creationId xmlns:a16="http://schemas.microsoft.com/office/drawing/2014/main" id="{0D6932DB-355A-4530-8329-3822ABCD7E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0504" y="2244790"/>
            <a:ext cx="489226" cy="489226"/>
          </a:xfrm>
          <a:prstGeom prst="rect">
            <a:avLst/>
          </a:prstGeom>
          <a:effectLst>
            <a:outerShdw blurRad="50800" dist="38100" dir="2700000" algn="tl" rotWithShape="0">
              <a:prstClr val="black">
                <a:alpha val="40000"/>
              </a:prstClr>
            </a:outerShdw>
          </a:effectLst>
        </p:spPr>
      </p:pic>
      <p:pic>
        <p:nvPicPr>
          <p:cNvPr id="13" name="Graphic 12" descr="Users">
            <a:extLst>
              <a:ext uri="{FF2B5EF4-FFF2-40B4-BE49-F238E27FC236}">
                <a16:creationId xmlns:a16="http://schemas.microsoft.com/office/drawing/2014/main" id="{634D4FF1-DB12-479B-B76C-1199DFC814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1389" y="1863027"/>
            <a:ext cx="914400" cy="91440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3952E37-0512-441D-B0DB-D5B2384570E7}"/>
              </a:ext>
            </a:extLst>
          </p:cNvPr>
          <p:cNvSpPr txBox="1"/>
          <p:nvPr/>
        </p:nvSpPr>
        <p:spPr>
          <a:xfrm>
            <a:off x="3978445" y="1457212"/>
            <a:ext cx="1002197" cy="646331"/>
          </a:xfrm>
          <a:prstGeom prst="rect">
            <a:avLst/>
          </a:prstGeom>
          <a:noFill/>
        </p:spPr>
        <p:txBody>
          <a:bodyPr wrap="none" rtlCol="0">
            <a:spAutoFit/>
          </a:bodyPr>
          <a:lstStyle/>
          <a:p>
            <a:pPr algn="ctr"/>
            <a:r>
              <a:rPr lang="en-US" b="1" dirty="0">
                <a:solidFill>
                  <a:schemeClr val="accent1">
                    <a:lumMod val="75000"/>
                  </a:schemeClr>
                </a:solidFill>
                <a:effectLst>
                  <a:outerShdw blurRad="38100" dist="38100" dir="2700000" algn="tl">
                    <a:srgbClr val="000000">
                      <a:alpha val="43137"/>
                    </a:srgbClr>
                  </a:outerShdw>
                </a:effectLst>
                <a:latin typeface="+mj-lt"/>
              </a:rPr>
              <a:t>Scribes</a:t>
            </a:r>
            <a:br>
              <a:rPr lang="en-US" b="1" dirty="0">
                <a:solidFill>
                  <a:schemeClr val="accent1">
                    <a:lumMod val="75000"/>
                  </a:schemeClr>
                </a:solidFill>
                <a:effectLst>
                  <a:outerShdw blurRad="38100" dist="38100" dir="2700000" algn="tl">
                    <a:srgbClr val="000000">
                      <a:alpha val="43137"/>
                    </a:srgbClr>
                  </a:outerShdw>
                </a:effectLst>
                <a:latin typeface="+mj-lt"/>
              </a:rPr>
            </a:br>
            <a:r>
              <a:rPr lang="en-US" b="1" dirty="0">
                <a:solidFill>
                  <a:schemeClr val="accent1">
                    <a:lumMod val="75000"/>
                  </a:schemeClr>
                </a:solidFill>
                <a:effectLst>
                  <a:outerShdw blurRad="38100" dist="38100" dir="2700000" algn="tl">
                    <a:srgbClr val="000000">
                      <a:alpha val="43137"/>
                    </a:srgbClr>
                  </a:outerShdw>
                </a:effectLst>
                <a:latin typeface="+mj-lt"/>
              </a:rPr>
              <a:t>X &amp; Y</a:t>
            </a:r>
          </a:p>
        </p:txBody>
      </p:sp>
      <p:sp>
        <p:nvSpPr>
          <p:cNvPr id="16" name="TextBox 15">
            <a:extLst>
              <a:ext uri="{FF2B5EF4-FFF2-40B4-BE49-F238E27FC236}">
                <a16:creationId xmlns:a16="http://schemas.microsoft.com/office/drawing/2014/main" id="{7191CD3C-12B5-4B4F-9746-F6384D005C0F}"/>
              </a:ext>
            </a:extLst>
          </p:cNvPr>
          <p:cNvSpPr txBox="1"/>
          <p:nvPr/>
        </p:nvSpPr>
        <p:spPr>
          <a:xfrm>
            <a:off x="4025210" y="2527284"/>
            <a:ext cx="819455" cy="646331"/>
          </a:xfrm>
          <a:prstGeom prst="rect">
            <a:avLst/>
          </a:prstGeom>
          <a:noFill/>
        </p:spPr>
        <p:txBody>
          <a:bodyPr wrap="none" rtlCol="0">
            <a:spAutoFit/>
          </a:bodyPr>
          <a:lstStyle/>
          <a:p>
            <a:r>
              <a:rPr lang="en-US" b="1" dirty="0">
                <a:solidFill>
                  <a:schemeClr val="accent3"/>
                </a:solidFill>
                <a:effectLst>
                  <a:outerShdw blurRad="38100" dist="38100" dir="2700000" algn="tl">
                    <a:srgbClr val="000000">
                      <a:alpha val="43137"/>
                    </a:srgbClr>
                  </a:outerShdw>
                </a:effectLst>
                <a:latin typeface="+mj-lt"/>
              </a:rPr>
              <a:t>A + X </a:t>
            </a:r>
          </a:p>
          <a:p>
            <a:r>
              <a:rPr lang="en-US" b="1" dirty="0">
                <a:solidFill>
                  <a:schemeClr val="accent3"/>
                </a:solidFill>
                <a:effectLst>
                  <a:outerShdw blurRad="38100" dist="38100" dir="2700000" algn="tl">
                    <a:srgbClr val="000000">
                      <a:alpha val="43137"/>
                    </a:srgbClr>
                  </a:outerShdw>
                </a:effectLst>
                <a:latin typeface="+mj-lt"/>
              </a:rPr>
              <a:t>A + Y</a:t>
            </a:r>
            <a:endParaRPr lang="en-CA" b="1" dirty="0">
              <a:solidFill>
                <a:schemeClr val="accent3"/>
              </a:solidFill>
              <a:effectLst>
                <a:outerShdw blurRad="38100" dist="38100" dir="2700000" algn="tl">
                  <a:srgbClr val="000000">
                    <a:alpha val="43137"/>
                  </a:srgbClr>
                </a:outerShdw>
              </a:effectLst>
              <a:latin typeface="+mj-lt"/>
            </a:endParaRPr>
          </a:p>
        </p:txBody>
      </p:sp>
      <p:sp>
        <p:nvSpPr>
          <p:cNvPr id="14" name="Arrow: Curved Up 13">
            <a:extLst>
              <a:ext uri="{FF2B5EF4-FFF2-40B4-BE49-F238E27FC236}">
                <a16:creationId xmlns:a16="http://schemas.microsoft.com/office/drawing/2014/main" id="{9653CA95-695B-48E8-AFD2-760D738D3674}"/>
              </a:ext>
            </a:extLst>
          </p:cNvPr>
          <p:cNvSpPr/>
          <p:nvPr/>
        </p:nvSpPr>
        <p:spPr>
          <a:xfrm rot="8490633">
            <a:off x="962867" y="2672202"/>
            <a:ext cx="2568704" cy="717608"/>
          </a:xfrm>
          <a:prstGeom prst="curvedUp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solidFill>
                <a:schemeClr val="tx1"/>
              </a:solidFill>
            </a:endParaRPr>
          </a:p>
        </p:txBody>
      </p:sp>
      <p:pic>
        <p:nvPicPr>
          <p:cNvPr id="18" name="Graphic 17" descr="User">
            <a:extLst>
              <a:ext uri="{FF2B5EF4-FFF2-40B4-BE49-F238E27FC236}">
                <a16:creationId xmlns:a16="http://schemas.microsoft.com/office/drawing/2014/main" id="{237833AE-BB88-40E8-BA25-9733735D0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7978" y="4079693"/>
            <a:ext cx="552226" cy="552226"/>
          </a:xfrm>
          <a:prstGeom prst="rect">
            <a:avLst/>
          </a:prstGeom>
          <a:effectLst>
            <a:outerShdw blurRad="50800" dist="38100" dir="2700000" algn="tl" rotWithShape="0">
              <a:prstClr val="black">
                <a:alpha val="40000"/>
              </a:prstClr>
            </a:outerShdw>
          </a:effectLst>
        </p:spPr>
      </p:pic>
      <p:pic>
        <p:nvPicPr>
          <p:cNvPr id="20" name="Graphic 19" descr="Home">
            <a:extLst>
              <a:ext uri="{FF2B5EF4-FFF2-40B4-BE49-F238E27FC236}">
                <a16:creationId xmlns:a16="http://schemas.microsoft.com/office/drawing/2014/main" id="{25C8CBCE-2647-48FF-9A9C-FFC1938404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6320" y="3866580"/>
            <a:ext cx="489226" cy="489226"/>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ED86C1F2-C668-4D54-A587-E196A786A716}"/>
              </a:ext>
            </a:extLst>
          </p:cNvPr>
          <p:cNvSpPr txBox="1"/>
          <p:nvPr/>
        </p:nvSpPr>
        <p:spPr>
          <a:xfrm>
            <a:off x="1536728" y="4251299"/>
            <a:ext cx="351378" cy="369332"/>
          </a:xfrm>
          <a:prstGeom prst="rect">
            <a:avLst/>
          </a:prstGeom>
          <a:noFill/>
        </p:spPr>
        <p:txBody>
          <a:bodyPr wrap="none" rtlCol="0">
            <a:spAutoFit/>
          </a:bodyPr>
          <a:lstStyle/>
          <a:p>
            <a:r>
              <a:rPr lang="en-US" b="1" dirty="0">
                <a:solidFill>
                  <a:schemeClr val="accent1">
                    <a:lumMod val="75000"/>
                  </a:schemeClr>
                </a:solidFill>
                <a:effectLst>
                  <a:outerShdw blurRad="38100" dist="38100" dir="2700000" algn="tl">
                    <a:srgbClr val="000000">
                      <a:alpha val="43137"/>
                    </a:srgbClr>
                  </a:outerShdw>
                </a:effectLst>
                <a:latin typeface="+mj-lt"/>
              </a:rPr>
              <a:t>X</a:t>
            </a:r>
            <a:endParaRPr lang="en-CA"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22" name="TextBox 21">
            <a:extLst>
              <a:ext uri="{FF2B5EF4-FFF2-40B4-BE49-F238E27FC236}">
                <a16:creationId xmlns:a16="http://schemas.microsoft.com/office/drawing/2014/main" id="{03CF5C9C-E9D0-4224-AB24-C381B11EFD57}"/>
              </a:ext>
            </a:extLst>
          </p:cNvPr>
          <p:cNvSpPr txBox="1"/>
          <p:nvPr/>
        </p:nvSpPr>
        <p:spPr>
          <a:xfrm>
            <a:off x="1146091" y="4534515"/>
            <a:ext cx="819455" cy="369332"/>
          </a:xfrm>
          <a:prstGeom prst="rect">
            <a:avLst/>
          </a:prstGeom>
          <a:noFill/>
        </p:spPr>
        <p:txBody>
          <a:bodyPr wrap="none" rtlCol="0">
            <a:spAutoFit/>
          </a:bodyPr>
          <a:lstStyle/>
          <a:p>
            <a:r>
              <a:rPr lang="en-US" b="1" dirty="0">
                <a:solidFill>
                  <a:schemeClr val="accent3"/>
                </a:solidFill>
                <a:effectLst>
                  <a:outerShdw blurRad="38100" dist="38100" dir="2700000" algn="tl">
                    <a:srgbClr val="000000">
                      <a:alpha val="43137"/>
                    </a:srgbClr>
                  </a:outerShdw>
                </a:effectLst>
                <a:latin typeface="+mj-lt"/>
              </a:rPr>
              <a:t>A + X </a:t>
            </a:r>
          </a:p>
        </p:txBody>
      </p:sp>
      <p:pic>
        <p:nvPicPr>
          <p:cNvPr id="23" name="Graphic 22" descr="User">
            <a:extLst>
              <a:ext uri="{FF2B5EF4-FFF2-40B4-BE49-F238E27FC236}">
                <a16:creationId xmlns:a16="http://schemas.microsoft.com/office/drawing/2014/main" id="{F07C20EB-31B3-4ACB-860A-6C7EF4978E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1013" y="3519075"/>
            <a:ext cx="552226" cy="552226"/>
          </a:xfrm>
          <a:prstGeom prst="rect">
            <a:avLst/>
          </a:prstGeom>
          <a:effectLst>
            <a:outerShdw blurRad="50800" dist="38100" dir="2700000" algn="tl" rotWithShape="0">
              <a:prstClr val="black">
                <a:alpha val="40000"/>
              </a:prstClr>
            </a:outerShdw>
          </a:effectLst>
        </p:spPr>
      </p:pic>
      <p:pic>
        <p:nvPicPr>
          <p:cNvPr id="24" name="Graphic 23" descr="Home">
            <a:extLst>
              <a:ext uri="{FF2B5EF4-FFF2-40B4-BE49-F238E27FC236}">
                <a16:creationId xmlns:a16="http://schemas.microsoft.com/office/drawing/2014/main" id="{D8274223-0634-424B-B344-119FEC01C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9355" y="3305962"/>
            <a:ext cx="489226" cy="489226"/>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10A02CC5-143F-41F0-AC18-F91239C82A82}"/>
              </a:ext>
            </a:extLst>
          </p:cNvPr>
          <p:cNvSpPr txBox="1"/>
          <p:nvPr/>
        </p:nvSpPr>
        <p:spPr>
          <a:xfrm>
            <a:off x="7969763" y="3690681"/>
            <a:ext cx="351378" cy="369332"/>
          </a:xfrm>
          <a:prstGeom prst="rect">
            <a:avLst/>
          </a:prstGeom>
          <a:noFill/>
        </p:spPr>
        <p:txBody>
          <a:bodyPr wrap="none" rtlCol="0">
            <a:spAutoFit/>
          </a:bodyPr>
          <a:lstStyle/>
          <a:p>
            <a:r>
              <a:rPr lang="en-US" b="1" dirty="0">
                <a:solidFill>
                  <a:schemeClr val="accent1">
                    <a:lumMod val="75000"/>
                  </a:schemeClr>
                </a:solidFill>
                <a:effectLst>
                  <a:outerShdw blurRad="38100" dist="38100" dir="2700000" algn="tl">
                    <a:srgbClr val="000000">
                      <a:alpha val="43137"/>
                    </a:srgbClr>
                  </a:outerShdw>
                </a:effectLst>
                <a:latin typeface="+mj-lt"/>
              </a:rPr>
              <a:t>Y</a:t>
            </a:r>
            <a:endParaRPr lang="en-CA"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26" name="TextBox 25">
            <a:extLst>
              <a:ext uri="{FF2B5EF4-FFF2-40B4-BE49-F238E27FC236}">
                <a16:creationId xmlns:a16="http://schemas.microsoft.com/office/drawing/2014/main" id="{5913776E-A86A-4845-BCC3-41E7C1A07B1D}"/>
              </a:ext>
            </a:extLst>
          </p:cNvPr>
          <p:cNvSpPr txBox="1"/>
          <p:nvPr/>
        </p:nvSpPr>
        <p:spPr>
          <a:xfrm>
            <a:off x="7579126" y="3973897"/>
            <a:ext cx="806631" cy="369332"/>
          </a:xfrm>
          <a:prstGeom prst="rect">
            <a:avLst/>
          </a:prstGeom>
          <a:noFill/>
        </p:spPr>
        <p:txBody>
          <a:bodyPr wrap="none" rtlCol="0">
            <a:spAutoFit/>
          </a:bodyPr>
          <a:lstStyle/>
          <a:p>
            <a:r>
              <a:rPr lang="en-US" b="1" dirty="0">
                <a:solidFill>
                  <a:schemeClr val="accent3"/>
                </a:solidFill>
                <a:effectLst>
                  <a:outerShdw blurRad="38100" dist="38100" dir="2700000" algn="tl">
                    <a:srgbClr val="000000">
                      <a:alpha val="43137"/>
                    </a:srgbClr>
                  </a:outerShdw>
                </a:effectLst>
                <a:latin typeface="+mj-lt"/>
              </a:rPr>
              <a:t>A + Y </a:t>
            </a:r>
          </a:p>
        </p:txBody>
      </p:sp>
      <p:sp>
        <p:nvSpPr>
          <p:cNvPr id="17" name="Arrow: Curved Down 16">
            <a:extLst>
              <a:ext uri="{FF2B5EF4-FFF2-40B4-BE49-F238E27FC236}">
                <a16:creationId xmlns:a16="http://schemas.microsoft.com/office/drawing/2014/main" id="{18142762-A90E-4E2D-BFFC-FD44BF660C5B}"/>
              </a:ext>
            </a:extLst>
          </p:cNvPr>
          <p:cNvSpPr/>
          <p:nvPr/>
        </p:nvSpPr>
        <p:spPr>
          <a:xfrm rot="1441371">
            <a:off x="5022309" y="2199722"/>
            <a:ext cx="3317460" cy="722388"/>
          </a:xfrm>
          <a:prstGeom prst="curvedDown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solidFill>
                <a:schemeClr val="tx1"/>
              </a:solidFill>
            </a:endParaRPr>
          </a:p>
        </p:txBody>
      </p:sp>
      <p:pic>
        <p:nvPicPr>
          <p:cNvPr id="28" name="Graphic 27" descr="Open book">
            <a:extLst>
              <a:ext uri="{FF2B5EF4-FFF2-40B4-BE49-F238E27FC236}">
                <a16:creationId xmlns:a16="http://schemas.microsoft.com/office/drawing/2014/main" id="{892FEC03-286B-4748-9E3A-26B353ED0A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47219" y="5479442"/>
            <a:ext cx="914400" cy="914400"/>
          </a:xfrm>
          <a:prstGeom prst="rect">
            <a:avLst/>
          </a:prstGeom>
        </p:spPr>
      </p:pic>
      <p:sp>
        <p:nvSpPr>
          <p:cNvPr id="30" name="TextBox 29">
            <a:extLst>
              <a:ext uri="{FF2B5EF4-FFF2-40B4-BE49-F238E27FC236}">
                <a16:creationId xmlns:a16="http://schemas.microsoft.com/office/drawing/2014/main" id="{21079D13-6CCD-4084-AE38-1806593FA60C}"/>
              </a:ext>
            </a:extLst>
          </p:cNvPr>
          <p:cNvSpPr txBox="1"/>
          <p:nvPr/>
        </p:nvSpPr>
        <p:spPr>
          <a:xfrm>
            <a:off x="1625094" y="6240067"/>
            <a:ext cx="2472793" cy="369332"/>
          </a:xfrm>
          <a:prstGeom prst="rect">
            <a:avLst/>
          </a:prstGeom>
          <a:noFill/>
        </p:spPr>
        <p:txBody>
          <a:bodyPr wrap="none" rtlCol="0">
            <a:spAutoFit/>
          </a:bodyPr>
          <a:lstStyle/>
          <a:p>
            <a:r>
              <a:rPr lang="en-US" b="1" dirty="0">
                <a:solidFill>
                  <a:schemeClr val="accent1"/>
                </a:solidFill>
                <a:effectLst>
                  <a:outerShdw blurRad="38100" dist="38100" dir="2700000" algn="tl">
                    <a:srgbClr val="000000">
                      <a:alpha val="43137"/>
                    </a:srgbClr>
                  </a:outerShdw>
                </a:effectLst>
                <a:latin typeface="+mj-lt"/>
              </a:rPr>
              <a:t>X Manuscript Family</a:t>
            </a:r>
          </a:p>
        </p:txBody>
      </p:sp>
      <p:pic>
        <p:nvPicPr>
          <p:cNvPr id="31" name="Graphic 30" descr="Open book">
            <a:extLst>
              <a:ext uri="{FF2B5EF4-FFF2-40B4-BE49-F238E27FC236}">
                <a16:creationId xmlns:a16="http://schemas.microsoft.com/office/drawing/2014/main" id="{A7BE7A48-3608-4B49-8BB9-24AEA51B31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94096" y="885631"/>
            <a:ext cx="914400" cy="914400"/>
          </a:xfrm>
          <a:prstGeom prst="rect">
            <a:avLst/>
          </a:prstGeom>
        </p:spPr>
      </p:pic>
      <p:sp>
        <p:nvSpPr>
          <p:cNvPr id="32" name="TextBox 31">
            <a:extLst>
              <a:ext uri="{FF2B5EF4-FFF2-40B4-BE49-F238E27FC236}">
                <a16:creationId xmlns:a16="http://schemas.microsoft.com/office/drawing/2014/main" id="{79ED6213-C761-476A-8D7F-D227E204C0B4}"/>
              </a:ext>
            </a:extLst>
          </p:cNvPr>
          <p:cNvSpPr txBox="1"/>
          <p:nvPr/>
        </p:nvSpPr>
        <p:spPr>
          <a:xfrm>
            <a:off x="8871971" y="1637308"/>
            <a:ext cx="2472793" cy="369332"/>
          </a:xfrm>
          <a:prstGeom prst="rect">
            <a:avLst/>
          </a:prstGeom>
          <a:noFill/>
        </p:spPr>
        <p:txBody>
          <a:bodyPr wrap="none" rtlCol="0">
            <a:spAutoFit/>
          </a:bodyPr>
          <a:lstStyle/>
          <a:p>
            <a:r>
              <a:rPr lang="en-US" b="1" dirty="0">
                <a:solidFill>
                  <a:schemeClr val="accent1"/>
                </a:solidFill>
                <a:effectLst>
                  <a:outerShdw blurRad="38100" dist="38100" dir="2700000" algn="tl">
                    <a:srgbClr val="000000">
                      <a:alpha val="43137"/>
                    </a:srgbClr>
                  </a:outerShdw>
                </a:effectLst>
                <a:latin typeface="+mj-lt"/>
              </a:rPr>
              <a:t>Y Manuscript Family</a:t>
            </a:r>
          </a:p>
        </p:txBody>
      </p:sp>
      <p:pic>
        <p:nvPicPr>
          <p:cNvPr id="33" name="Graphic 32" descr="Users">
            <a:extLst>
              <a:ext uri="{FF2B5EF4-FFF2-40B4-BE49-F238E27FC236}">
                <a16:creationId xmlns:a16="http://schemas.microsoft.com/office/drawing/2014/main" id="{AE20EFA0-78D9-40D4-BA7D-E6B2E0CF73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65546" y="4197364"/>
            <a:ext cx="645868" cy="645868"/>
          </a:xfrm>
          <a:prstGeom prst="rect">
            <a:avLst/>
          </a:prstGeom>
          <a:effectLst>
            <a:outerShdw blurRad="50800" dist="38100" dir="2700000" algn="tl" rotWithShape="0">
              <a:prstClr val="black">
                <a:alpha val="40000"/>
              </a:prstClr>
            </a:outerShdw>
          </a:effectLst>
        </p:spPr>
      </p:pic>
      <p:pic>
        <p:nvPicPr>
          <p:cNvPr id="34" name="Graphic 33" descr="Users">
            <a:extLst>
              <a:ext uri="{FF2B5EF4-FFF2-40B4-BE49-F238E27FC236}">
                <a16:creationId xmlns:a16="http://schemas.microsoft.com/office/drawing/2014/main" id="{873C6061-8050-4B3E-A582-F93517C2D7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24476" y="3302368"/>
            <a:ext cx="687105" cy="687105"/>
          </a:xfrm>
          <a:prstGeom prst="rect">
            <a:avLst/>
          </a:prstGeom>
          <a:effectLst>
            <a:outerShdw blurRad="50800" dist="38100" dir="2700000" algn="tl" rotWithShape="0">
              <a:prstClr val="black">
                <a:alpha val="40000"/>
              </a:prstClr>
            </a:outerShdw>
          </a:effectLst>
        </p:spPr>
      </p:pic>
      <p:pic>
        <p:nvPicPr>
          <p:cNvPr id="39" name="Graphic 38" descr="Arrow Straight">
            <a:extLst>
              <a:ext uri="{FF2B5EF4-FFF2-40B4-BE49-F238E27FC236}">
                <a16:creationId xmlns:a16="http://schemas.microsoft.com/office/drawing/2014/main" id="{2A5D93D0-9C03-495F-B795-DEAD613AD5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7926562">
            <a:off x="1241416" y="4940951"/>
            <a:ext cx="1176037" cy="645868"/>
          </a:xfrm>
          <a:prstGeom prst="rect">
            <a:avLst/>
          </a:prstGeom>
          <a:effectLst>
            <a:outerShdw blurRad="50800" dist="38100" dir="2700000" algn="tl" rotWithShape="0">
              <a:prstClr val="black">
                <a:alpha val="40000"/>
              </a:prstClr>
            </a:outerShdw>
          </a:effectLst>
        </p:spPr>
      </p:pic>
      <p:sp>
        <p:nvSpPr>
          <p:cNvPr id="43" name="TextBox 42">
            <a:extLst>
              <a:ext uri="{FF2B5EF4-FFF2-40B4-BE49-F238E27FC236}">
                <a16:creationId xmlns:a16="http://schemas.microsoft.com/office/drawing/2014/main" id="{4C230C9B-C4DE-4414-B0B6-539B42A35A6A}"/>
              </a:ext>
            </a:extLst>
          </p:cNvPr>
          <p:cNvSpPr txBox="1"/>
          <p:nvPr/>
        </p:nvSpPr>
        <p:spPr>
          <a:xfrm>
            <a:off x="892962" y="5844985"/>
            <a:ext cx="1225015" cy="369332"/>
          </a:xfrm>
          <a:prstGeom prst="rect">
            <a:avLst/>
          </a:prstGeom>
          <a:noFill/>
        </p:spPr>
        <p:txBody>
          <a:bodyPr wrap="none" rtlCol="0">
            <a:spAutoFit/>
          </a:bodyPr>
          <a:lstStyle/>
          <a:p>
            <a:r>
              <a:rPr lang="en-US" b="1" dirty="0">
                <a:solidFill>
                  <a:schemeClr val="accent5"/>
                </a:solidFill>
                <a:effectLst>
                  <a:outerShdw blurRad="38100" dist="38100" dir="2700000" algn="tl">
                    <a:srgbClr val="000000">
                      <a:alpha val="43137"/>
                    </a:srgbClr>
                  </a:outerShdw>
                </a:effectLst>
                <a:latin typeface="+mj-lt"/>
              </a:rPr>
              <a:t>A + X + C </a:t>
            </a:r>
          </a:p>
        </p:txBody>
      </p:sp>
      <p:pic>
        <p:nvPicPr>
          <p:cNvPr id="44" name="Graphic 43" descr="Arrow Straight">
            <a:extLst>
              <a:ext uri="{FF2B5EF4-FFF2-40B4-BE49-F238E27FC236}">
                <a16:creationId xmlns:a16="http://schemas.microsoft.com/office/drawing/2014/main" id="{8F043AC7-98E3-45BE-8109-2BA5E87E57C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3100360">
            <a:off x="2405294" y="4691838"/>
            <a:ext cx="1176037" cy="645868"/>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90C47FD5-9768-4AF2-8851-7FF7BF00343D}"/>
              </a:ext>
            </a:extLst>
          </p:cNvPr>
          <p:cNvSpPr txBox="1"/>
          <p:nvPr/>
        </p:nvSpPr>
        <p:spPr>
          <a:xfrm>
            <a:off x="3269929" y="5366430"/>
            <a:ext cx="1245854" cy="369332"/>
          </a:xfrm>
          <a:prstGeom prst="rect">
            <a:avLst/>
          </a:prstGeom>
          <a:noFill/>
        </p:spPr>
        <p:txBody>
          <a:bodyPr wrap="none" rtlCol="0">
            <a:spAutoFit/>
          </a:bodyPr>
          <a:lstStyle/>
          <a:p>
            <a:r>
              <a:rPr lang="en-US" b="1" dirty="0">
                <a:solidFill>
                  <a:schemeClr val="accent5"/>
                </a:solidFill>
                <a:effectLst>
                  <a:outerShdw blurRad="38100" dist="38100" dir="2700000" algn="tl">
                    <a:srgbClr val="000000">
                      <a:alpha val="43137"/>
                    </a:srgbClr>
                  </a:outerShdw>
                </a:effectLst>
                <a:latin typeface="+mj-lt"/>
              </a:rPr>
              <a:t>A + X + D </a:t>
            </a:r>
          </a:p>
        </p:txBody>
      </p:sp>
      <p:pic>
        <p:nvPicPr>
          <p:cNvPr id="46" name="Graphic 45" descr="Arrow Straight">
            <a:extLst>
              <a:ext uri="{FF2B5EF4-FFF2-40B4-BE49-F238E27FC236}">
                <a16:creationId xmlns:a16="http://schemas.microsoft.com/office/drawing/2014/main" id="{A18926A8-65D8-4A07-A590-005DA0EEA2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3100360">
            <a:off x="8884110" y="3861214"/>
            <a:ext cx="1176037" cy="645868"/>
          </a:xfrm>
          <a:prstGeom prst="rect">
            <a:avLst/>
          </a:prstGeom>
          <a:effectLst>
            <a:outerShdw blurRad="50800" dist="38100" dir="2700000" algn="tl" rotWithShape="0">
              <a:prstClr val="black">
                <a:alpha val="40000"/>
              </a:prstClr>
            </a:outerShdw>
          </a:effectLst>
        </p:spPr>
      </p:pic>
      <p:pic>
        <p:nvPicPr>
          <p:cNvPr id="47" name="Graphic 46" descr="Arrow Straight">
            <a:extLst>
              <a:ext uri="{FF2B5EF4-FFF2-40B4-BE49-F238E27FC236}">
                <a16:creationId xmlns:a16="http://schemas.microsoft.com/office/drawing/2014/main" id="{97A74747-8350-4C49-AB13-B8B84998168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9115068">
            <a:off x="8893386" y="2830633"/>
            <a:ext cx="1176037" cy="645868"/>
          </a:xfrm>
          <a:prstGeom prst="rect">
            <a:avLst/>
          </a:prstGeom>
          <a:effectLst>
            <a:outerShdw blurRad="50800" dist="38100" dir="2700000" algn="tl" rotWithShape="0">
              <a:prstClr val="black">
                <a:alpha val="40000"/>
              </a:prstClr>
            </a:outerShdw>
          </a:effectLst>
        </p:spPr>
      </p:pic>
      <p:sp>
        <p:nvSpPr>
          <p:cNvPr id="48" name="TextBox 47">
            <a:extLst>
              <a:ext uri="{FF2B5EF4-FFF2-40B4-BE49-F238E27FC236}">
                <a16:creationId xmlns:a16="http://schemas.microsoft.com/office/drawing/2014/main" id="{50D7CF46-87C2-4343-9125-E9AEBC350129}"/>
              </a:ext>
            </a:extLst>
          </p:cNvPr>
          <p:cNvSpPr txBox="1"/>
          <p:nvPr/>
        </p:nvSpPr>
        <p:spPr>
          <a:xfrm>
            <a:off x="9869007" y="4422963"/>
            <a:ext cx="1212191" cy="369332"/>
          </a:xfrm>
          <a:prstGeom prst="rect">
            <a:avLst/>
          </a:prstGeom>
          <a:noFill/>
        </p:spPr>
        <p:txBody>
          <a:bodyPr wrap="none" rtlCol="0">
            <a:spAutoFit/>
          </a:bodyPr>
          <a:lstStyle/>
          <a:p>
            <a:r>
              <a:rPr lang="en-US" b="1" dirty="0">
                <a:solidFill>
                  <a:schemeClr val="accent5"/>
                </a:solidFill>
                <a:effectLst>
                  <a:outerShdw blurRad="38100" dist="38100" dir="2700000" algn="tl">
                    <a:srgbClr val="000000">
                      <a:alpha val="43137"/>
                    </a:srgbClr>
                  </a:outerShdw>
                </a:effectLst>
                <a:latin typeface="+mj-lt"/>
              </a:rPr>
              <a:t>A + Y + E </a:t>
            </a:r>
          </a:p>
        </p:txBody>
      </p:sp>
      <p:sp>
        <p:nvSpPr>
          <p:cNvPr id="49" name="TextBox 48">
            <a:extLst>
              <a:ext uri="{FF2B5EF4-FFF2-40B4-BE49-F238E27FC236}">
                <a16:creationId xmlns:a16="http://schemas.microsoft.com/office/drawing/2014/main" id="{9CDAE001-C894-4C40-B45A-B550ED4E19D6}"/>
              </a:ext>
            </a:extLst>
          </p:cNvPr>
          <p:cNvSpPr txBox="1"/>
          <p:nvPr/>
        </p:nvSpPr>
        <p:spPr>
          <a:xfrm>
            <a:off x="9951296" y="2591848"/>
            <a:ext cx="1212191" cy="369332"/>
          </a:xfrm>
          <a:prstGeom prst="rect">
            <a:avLst/>
          </a:prstGeom>
          <a:noFill/>
        </p:spPr>
        <p:txBody>
          <a:bodyPr wrap="none" rtlCol="0">
            <a:spAutoFit/>
          </a:bodyPr>
          <a:lstStyle/>
          <a:p>
            <a:r>
              <a:rPr lang="en-US" b="1" dirty="0">
                <a:solidFill>
                  <a:schemeClr val="accent5"/>
                </a:solidFill>
                <a:effectLst>
                  <a:outerShdw blurRad="38100" dist="38100" dir="2700000" algn="tl">
                    <a:srgbClr val="000000">
                      <a:alpha val="43137"/>
                    </a:srgbClr>
                  </a:outerShdw>
                </a:effectLst>
                <a:latin typeface="+mj-lt"/>
              </a:rPr>
              <a:t>A + Y + F </a:t>
            </a:r>
          </a:p>
        </p:txBody>
      </p:sp>
    </p:spTree>
    <p:extLst>
      <p:ext uri="{BB962C8B-B14F-4D97-AF65-F5344CB8AC3E}">
        <p14:creationId xmlns:p14="http://schemas.microsoft.com/office/powerpoint/2010/main" val="243772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500" fill="hold"/>
                                        <p:tgtEl>
                                          <p:spTgt spid="34"/>
                                        </p:tgtEl>
                                        <p:attrNameLst>
                                          <p:attrName>ppt_x</p:attrName>
                                        </p:attrNameLst>
                                      </p:cBhvr>
                                      <p:tavLst>
                                        <p:tav tm="0">
                                          <p:val>
                                            <p:strVal val="1+#ppt_w/2"/>
                                          </p:val>
                                        </p:tav>
                                        <p:tav tm="100000">
                                          <p:val>
                                            <p:strVal val="#ppt_x"/>
                                          </p:val>
                                        </p:tav>
                                      </p:tavLst>
                                    </p:anim>
                                    <p:anim calcmode="lin" valueType="num">
                                      <p:cBhvr additive="base">
                                        <p:cTn id="73"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par>
                                <p:cTn id="79" presetID="10"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par>
                                <p:cTn id="88" presetID="10" presetClass="entr" presetSubtype="0"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par>
                                <p:cTn id="94" presetID="10"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par>
                                <p:cTn id="108" presetID="10"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500"/>
                                        <p:tgtEl>
                                          <p:spTgt spid="3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fade">
                                      <p:cBhvr>
                                        <p:cTn id="1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4" grpId="0" animBg="1"/>
      <p:bldP spid="21" grpId="0"/>
      <p:bldP spid="22" grpId="0"/>
      <p:bldP spid="25" grpId="0"/>
      <p:bldP spid="26" grpId="0"/>
      <p:bldP spid="17" grpId="0" animBg="1"/>
      <p:bldP spid="30" grpId="0"/>
      <p:bldP spid="32" grpId="0"/>
      <p:bldP spid="43" grpId="0"/>
      <p:bldP spid="45"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BEA6-567B-E346-BA93-6A237A481EF3}"/>
              </a:ext>
            </a:extLst>
          </p:cNvPr>
          <p:cNvSpPr>
            <a:spLocks noGrp="1"/>
          </p:cNvSpPr>
          <p:nvPr>
            <p:ph type="title"/>
          </p:nvPr>
        </p:nvSpPr>
        <p:spPr/>
        <p:txBody>
          <a:bodyPr/>
          <a:lstStyle/>
          <a:p>
            <a:r>
              <a:rPr lang="en-US" dirty="0"/>
              <a:t>Importance of these classes</a:t>
            </a:r>
          </a:p>
        </p:txBody>
      </p:sp>
      <p:sp>
        <p:nvSpPr>
          <p:cNvPr id="3" name="Text Placeholder 2">
            <a:extLst>
              <a:ext uri="{FF2B5EF4-FFF2-40B4-BE49-F238E27FC236}">
                <a16:creationId xmlns:a16="http://schemas.microsoft.com/office/drawing/2014/main" id="{F3DAF89C-396F-7D48-A70E-4BE73B740BD3}"/>
              </a:ext>
            </a:extLst>
          </p:cNvPr>
          <p:cNvSpPr>
            <a:spLocks noGrp="1"/>
          </p:cNvSpPr>
          <p:nvPr>
            <p:ph type="body" sz="quarter" idx="10"/>
          </p:nvPr>
        </p:nvSpPr>
        <p:spPr/>
        <p:txBody>
          <a:bodyPr/>
          <a:lstStyle/>
          <a:p>
            <a:pPr marL="457200" indent="-457200">
              <a:buFont typeface="Arial" panose="020B0604020202020204" pitchFamily="34" charset="0"/>
              <a:buChar char="•"/>
            </a:pPr>
            <a:r>
              <a:rPr lang="en-US" sz="4000" b="1" dirty="0">
                <a:latin typeface="+mn-lt"/>
              </a:rPr>
              <a:t>Psalm 40:8 </a:t>
            </a:r>
            <a:r>
              <a:rPr lang="en-US" sz="4000" dirty="0">
                <a:latin typeface="+mn-lt"/>
              </a:rPr>
              <a:t>– our delight</a:t>
            </a:r>
            <a:endParaRPr lang="en-US" sz="4000" b="1" dirty="0">
              <a:latin typeface="+mn-lt"/>
            </a:endParaRPr>
          </a:p>
          <a:p>
            <a:pPr marL="457200" indent="-457200">
              <a:buFont typeface="Arial" panose="020B0604020202020204" pitchFamily="34" charset="0"/>
              <a:buChar char="•"/>
            </a:pPr>
            <a:r>
              <a:rPr lang="en-US" sz="4000" b="1" dirty="0">
                <a:latin typeface="+mn-lt"/>
              </a:rPr>
              <a:t>2 Timothy 2:2 </a:t>
            </a:r>
            <a:r>
              <a:rPr lang="en-US" sz="4000" dirty="0">
                <a:latin typeface="+mn-lt"/>
              </a:rPr>
              <a:t>– Gospel multiplication</a:t>
            </a:r>
          </a:p>
          <a:p>
            <a:pPr marL="457200" indent="-457200">
              <a:buFont typeface="Arial" panose="020B0604020202020204" pitchFamily="34" charset="0"/>
              <a:buChar char="•"/>
            </a:pPr>
            <a:r>
              <a:rPr lang="en-US" sz="4000" b="1" dirty="0">
                <a:latin typeface="+mn-lt"/>
              </a:rPr>
              <a:t>1 Peter 3:15-16 </a:t>
            </a:r>
            <a:r>
              <a:rPr lang="en-US" sz="4000" dirty="0">
                <a:latin typeface="+mn-lt"/>
              </a:rPr>
              <a:t>– ready to give an answer</a:t>
            </a:r>
          </a:p>
        </p:txBody>
      </p:sp>
    </p:spTree>
    <p:extLst>
      <p:ext uri="{BB962C8B-B14F-4D97-AF65-F5344CB8AC3E}">
        <p14:creationId xmlns:p14="http://schemas.microsoft.com/office/powerpoint/2010/main" val="826909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D6CEF-1ABF-414B-8E51-0A3EAC5A3FB0}"/>
              </a:ext>
            </a:extLst>
          </p:cNvPr>
          <p:cNvSpPr>
            <a:spLocks noGrp="1"/>
          </p:cNvSpPr>
          <p:nvPr>
            <p:ph type="body" sz="quarter" idx="10"/>
          </p:nvPr>
        </p:nvSpPr>
        <p:spPr/>
        <p:txBody>
          <a:bodyPr/>
          <a:lstStyle/>
          <a:p>
            <a:r>
              <a:rPr lang="en-CA" dirty="0"/>
              <a:t>“The </a:t>
            </a:r>
            <a:r>
              <a:rPr lang="en-CA" b="1" dirty="0">
                <a:solidFill>
                  <a:schemeClr val="accent1">
                    <a:lumMod val="75000"/>
                  </a:schemeClr>
                </a:solidFill>
              </a:rPr>
              <a:t>original readings are still present</a:t>
            </a:r>
            <a:r>
              <a:rPr lang="en-CA" dirty="0"/>
              <a:t>, even when there are a number of options for a given word or phrase, but the benefit of knowing that the text has not been edited in wholesale fashion, as some assert, far outweighs the work we must invest in the study of textual variants.”</a:t>
            </a:r>
          </a:p>
        </p:txBody>
      </p:sp>
      <p:pic>
        <p:nvPicPr>
          <p:cNvPr id="9" name="Picture Placeholder 8" descr="A close up of a logo&#10;&#10;Description automatically generated">
            <a:extLst>
              <a:ext uri="{FF2B5EF4-FFF2-40B4-BE49-F238E27FC236}">
                <a16:creationId xmlns:a16="http://schemas.microsoft.com/office/drawing/2014/main" id="{9EDB12B4-822D-4075-816A-C7FF436E7FB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8D0192F6-D62E-4B8D-8D34-6C56F5A9FDE7}"/>
              </a:ext>
            </a:extLst>
          </p:cNvPr>
          <p:cNvSpPr>
            <a:spLocks noGrp="1"/>
          </p:cNvSpPr>
          <p:nvPr>
            <p:ph type="body" sz="quarter" idx="12"/>
          </p:nvPr>
        </p:nvSpPr>
        <p:spPr/>
        <p:txBody>
          <a:bodyPr/>
          <a:lstStyle/>
          <a:p>
            <a:r>
              <a:rPr lang="en-US" dirty="0"/>
              <a:t>Dr. James R. White</a:t>
            </a:r>
            <a:endParaRPr lang="en-CA" dirty="0"/>
          </a:p>
        </p:txBody>
      </p:sp>
      <p:sp>
        <p:nvSpPr>
          <p:cNvPr id="7" name="Text Placeholder 6">
            <a:extLst>
              <a:ext uri="{FF2B5EF4-FFF2-40B4-BE49-F238E27FC236}">
                <a16:creationId xmlns:a16="http://schemas.microsoft.com/office/drawing/2014/main" id="{3C94F47C-D3A6-4FB0-86D3-9140DF046F01}"/>
              </a:ext>
            </a:extLst>
          </p:cNvPr>
          <p:cNvSpPr>
            <a:spLocks noGrp="1"/>
          </p:cNvSpPr>
          <p:nvPr>
            <p:ph type="body" sz="quarter" idx="13"/>
          </p:nvPr>
        </p:nvSpPr>
        <p:spPr/>
        <p:txBody>
          <a:bodyPr/>
          <a:lstStyle/>
          <a:p>
            <a:r>
              <a:rPr lang="en-US" dirty="0"/>
              <a:t>SCRIPTURE ALONE, p.144-145</a:t>
            </a:r>
            <a:endParaRPr lang="en-CA" dirty="0"/>
          </a:p>
        </p:txBody>
      </p:sp>
    </p:spTree>
    <p:extLst>
      <p:ext uri="{BB962C8B-B14F-4D97-AF65-F5344CB8AC3E}">
        <p14:creationId xmlns:p14="http://schemas.microsoft.com/office/powerpoint/2010/main" val="129635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EA318-30C4-4CA9-B9AE-33127C62A894}"/>
              </a:ext>
            </a:extLst>
          </p:cNvPr>
          <p:cNvSpPr>
            <a:spLocks noGrp="1"/>
          </p:cNvSpPr>
          <p:nvPr>
            <p:ph type="title"/>
          </p:nvPr>
        </p:nvSpPr>
        <p:spPr/>
        <p:txBody>
          <a:bodyPr/>
          <a:lstStyle/>
          <a:p>
            <a:r>
              <a:rPr lang="en-US" sz="4000" dirty="0"/>
              <a:t>An Embarrassment of Wealth of Evidence</a:t>
            </a:r>
            <a:endParaRPr lang="en-CA" sz="4000" dirty="0"/>
          </a:p>
        </p:txBody>
      </p:sp>
      <p:pic>
        <p:nvPicPr>
          <p:cNvPr id="2050" name="Picture 2" descr="Image result for puzzle box and pieces">
            <a:extLst>
              <a:ext uri="{FF2B5EF4-FFF2-40B4-BE49-F238E27FC236}">
                <a16:creationId xmlns:a16="http://schemas.microsoft.com/office/drawing/2014/main" id="{33983EC0-B65D-45BC-85DB-BCB292EFD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498" y="1464458"/>
            <a:ext cx="6905625" cy="4600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825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1AC671C-FE93-468F-8006-7982A0A23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14" y="1144886"/>
            <a:ext cx="11655972" cy="3473480"/>
          </a:xfrm>
          <a:prstGeom prst="rect">
            <a:avLst/>
          </a:prstGeom>
          <a:effectLst>
            <a:outerShdw blurRad="50800" dist="38100" dir="2700000" algn="tl" rotWithShape="0">
              <a:prstClr val="black">
                <a:alpha val="40000"/>
              </a:prstClr>
            </a:outerShdw>
          </a:effectLst>
        </p:spPr>
      </p:pic>
      <p:sp>
        <p:nvSpPr>
          <p:cNvPr id="6" name="Title 5">
            <a:extLst>
              <a:ext uri="{FF2B5EF4-FFF2-40B4-BE49-F238E27FC236}">
                <a16:creationId xmlns:a16="http://schemas.microsoft.com/office/drawing/2014/main" id="{537FA845-C7F7-4F55-8CCA-5E62FD2ACCBB}"/>
              </a:ext>
            </a:extLst>
          </p:cNvPr>
          <p:cNvSpPr>
            <a:spLocks noGrp="1"/>
          </p:cNvSpPr>
          <p:nvPr>
            <p:ph type="title"/>
          </p:nvPr>
        </p:nvSpPr>
        <p:spPr>
          <a:xfrm>
            <a:off x="833690" y="454025"/>
            <a:ext cx="10524621" cy="884217"/>
          </a:xfrm>
        </p:spPr>
        <p:txBody>
          <a:bodyPr/>
          <a:lstStyle/>
          <a:p>
            <a:r>
              <a:rPr lang="en-US" sz="4000" dirty="0"/>
              <a:t>NT compared to other works of antiquity</a:t>
            </a:r>
            <a:endParaRPr lang="en-CA" sz="4000" dirty="0"/>
          </a:p>
        </p:txBody>
      </p:sp>
      <p:sp>
        <p:nvSpPr>
          <p:cNvPr id="7" name="Text Placeholder 6">
            <a:extLst>
              <a:ext uri="{FF2B5EF4-FFF2-40B4-BE49-F238E27FC236}">
                <a16:creationId xmlns:a16="http://schemas.microsoft.com/office/drawing/2014/main" id="{FBA741EA-044A-4B4F-8AFB-3D6E0F4D2EF0}"/>
              </a:ext>
            </a:extLst>
          </p:cNvPr>
          <p:cNvSpPr>
            <a:spLocks noGrp="1"/>
          </p:cNvSpPr>
          <p:nvPr>
            <p:ph type="body" sz="quarter" idx="10"/>
          </p:nvPr>
        </p:nvSpPr>
        <p:spPr>
          <a:xfrm>
            <a:off x="542794" y="4834844"/>
            <a:ext cx="11106412" cy="993884"/>
          </a:xfrm>
        </p:spPr>
        <p:txBody>
          <a:bodyPr/>
          <a:lstStyle/>
          <a:p>
            <a:pPr algn="ctr"/>
            <a:r>
              <a:rPr lang="en-CA" sz="2800" dirty="0">
                <a:solidFill>
                  <a:schemeClr val="accent1">
                    <a:lumMod val="75000"/>
                  </a:schemeClr>
                </a:solidFill>
                <a:latin typeface="+mn-lt"/>
              </a:rPr>
              <a:t>There are </a:t>
            </a:r>
            <a:r>
              <a:rPr lang="en-CA" sz="2800" b="1" dirty="0">
                <a:solidFill>
                  <a:schemeClr val="accent1">
                    <a:lumMod val="75000"/>
                  </a:schemeClr>
                </a:solidFill>
                <a:latin typeface="+mn-lt"/>
              </a:rPr>
              <a:t>over 5800 Greek manuscripts </a:t>
            </a:r>
            <a:r>
              <a:rPr lang="en-CA" sz="2800" dirty="0">
                <a:solidFill>
                  <a:schemeClr val="accent1">
                    <a:lumMod val="75000"/>
                  </a:schemeClr>
                </a:solidFill>
                <a:latin typeface="+mn-lt"/>
              </a:rPr>
              <a:t>of the NT (not counting other translations) which is far more than any other comparable work of antiquity! Not only that, the dating of some of those manuscripts are far closer to when the originals were written than even the best comparable work of antiquity.</a:t>
            </a:r>
          </a:p>
        </p:txBody>
      </p:sp>
    </p:spTree>
    <p:extLst>
      <p:ext uri="{BB962C8B-B14F-4D97-AF65-F5344CB8AC3E}">
        <p14:creationId xmlns:p14="http://schemas.microsoft.com/office/powerpoint/2010/main" val="2069178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E906383-F5DE-4141-85DE-02D36B734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163" y="373117"/>
            <a:ext cx="9825674" cy="42987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177F503E-B707-4120-ADC9-2BA13AD30AB1}"/>
              </a:ext>
            </a:extLst>
          </p:cNvPr>
          <p:cNvSpPr txBox="1">
            <a:spLocks/>
          </p:cNvSpPr>
          <p:nvPr/>
        </p:nvSpPr>
        <p:spPr>
          <a:xfrm>
            <a:off x="542794" y="4861035"/>
            <a:ext cx="11106412" cy="14354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dirty="0"/>
              <a:t>For the Greek NT alone there are more than 2.6 million pages. Combining both the Old and New Testament (the Bible) and there are more than 66,000 manuscripts and scrolls…</a:t>
            </a:r>
          </a:p>
          <a:p>
            <a:pPr marL="0" indent="0" algn="ctr">
              <a:buNone/>
            </a:pPr>
            <a:r>
              <a:rPr lang="en-CA" sz="2000" dirty="0"/>
              <a:t>(Source: Dr. Josh MacDowell, </a:t>
            </a:r>
            <a:r>
              <a:rPr lang="en-CA" sz="2000" i="1" dirty="0"/>
              <a:t>The Bibliographical Test</a:t>
            </a:r>
            <a:r>
              <a:rPr lang="en-CA" sz="2000" dirty="0"/>
              <a:t>, available at josh.org)</a:t>
            </a:r>
          </a:p>
        </p:txBody>
      </p:sp>
    </p:spTree>
    <p:extLst>
      <p:ext uri="{BB962C8B-B14F-4D97-AF65-F5344CB8AC3E}">
        <p14:creationId xmlns:p14="http://schemas.microsoft.com/office/powerpoint/2010/main" val="2726055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D2783-56BD-41A1-BAA6-FA74CF7DDED6}"/>
              </a:ext>
            </a:extLst>
          </p:cNvPr>
          <p:cNvSpPr>
            <a:spLocks noGrp="1"/>
          </p:cNvSpPr>
          <p:nvPr>
            <p:ph type="title"/>
          </p:nvPr>
        </p:nvSpPr>
        <p:spPr>
          <a:xfrm>
            <a:off x="994884" y="422941"/>
            <a:ext cx="7476454" cy="664534"/>
          </a:xfrm>
        </p:spPr>
        <p:txBody>
          <a:bodyPr/>
          <a:lstStyle/>
          <a:p>
            <a:r>
              <a:rPr lang="en-US" sz="4400" dirty="0"/>
              <a:t>Why is this important?</a:t>
            </a:r>
            <a:endParaRPr lang="en-CA" sz="4400" dirty="0"/>
          </a:p>
        </p:txBody>
      </p:sp>
      <p:sp>
        <p:nvSpPr>
          <p:cNvPr id="3" name="Text Placeholder 2">
            <a:extLst>
              <a:ext uri="{FF2B5EF4-FFF2-40B4-BE49-F238E27FC236}">
                <a16:creationId xmlns:a16="http://schemas.microsoft.com/office/drawing/2014/main" id="{3F4632FF-F07C-4704-8092-22693E9E5190}"/>
              </a:ext>
            </a:extLst>
          </p:cNvPr>
          <p:cNvSpPr>
            <a:spLocks noGrp="1"/>
          </p:cNvSpPr>
          <p:nvPr>
            <p:ph type="body" sz="quarter" idx="10"/>
          </p:nvPr>
        </p:nvSpPr>
        <p:spPr/>
        <p:txBody>
          <a:bodyPr/>
          <a:lstStyle/>
          <a:p>
            <a:r>
              <a:rPr lang="en-US" sz="3200" dirty="0"/>
              <a:t>NOTHING TO HIDE!</a:t>
            </a:r>
          </a:p>
          <a:p>
            <a:r>
              <a:rPr lang="en-CA" sz="3200" b="0" dirty="0"/>
              <a:t>Perhaps you’ve noticed in your Bibles little superscript numbers in the text and footnotes at the bottom of the text that say something like, “other manuscripts read this way…” </a:t>
            </a:r>
          </a:p>
          <a:p>
            <a:endParaRPr lang="en-CA" sz="3200" b="0" dirty="0"/>
          </a:p>
          <a:p>
            <a:r>
              <a:rPr lang="en-CA" sz="3200" b="0" dirty="0">
                <a:solidFill>
                  <a:schemeClr val="accent1">
                    <a:lumMod val="75000"/>
                  </a:schemeClr>
                </a:solidFill>
              </a:rPr>
              <a:t>All the evidence is there for someone to look into every available variant if you wanted to. </a:t>
            </a:r>
          </a:p>
        </p:txBody>
      </p:sp>
    </p:spTree>
    <p:extLst>
      <p:ext uri="{BB962C8B-B14F-4D97-AF65-F5344CB8AC3E}">
        <p14:creationId xmlns:p14="http://schemas.microsoft.com/office/powerpoint/2010/main" val="3736324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8390A21F-7387-48A3-B539-7E00B8BE2580}"/>
              </a:ext>
            </a:extLst>
          </p:cNvPr>
          <p:cNvPicPr>
            <a:picLocks noChangeAspect="1"/>
          </p:cNvPicPr>
          <p:nvPr/>
        </p:nvPicPr>
        <p:blipFill rotWithShape="1">
          <a:blip r:embed="rId2">
            <a:extLst>
              <a:ext uri="{28A0092B-C50C-407E-A947-70E740481C1C}">
                <a14:useLocalDpi xmlns:a14="http://schemas.microsoft.com/office/drawing/2010/main" val="0"/>
              </a:ext>
            </a:extLst>
          </a:blip>
          <a:srcRect t="7433" b="4981"/>
          <a:stretch/>
        </p:blipFill>
        <p:spPr>
          <a:xfrm>
            <a:off x="389857" y="352097"/>
            <a:ext cx="4443928" cy="6006662"/>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EF00F301-8470-4DA5-A89D-7BA66D6D61BD}"/>
              </a:ext>
            </a:extLst>
          </p:cNvPr>
          <p:cNvSpPr/>
          <p:nvPr/>
        </p:nvSpPr>
        <p:spPr>
          <a:xfrm>
            <a:off x="389857" y="683172"/>
            <a:ext cx="3178405" cy="3694387"/>
          </a:xfrm>
          <a:prstGeom prst="rect">
            <a:avLst/>
          </a:prstGeom>
          <a:noFill/>
          <a:ln w="57150" cap="flat" cmpd="sng" algn="ctr">
            <a:solidFill>
              <a:schemeClr val="accent5"/>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CA"/>
          </a:p>
        </p:txBody>
      </p:sp>
      <p:cxnSp>
        <p:nvCxnSpPr>
          <p:cNvPr id="18" name="Straight Arrow Connector 17">
            <a:extLst>
              <a:ext uri="{FF2B5EF4-FFF2-40B4-BE49-F238E27FC236}">
                <a16:creationId xmlns:a16="http://schemas.microsoft.com/office/drawing/2014/main" id="{2E080C69-8415-42B9-8126-8D96828699B2}"/>
              </a:ext>
            </a:extLst>
          </p:cNvPr>
          <p:cNvCxnSpPr>
            <a:cxnSpLocks/>
          </p:cNvCxnSpPr>
          <p:nvPr/>
        </p:nvCxnSpPr>
        <p:spPr>
          <a:xfrm>
            <a:off x="3568262" y="1849820"/>
            <a:ext cx="2107324" cy="0"/>
          </a:xfrm>
          <a:prstGeom prst="straightConnector1">
            <a:avLst/>
          </a:prstGeom>
          <a:ln w="57150">
            <a:solidFill>
              <a:schemeClr val="accent5"/>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27D815E8-2715-448F-BB5D-1353C0C7C749}"/>
              </a:ext>
            </a:extLst>
          </p:cNvPr>
          <p:cNvCxnSpPr>
            <a:cxnSpLocks/>
          </p:cNvCxnSpPr>
          <p:nvPr/>
        </p:nvCxnSpPr>
        <p:spPr>
          <a:xfrm>
            <a:off x="4235668" y="3242442"/>
            <a:ext cx="1439918" cy="0"/>
          </a:xfrm>
          <a:prstGeom prst="straightConnector1">
            <a:avLst/>
          </a:prstGeom>
          <a:ln w="57150">
            <a:solidFill>
              <a:schemeClr val="accent3"/>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567679CD-4B76-407B-8F08-EAAE01632CB6}"/>
              </a:ext>
            </a:extLst>
          </p:cNvPr>
          <p:cNvSpPr/>
          <p:nvPr/>
        </p:nvSpPr>
        <p:spPr>
          <a:xfrm>
            <a:off x="383627" y="4466898"/>
            <a:ext cx="3946635" cy="1744716"/>
          </a:xfrm>
          <a:prstGeom prst="rect">
            <a:avLst/>
          </a:prstGeom>
          <a:noFill/>
          <a:ln w="57150"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6"/>
          </a:fontRef>
        </p:style>
        <p:txBody>
          <a:bodyPr rtlCol="0" anchor="ctr"/>
          <a:lstStyle/>
          <a:p>
            <a:pPr algn="ctr"/>
            <a:endParaRPr lang="en-CA"/>
          </a:p>
        </p:txBody>
      </p:sp>
      <p:cxnSp>
        <p:nvCxnSpPr>
          <p:cNvPr id="23" name="Straight Arrow Connector 22">
            <a:extLst>
              <a:ext uri="{FF2B5EF4-FFF2-40B4-BE49-F238E27FC236}">
                <a16:creationId xmlns:a16="http://schemas.microsoft.com/office/drawing/2014/main" id="{729B607F-B6AA-4C6C-B36F-A957B55DF706}"/>
              </a:ext>
            </a:extLst>
          </p:cNvPr>
          <p:cNvCxnSpPr>
            <a:cxnSpLocks/>
          </p:cNvCxnSpPr>
          <p:nvPr/>
        </p:nvCxnSpPr>
        <p:spPr>
          <a:xfrm>
            <a:off x="4330262" y="4466898"/>
            <a:ext cx="1061545" cy="0"/>
          </a:xfrm>
          <a:prstGeom prst="straightConnector1">
            <a:avLst/>
          </a:prstGeom>
          <a:ln w="57150">
            <a:solidFill>
              <a:schemeClr val="accent6"/>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094080E5-F83F-45BC-A504-FE50C08892D9}"/>
              </a:ext>
            </a:extLst>
          </p:cNvPr>
          <p:cNvSpPr txBox="1"/>
          <p:nvPr/>
        </p:nvSpPr>
        <p:spPr>
          <a:xfrm>
            <a:off x="5226268" y="281611"/>
            <a:ext cx="6130204" cy="984885"/>
          </a:xfrm>
          <a:prstGeom prst="rect">
            <a:avLst/>
          </a:prstGeom>
          <a:noFill/>
        </p:spPr>
        <p:txBody>
          <a:bodyPr wrap="none" rtlCol="0">
            <a:spAutoFit/>
          </a:bodyPr>
          <a:lstStyle/>
          <a:p>
            <a:pPr algn="ctr"/>
            <a:r>
              <a:rPr lang="en-US" sz="4000" b="1" dirty="0">
                <a:solidFill>
                  <a:schemeClr val="tx2"/>
                </a:solidFill>
                <a:effectLst>
                  <a:outerShdw blurRad="38100" dist="38100" dir="2700000" algn="tl">
                    <a:srgbClr val="000000">
                      <a:alpha val="43137"/>
                    </a:srgbClr>
                  </a:outerShdw>
                </a:effectLst>
              </a:rPr>
              <a:t>CRITICAL TEXT OF THE NT</a:t>
            </a:r>
          </a:p>
          <a:p>
            <a:pPr algn="ctr"/>
            <a:r>
              <a:rPr lang="en-US" dirty="0">
                <a:effectLst>
                  <a:outerShdw blurRad="38100" dist="38100" dir="2700000" algn="tl">
                    <a:srgbClr val="000000">
                      <a:alpha val="43137"/>
                    </a:srgbClr>
                  </a:outerShdw>
                </a:effectLst>
              </a:rPr>
              <a:t>(Nestle-Aland Greek NT – 28</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edition)</a:t>
            </a:r>
            <a:endParaRPr lang="en-CA" dirty="0">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DC24F122-2F5E-43B7-ABCE-745818F41E86}"/>
              </a:ext>
            </a:extLst>
          </p:cNvPr>
          <p:cNvSpPr txBox="1"/>
          <p:nvPr/>
        </p:nvSpPr>
        <p:spPr>
          <a:xfrm>
            <a:off x="5754413" y="1520344"/>
            <a:ext cx="5462073" cy="1200329"/>
          </a:xfrm>
          <a:prstGeom prst="rect">
            <a:avLst/>
          </a:prstGeom>
          <a:noFill/>
        </p:spPr>
        <p:txBody>
          <a:bodyPr wrap="none" rtlCol="0">
            <a:spAutoFit/>
          </a:bodyPr>
          <a:lstStyle/>
          <a:p>
            <a:r>
              <a:rPr lang="en-US" sz="3200" b="1" dirty="0">
                <a:solidFill>
                  <a:schemeClr val="accent5"/>
                </a:solidFill>
                <a:effectLst>
                  <a:outerShdw blurRad="38100" dist="38100" dir="2700000" algn="tl">
                    <a:srgbClr val="000000">
                      <a:alpha val="43137"/>
                    </a:srgbClr>
                  </a:outerShdw>
                </a:effectLst>
              </a:rPr>
              <a:t>Main Text</a:t>
            </a:r>
          </a:p>
          <a:p>
            <a:r>
              <a:rPr lang="en-US" sz="2000" dirty="0">
                <a:effectLst>
                  <a:outerShdw blurRad="38100" dist="38100" dir="2700000" algn="tl">
                    <a:srgbClr val="000000">
                      <a:alpha val="43137"/>
                    </a:srgbClr>
                  </a:outerShdw>
                </a:effectLst>
              </a:rPr>
              <a:t>Contains the text of Scripture which is agreed upon</a:t>
            </a:r>
            <a:br>
              <a:rPr lang="en-CA" sz="2000" dirty="0">
                <a:effectLst>
                  <a:outerShdw blurRad="38100" dist="38100" dir="2700000" algn="tl">
                    <a:srgbClr val="000000">
                      <a:alpha val="43137"/>
                    </a:srgbClr>
                  </a:outerShdw>
                </a:effectLst>
              </a:rPr>
            </a:br>
            <a:r>
              <a:rPr lang="en-CA" sz="2000" dirty="0">
                <a:effectLst>
                  <a:outerShdw blurRad="38100" dist="38100" dir="2700000" algn="tl">
                    <a:srgbClr val="000000">
                      <a:alpha val="43137"/>
                    </a:srgbClr>
                  </a:outerShdw>
                </a:effectLst>
              </a:rPr>
              <a:t>by scholars as faithful to the original autographs</a:t>
            </a:r>
            <a:endParaRPr lang="en-US" sz="2000" dirty="0">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9C35AEC9-4389-4E7C-8C6B-7C70DA86C824}"/>
              </a:ext>
            </a:extLst>
          </p:cNvPr>
          <p:cNvSpPr txBox="1"/>
          <p:nvPr/>
        </p:nvSpPr>
        <p:spPr>
          <a:xfrm>
            <a:off x="5754413" y="2912965"/>
            <a:ext cx="3419013" cy="584775"/>
          </a:xfrm>
          <a:prstGeom prst="rect">
            <a:avLst/>
          </a:prstGeom>
          <a:noFill/>
        </p:spPr>
        <p:txBody>
          <a:bodyPr wrap="none" rtlCol="0">
            <a:spAutoFit/>
          </a:bodyPr>
          <a:lstStyle/>
          <a:p>
            <a:r>
              <a:rPr lang="en-US" sz="3200" b="1" dirty="0">
                <a:solidFill>
                  <a:schemeClr val="accent3"/>
                </a:solidFill>
                <a:effectLst>
                  <a:outerShdw blurRad="38100" dist="38100" dir="2700000" algn="tl">
                    <a:srgbClr val="000000">
                      <a:alpha val="43137"/>
                    </a:srgbClr>
                  </a:outerShdw>
                </a:effectLst>
              </a:rPr>
              <a:t>Cross-References</a:t>
            </a:r>
          </a:p>
        </p:txBody>
      </p:sp>
      <p:sp>
        <p:nvSpPr>
          <p:cNvPr id="27" name="TextBox 26">
            <a:extLst>
              <a:ext uri="{FF2B5EF4-FFF2-40B4-BE49-F238E27FC236}">
                <a16:creationId xmlns:a16="http://schemas.microsoft.com/office/drawing/2014/main" id="{ECE6C632-0111-462B-8D53-64A49F11B941}"/>
              </a:ext>
            </a:extLst>
          </p:cNvPr>
          <p:cNvSpPr txBox="1"/>
          <p:nvPr/>
        </p:nvSpPr>
        <p:spPr>
          <a:xfrm>
            <a:off x="5413086" y="4193629"/>
            <a:ext cx="6389057" cy="1815882"/>
          </a:xfrm>
          <a:prstGeom prst="rect">
            <a:avLst/>
          </a:prstGeom>
          <a:noFill/>
        </p:spPr>
        <p:txBody>
          <a:bodyPr wrap="none" rtlCol="0">
            <a:spAutoFit/>
          </a:bodyPr>
          <a:lstStyle/>
          <a:p>
            <a:r>
              <a:rPr lang="en-US" sz="3200" b="1" dirty="0">
                <a:solidFill>
                  <a:schemeClr val="accent6"/>
                </a:solidFill>
                <a:effectLst>
                  <a:outerShdw blurRad="38100" dist="38100" dir="2700000" algn="tl">
                    <a:srgbClr val="000000">
                      <a:alpha val="43137"/>
                    </a:srgbClr>
                  </a:outerShdw>
                </a:effectLst>
              </a:rPr>
              <a:t>Textual Apparatus</a:t>
            </a:r>
          </a:p>
          <a:p>
            <a:r>
              <a:rPr lang="en-US" sz="2000" dirty="0">
                <a:effectLst>
                  <a:outerShdw blurRad="38100" dist="38100" dir="2700000" algn="tl">
                    <a:srgbClr val="000000">
                      <a:alpha val="43137"/>
                    </a:srgbClr>
                  </a:outerShdw>
                </a:effectLst>
              </a:rPr>
              <a:t>Contains lists of all the major variants and what manuscripts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they are found in. The different symbols and letters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represent what type of variation (omission, different reading,</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etc.) and which manuscripts contain the variant reading.</a:t>
            </a:r>
          </a:p>
        </p:txBody>
      </p:sp>
    </p:spTree>
    <p:extLst>
      <p:ext uri="{BB962C8B-B14F-4D97-AF65-F5344CB8AC3E}">
        <p14:creationId xmlns:p14="http://schemas.microsoft.com/office/powerpoint/2010/main" val="10354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5" grpId="0"/>
      <p:bldP spid="26"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94080E5-F83F-45BC-A504-FE50C08892D9}"/>
              </a:ext>
            </a:extLst>
          </p:cNvPr>
          <p:cNvSpPr txBox="1"/>
          <p:nvPr/>
        </p:nvSpPr>
        <p:spPr>
          <a:xfrm>
            <a:off x="5604901" y="281611"/>
            <a:ext cx="5372945" cy="1446550"/>
          </a:xfrm>
          <a:prstGeom prst="rect">
            <a:avLst/>
          </a:prstGeom>
          <a:noFill/>
        </p:spPr>
        <p:txBody>
          <a:bodyPr wrap="none" rtlCol="0">
            <a:spAutoFit/>
          </a:bodyPr>
          <a:lstStyle/>
          <a:p>
            <a:pPr algn="ctr"/>
            <a:r>
              <a:rPr lang="en-US" sz="4000" b="1" dirty="0">
                <a:solidFill>
                  <a:schemeClr val="tx2"/>
                </a:solidFill>
                <a:effectLst>
                  <a:outerShdw blurRad="38100" dist="38100" dir="2700000" algn="tl">
                    <a:srgbClr val="000000">
                      <a:alpha val="43137"/>
                    </a:srgbClr>
                  </a:outerShdw>
                </a:effectLst>
              </a:rPr>
              <a:t>A LITTLE SHOW &amp; TELL</a:t>
            </a:r>
          </a:p>
          <a:p>
            <a:pPr algn="ctr"/>
            <a:r>
              <a:rPr lang="en-US" sz="2400" dirty="0">
                <a:effectLst>
                  <a:outerShdw blurRad="38100" dist="38100" dir="2700000" algn="tl">
                    <a:srgbClr val="000000">
                      <a:alpha val="43137"/>
                    </a:srgbClr>
                  </a:outerShdw>
                </a:effectLst>
              </a:rPr>
              <a:t>Image from The Center for the Study of </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New Testament Manuscripts (cstm.org)</a:t>
            </a:r>
            <a:endParaRPr lang="en-CA" sz="2400" dirty="0">
              <a:effectLst>
                <a:outerShdw blurRad="38100" dist="38100" dir="2700000" algn="tl">
                  <a:srgbClr val="000000">
                    <a:alpha val="43137"/>
                  </a:srgbClr>
                </a:outerShdw>
              </a:effectLst>
            </a:endParaRPr>
          </a:p>
        </p:txBody>
      </p:sp>
      <p:pic>
        <p:nvPicPr>
          <p:cNvPr id="3" name="Picture 2" descr="A picture containing brick&#10;&#10;Description automatically generated">
            <a:extLst>
              <a:ext uri="{FF2B5EF4-FFF2-40B4-BE49-F238E27FC236}">
                <a16:creationId xmlns:a16="http://schemas.microsoft.com/office/drawing/2014/main" id="{7BFB97CC-5314-4737-9E6C-7C0A69948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13" y="141888"/>
            <a:ext cx="4231483" cy="638503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163D2C4-A8B9-4B58-9ABC-C68CD57B6455}"/>
              </a:ext>
            </a:extLst>
          </p:cNvPr>
          <p:cNvSpPr txBox="1"/>
          <p:nvPr/>
        </p:nvSpPr>
        <p:spPr>
          <a:xfrm>
            <a:off x="4556234" y="1807779"/>
            <a:ext cx="7196561" cy="4708981"/>
          </a:xfrm>
          <a:prstGeom prst="rect">
            <a:avLst/>
          </a:prstGeom>
          <a:noFill/>
        </p:spPr>
        <p:txBody>
          <a:bodyPr wrap="square" rtlCol="0">
            <a:spAutoFit/>
          </a:bodyPr>
          <a:lstStyle/>
          <a:p>
            <a:pPr marL="457200" indent="-457200">
              <a:buFont typeface="Arial" panose="020B0604020202020204" pitchFamily="34" charset="0"/>
              <a:buChar char="•"/>
            </a:pPr>
            <a:r>
              <a:rPr lang="en-CA" sz="2800" dirty="0">
                <a:effectLst>
                  <a:outerShdw blurRad="38100" dist="38100" dir="2700000" algn="tl">
                    <a:srgbClr val="000000">
                      <a:alpha val="43137"/>
                    </a:srgbClr>
                  </a:outerShdw>
                </a:effectLst>
              </a:rPr>
              <a:t>One of the most famous copies currently is </a:t>
            </a:r>
            <a:r>
              <a:rPr lang="en-CA" sz="2800" b="1" dirty="0">
                <a:effectLst>
                  <a:outerShdw blurRad="38100" dist="38100" dir="2700000" algn="tl">
                    <a:srgbClr val="000000">
                      <a:alpha val="43137"/>
                    </a:srgbClr>
                  </a:outerShdw>
                </a:effectLst>
              </a:rPr>
              <a:t>P52</a:t>
            </a:r>
            <a:r>
              <a:rPr lang="en-CA" sz="2800" dirty="0">
                <a:effectLst>
                  <a:outerShdw blurRad="38100" dist="38100" dir="2700000" algn="tl">
                    <a:srgbClr val="000000">
                      <a:alpha val="43137"/>
                    </a:srgbClr>
                  </a:outerShdw>
                </a:effectLst>
              </a:rPr>
              <a:t> which is a copy of John dated to the beginning of the second century around </a:t>
            </a:r>
            <a:r>
              <a:rPr lang="en-CA" sz="2800" b="1" dirty="0">
                <a:effectLst>
                  <a:outerShdw blurRad="38100" dist="38100" dir="2700000" algn="tl">
                    <a:srgbClr val="000000">
                      <a:alpha val="43137"/>
                    </a:srgbClr>
                  </a:outerShdw>
                </a:effectLst>
              </a:rPr>
              <a:t>125 AD</a:t>
            </a:r>
            <a:r>
              <a:rPr lang="en-CA" sz="2800" dirty="0">
                <a:effectLst>
                  <a:outerShdw blurRad="38100" dist="38100" dir="2700000" algn="tl">
                    <a:srgbClr val="000000">
                      <a:alpha val="43137"/>
                    </a:srgbClr>
                  </a:outerShdw>
                </a:effectLst>
              </a:rPr>
              <a:t>. </a:t>
            </a:r>
            <a:r>
              <a:rPr lang="en-CA" sz="2800" dirty="0">
                <a:solidFill>
                  <a:schemeClr val="accent1">
                    <a:lumMod val="75000"/>
                  </a:schemeClr>
                </a:solidFill>
                <a:effectLst>
                  <a:outerShdw blurRad="38100" dist="38100" dir="2700000" algn="tl">
                    <a:srgbClr val="000000">
                      <a:alpha val="43137"/>
                    </a:srgbClr>
                  </a:outerShdw>
                </a:effectLst>
              </a:rPr>
              <a:t>This is only a few years after the original writing of John (around 90 – 100AD)!</a:t>
            </a:r>
          </a:p>
          <a:p>
            <a:pPr marL="457200" indent="-457200">
              <a:buFont typeface="Arial" panose="020B0604020202020204" pitchFamily="34" charset="0"/>
              <a:buChar char="•"/>
            </a:pPr>
            <a:r>
              <a:rPr lang="en-CA" sz="2800" dirty="0">
                <a:effectLst>
                  <a:outerShdw blurRad="38100" dist="38100" dir="2700000" algn="tl">
                    <a:srgbClr val="000000">
                      <a:alpha val="43137"/>
                    </a:srgbClr>
                  </a:outerShdw>
                </a:effectLst>
              </a:rPr>
              <a:t>We also have codices like the </a:t>
            </a:r>
            <a:r>
              <a:rPr lang="en-CA" sz="2800" b="1" dirty="0">
                <a:effectLst>
                  <a:outerShdw blurRad="38100" dist="38100" dir="2700000" algn="tl">
                    <a:srgbClr val="000000">
                      <a:alpha val="43137"/>
                    </a:srgbClr>
                  </a:outerShdw>
                </a:effectLst>
              </a:rPr>
              <a:t>“Chester Beatty codex P45, dated c. 250</a:t>
            </a:r>
            <a:r>
              <a:rPr lang="en-CA" sz="2800" dirty="0">
                <a:effectLst>
                  <a:outerShdw blurRad="38100" dist="38100" dir="2700000" algn="tl">
                    <a:srgbClr val="000000">
                      <a:alpha val="43137"/>
                    </a:srgbClr>
                  </a:outerShdw>
                </a:effectLst>
              </a:rPr>
              <a:t>, which contains all four canonical Gospels (Matthew, Mark, Luke, and John), which are followed by the book of Acts.”</a:t>
            </a:r>
            <a:br>
              <a:rPr lang="en-CA" sz="2800" dirty="0">
                <a:effectLst>
                  <a:outerShdw blurRad="38100" dist="38100" dir="2700000" algn="tl">
                    <a:srgbClr val="000000">
                      <a:alpha val="43137"/>
                    </a:srgbClr>
                  </a:outerShdw>
                </a:effectLst>
              </a:rPr>
            </a:br>
            <a:r>
              <a:rPr lang="en-CA" sz="2000" dirty="0">
                <a:effectLst>
                  <a:outerShdw blurRad="38100" dist="38100" dir="2700000" algn="tl">
                    <a:srgbClr val="000000">
                      <a:alpha val="43137"/>
                    </a:srgbClr>
                  </a:outerShdw>
                </a:effectLst>
              </a:rPr>
              <a:t>(Michael J. Kruger, Canon Revisited)</a:t>
            </a:r>
            <a:endParaRPr lang="en-CA"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6537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A83D4-E936-464B-89EE-688E127174AC}"/>
              </a:ext>
            </a:extLst>
          </p:cNvPr>
          <p:cNvPicPr>
            <a:picLocks noChangeAspect="1"/>
          </p:cNvPicPr>
          <p:nvPr/>
        </p:nvPicPr>
        <p:blipFill rotWithShape="1">
          <a:blip r:embed="rId2"/>
          <a:srcRect l="3018" t="3416" r="10394" b="2545"/>
          <a:stretch/>
        </p:blipFill>
        <p:spPr>
          <a:xfrm>
            <a:off x="349995" y="414840"/>
            <a:ext cx="4108316" cy="5468047"/>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802B44A-79B8-FB48-BF14-8E99683AF99B}"/>
              </a:ext>
            </a:extLst>
          </p:cNvPr>
          <p:cNvSpPr txBox="1"/>
          <p:nvPr/>
        </p:nvSpPr>
        <p:spPr>
          <a:xfrm>
            <a:off x="1350708" y="5958192"/>
            <a:ext cx="1839558" cy="646331"/>
          </a:xfrm>
          <a:prstGeom prst="rect">
            <a:avLst/>
          </a:prstGeom>
          <a:noFill/>
        </p:spPr>
        <p:txBody>
          <a:bodyPr wrap="square" rtlCol="0">
            <a:spAutoFit/>
          </a:bodyPr>
          <a:lstStyle/>
          <a:p>
            <a:pPr algn="ctr"/>
            <a:r>
              <a:rPr lang="en-US" dirty="0"/>
              <a:t>Bristol Psalter</a:t>
            </a:r>
          </a:p>
          <a:p>
            <a:pPr algn="ctr"/>
            <a:r>
              <a:rPr lang="en-US" dirty="0"/>
              <a:t>(11</a:t>
            </a:r>
            <a:r>
              <a:rPr lang="en-US" baseline="30000" dirty="0"/>
              <a:t>th</a:t>
            </a:r>
            <a:r>
              <a:rPr lang="en-US" dirty="0"/>
              <a:t> Century)</a:t>
            </a:r>
          </a:p>
        </p:txBody>
      </p:sp>
      <p:sp>
        <p:nvSpPr>
          <p:cNvPr id="7" name="TextBox 6">
            <a:extLst>
              <a:ext uri="{FF2B5EF4-FFF2-40B4-BE49-F238E27FC236}">
                <a16:creationId xmlns:a16="http://schemas.microsoft.com/office/drawing/2014/main" id="{4B55FCA3-3E4D-F14C-A41F-586417D86933}"/>
              </a:ext>
            </a:extLst>
          </p:cNvPr>
          <p:cNvSpPr txBox="1"/>
          <p:nvPr/>
        </p:nvSpPr>
        <p:spPr>
          <a:xfrm>
            <a:off x="4843947" y="246754"/>
            <a:ext cx="1839558" cy="923330"/>
          </a:xfrm>
          <a:prstGeom prst="rect">
            <a:avLst/>
          </a:prstGeom>
          <a:noFill/>
        </p:spPr>
        <p:txBody>
          <a:bodyPr wrap="square" rtlCol="0">
            <a:spAutoFit/>
          </a:bodyPr>
          <a:lstStyle/>
          <a:p>
            <a:pPr algn="ctr"/>
            <a:r>
              <a:rPr lang="en-US" dirty="0"/>
              <a:t>Lindisfarne Gospels</a:t>
            </a:r>
          </a:p>
          <a:p>
            <a:pPr algn="ctr"/>
            <a:r>
              <a:rPr lang="en-US" dirty="0"/>
              <a:t>(8</a:t>
            </a:r>
            <a:r>
              <a:rPr lang="en-US" baseline="30000" dirty="0"/>
              <a:t>th</a:t>
            </a:r>
            <a:r>
              <a:rPr lang="en-US" dirty="0"/>
              <a:t> Century)</a:t>
            </a:r>
          </a:p>
        </p:txBody>
      </p:sp>
      <p:sp>
        <p:nvSpPr>
          <p:cNvPr id="8" name="TextBox 7">
            <a:extLst>
              <a:ext uri="{FF2B5EF4-FFF2-40B4-BE49-F238E27FC236}">
                <a16:creationId xmlns:a16="http://schemas.microsoft.com/office/drawing/2014/main" id="{C363A7A1-D86F-2A45-8687-9EB980AAB7D6}"/>
              </a:ext>
            </a:extLst>
          </p:cNvPr>
          <p:cNvSpPr txBox="1"/>
          <p:nvPr/>
        </p:nvSpPr>
        <p:spPr>
          <a:xfrm>
            <a:off x="9956704" y="5882888"/>
            <a:ext cx="1839558" cy="646331"/>
          </a:xfrm>
          <a:prstGeom prst="rect">
            <a:avLst/>
          </a:prstGeom>
          <a:noFill/>
        </p:spPr>
        <p:txBody>
          <a:bodyPr wrap="square" rtlCol="0">
            <a:spAutoFit/>
          </a:bodyPr>
          <a:lstStyle/>
          <a:p>
            <a:pPr algn="ctr"/>
            <a:r>
              <a:rPr lang="en-US" dirty="0" err="1"/>
              <a:t>Rossano</a:t>
            </a:r>
            <a:r>
              <a:rPr lang="en-US" dirty="0"/>
              <a:t> Gospel</a:t>
            </a:r>
            <a:br>
              <a:rPr lang="en-US" dirty="0"/>
            </a:br>
            <a:r>
              <a:rPr lang="en-US" dirty="0"/>
              <a:t>(6</a:t>
            </a:r>
            <a:r>
              <a:rPr lang="en-US" baseline="30000" dirty="0"/>
              <a:t>th</a:t>
            </a:r>
            <a:r>
              <a:rPr lang="en-US" dirty="0"/>
              <a:t> Century)</a:t>
            </a:r>
          </a:p>
        </p:txBody>
      </p:sp>
      <p:pic>
        <p:nvPicPr>
          <p:cNvPr id="9" name="Picture 8">
            <a:extLst>
              <a:ext uri="{FF2B5EF4-FFF2-40B4-BE49-F238E27FC236}">
                <a16:creationId xmlns:a16="http://schemas.microsoft.com/office/drawing/2014/main" id="{D325E73D-7CFC-DB4F-917E-6FF180061F15}"/>
              </a:ext>
            </a:extLst>
          </p:cNvPr>
          <p:cNvPicPr>
            <a:picLocks noChangeAspect="1"/>
          </p:cNvPicPr>
          <p:nvPr/>
        </p:nvPicPr>
        <p:blipFill>
          <a:blip r:embed="rId3"/>
          <a:stretch>
            <a:fillRect/>
          </a:stretch>
        </p:blipFill>
        <p:spPr>
          <a:xfrm>
            <a:off x="7015779" y="118914"/>
            <a:ext cx="4873268" cy="324884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5606981-DC3E-CF45-9D9C-7F5E3EFE9074}"/>
              </a:ext>
            </a:extLst>
          </p:cNvPr>
          <p:cNvPicPr>
            <a:picLocks noChangeAspect="1"/>
          </p:cNvPicPr>
          <p:nvPr/>
        </p:nvPicPr>
        <p:blipFill>
          <a:blip r:embed="rId4"/>
          <a:stretch>
            <a:fillRect/>
          </a:stretch>
        </p:blipFill>
        <p:spPr>
          <a:xfrm>
            <a:off x="4695634" y="1276931"/>
            <a:ext cx="3136244" cy="209082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47B319A-3215-2A47-84C0-7611E4F6A3AC}"/>
              </a:ext>
            </a:extLst>
          </p:cNvPr>
          <p:cNvPicPr>
            <a:picLocks noChangeAspect="1"/>
          </p:cNvPicPr>
          <p:nvPr/>
        </p:nvPicPr>
        <p:blipFill rotWithShape="1">
          <a:blip r:embed="rId5"/>
          <a:srcRect t="8164" b="3838"/>
          <a:stretch/>
        </p:blipFill>
        <p:spPr>
          <a:xfrm>
            <a:off x="4626738" y="3490765"/>
            <a:ext cx="5179359" cy="3038455"/>
          </a:xfrm>
          <a:prstGeom prst="rect">
            <a:avLst/>
          </a:prstGeom>
        </p:spPr>
      </p:pic>
      <p:pic>
        <p:nvPicPr>
          <p:cNvPr id="13" name="Picture 12">
            <a:extLst>
              <a:ext uri="{FF2B5EF4-FFF2-40B4-BE49-F238E27FC236}">
                <a16:creationId xmlns:a16="http://schemas.microsoft.com/office/drawing/2014/main" id="{0DDE16F0-B6E9-B145-A8F1-760C9CAFC01C}"/>
              </a:ext>
            </a:extLst>
          </p:cNvPr>
          <p:cNvPicPr>
            <a:picLocks noChangeAspect="1"/>
          </p:cNvPicPr>
          <p:nvPr/>
        </p:nvPicPr>
        <p:blipFill rotWithShape="1">
          <a:blip r:embed="rId6"/>
          <a:srcRect l="41901" t="2664" r="-336" b="21490"/>
          <a:stretch/>
        </p:blipFill>
        <p:spPr>
          <a:xfrm>
            <a:off x="9248693" y="3483001"/>
            <a:ext cx="2773480" cy="23998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3049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69D79-3171-7A46-906C-03339E5377D4}"/>
              </a:ext>
            </a:extLst>
          </p:cNvPr>
          <p:cNvPicPr>
            <a:picLocks noChangeAspect="1"/>
          </p:cNvPicPr>
          <p:nvPr/>
        </p:nvPicPr>
        <p:blipFill rotWithShape="1">
          <a:blip r:embed="rId2"/>
          <a:srcRect l="22569" t="4749" r="6015" b="6069"/>
          <a:stretch/>
        </p:blipFill>
        <p:spPr>
          <a:xfrm>
            <a:off x="220233" y="340061"/>
            <a:ext cx="5367617" cy="446860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8418837-94BA-7445-B866-D47150BD0DEF}"/>
              </a:ext>
            </a:extLst>
          </p:cNvPr>
          <p:cNvPicPr>
            <a:picLocks noChangeAspect="1"/>
          </p:cNvPicPr>
          <p:nvPr/>
        </p:nvPicPr>
        <p:blipFill rotWithShape="1">
          <a:blip r:embed="rId3"/>
          <a:srcRect l="3601" t="2804" r="9027" b="31304"/>
          <a:stretch/>
        </p:blipFill>
        <p:spPr>
          <a:xfrm>
            <a:off x="5712311" y="340060"/>
            <a:ext cx="6261933" cy="557949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D4A066C-8684-4143-99DB-3989B11477E3}"/>
              </a:ext>
            </a:extLst>
          </p:cNvPr>
          <p:cNvSpPr txBox="1"/>
          <p:nvPr/>
        </p:nvSpPr>
        <p:spPr>
          <a:xfrm>
            <a:off x="1296919" y="4968489"/>
            <a:ext cx="2704925" cy="646331"/>
          </a:xfrm>
          <a:prstGeom prst="rect">
            <a:avLst/>
          </a:prstGeom>
          <a:noFill/>
        </p:spPr>
        <p:txBody>
          <a:bodyPr wrap="square" rtlCol="0">
            <a:spAutoFit/>
          </a:bodyPr>
          <a:lstStyle/>
          <a:p>
            <a:pPr algn="ctr"/>
            <a:r>
              <a:rPr lang="en-US" dirty="0"/>
              <a:t>Dead Sea Scroll fragment</a:t>
            </a:r>
          </a:p>
          <a:p>
            <a:pPr algn="ctr"/>
            <a:r>
              <a:rPr lang="en-US" dirty="0"/>
              <a:t>(c.408 BC - 318 AD)</a:t>
            </a:r>
          </a:p>
        </p:txBody>
      </p:sp>
      <p:sp>
        <p:nvSpPr>
          <p:cNvPr id="6" name="TextBox 5">
            <a:extLst>
              <a:ext uri="{FF2B5EF4-FFF2-40B4-BE49-F238E27FC236}">
                <a16:creationId xmlns:a16="http://schemas.microsoft.com/office/drawing/2014/main" id="{534609A1-CE0C-E542-88E6-CB0C021C171D}"/>
              </a:ext>
            </a:extLst>
          </p:cNvPr>
          <p:cNvSpPr txBox="1"/>
          <p:nvPr/>
        </p:nvSpPr>
        <p:spPr>
          <a:xfrm>
            <a:off x="6869381" y="6022738"/>
            <a:ext cx="1839558" cy="646331"/>
          </a:xfrm>
          <a:prstGeom prst="rect">
            <a:avLst/>
          </a:prstGeom>
          <a:noFill/>
        </p:spPr>
        <p:txBody>
          <a:bodyPr wrap="square" rtlCol="0">
            <a:spAutoFit/>
          </a:bodyPr>
          <a:lstStyle/>
          <a:p>
            <a:pPr algn="ctr"/>
            <a:r>
              <a:rPr lang="en-US" dirty="0"/>
              <a:t>Aleppo Codex</a:t>
            </a:r>
          </a:p>
          <a:p>
            <a:pPr algn="ctr"/>
            <a:r>
              <a:rPr lang="en-US" dirty="0"/>
              <a:t>(10</a:t>
            </a:r>
            <a:r>
              <a:rPr lang="en-US" baseline="30000" dirty="0"/>
              <a:t>th</a:t>
            </a:r>
            <a:r>
              <a:rPr lang="en-US" dirty="0"/>
              <a:t> Century)</a:t>
            </a:r>
          </a:p>
        </p:txBody>
      </p:sp>
    </p:spTree>
    <p:extLst>
      <p:ext uri="{BB962C8B-B14F-4D97-AF65-F5344CB8AC3E}">
        <p14:creationId xmlns:p14="http://schemas.microsoft.com/office/powerpoint/2010/main" val="3790575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A24A7277-7A9F-412E-8ACA-CD32BB26D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796" y="225973"/>
            <a:ext cx="10086409" cy="64060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347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INERRANCY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Inerrancy Defined</a:t>
            </a:r>
          </a:p>
          <a:p>
            <a:pPr>
              <a:buFont typeface="+mj-lt"/>
              <a:buAutoNum type="alphaUcPeriod"/>
            </a:pPr>
            <a:r>
              <a:rPr lang="en-US" dirty="0"/>
              <a:t>Challenges to Inerrancy</a:t>
            </a:r>
          </a:p>
          <a:p>
            <a:pPr>
              <a:buFont typeface="+mj-lt"/>
              <a:buAutoNum type="alphaUcPeriod"/>
            </a:pPr>
            <a:r>
              <a:rPr lang="en-US" dirty="0"/>
              <a:t>Problems with Denying Inerrancy</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Is the Bible without errors?</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5841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III. Alleged Errors in the Bible</a:t>
            </a:r>
          </a:p>
          <a:p>
            <a:pPr marL="0" indent="0" algn="ctr">
              <a:buNone/>
            </a:pPr>
            <a:r>
              <a:rPr lang="en-CA" sz="3200" b="0" dirty="0">
                <a:effectLst>
                  <a:outerShdw blurRad="38100" dist="38100" dir="2700000" algn="tl">
                    <a:srgbClr val="000000">
                      <a:alpha val="43137"/>
                    </a:srgbClr>
                  </a:outerShdw>
                </a:effectLst>
              </a:rPr>
              <a:t>Many of the alleged errors and contradictions in the Bible are not actually errors or contradictions of the text itself, but rather errors in </a:t>
            </a:r>
            <a:r>
              <a:rPr lang="en-CA" sz="3200" u="sng" dirty="0">
                <a:solidFill>
                  <a:schemeClr val="accent1">
                    <a:lumMod val="75000"/>
                  </a:schemeClr>
                </a:solidFill>
                <a:effectLst>
                  <a:outerShdw blurRad="38100" dist="38100" dir="2700000" algn="tl">
                    <a:srgbClr val="000000">
                      <a:alpha val="43137"/>
                    </a:srgbClr>
                  </a:outerShdw>
                </a:effectLst>
              </a:rPr>
              <a:t>understanding</a:t>
            </a:r>
            <a:r>
              <a:rPr lang="en-CA" sz="3200" b="0" dirty="0">
                <a:effectLst>
                  <a:outerShdw blurRad="38100" dist="38100" dir="2700000" algn="tl">
                    <a:srgbClr val="000000">
                      <a:alpha val="43137"/>
                    </a:srgbClr>
                  </a:outerShdw>
                </a:effectLst>
              </a:rPr>
              <a:t> and interpretation by the reader. We must not confuse our ignorance of the correct meaning of a text with a legitimate error of the text.</a:t>
            </a: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B. CHALLENGES TO INERRANCY</a:t>
            </a:r>
          </a:p>
        </p:txBody>
      </p:sp>
    </p:spTree>
    <p:extLst>
      <p:ext uri="{BB962C8B-B14F-4D97-AF65-F5344CB8AC3E}">
        <p14:creationId xmlns:p14="http://schemas.microsoft.com/office/powerpoint/2010/main" val="3554464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F380B4-EAB5-406E-B55E-9CC99D37E28A}"/>
              </a:ext>
            </a:extLst>
          </p:cNvPr>
          <p:cNvSpPr>
            <a:spLocks noGrp="1"/>
          </p:cNvSpPr>
          <p:nvPr>
            <p:ph type="body" sz="quarter" idx="10"/>
          </p:nvPr>
        </p:nvSpPr>
        <p:spPr/>
        <p:txBody>
          <a:bodyPr/>
          <a:lstStyle/>
          <a:p>
            <a:r>
              <a:rPr lang="en-CA" dirty="0"/>
              <a:t>“When we deal with Bible problems, then, it is important for us to be aware of these limitations, that is, to </a:t>
            </a:r>
            <a:r>
              <a:rPr lang="en-CA" b="1" dirty="0"/>
              <a:t>read humbly</a:t>
            </a:r>
            <a:r>
              <a:rPr lang="en-CA" dirty="0"/>
              <a:t>. When we are faced with a problem, it is no dishonour to say, “I don’t know how this can be resolved.” </a:t>
            </a:r>
            <a:r>
              <a:rPr lang="en-CA" dirty="0">
                <a:solidFill>
                  <a:schemeClr val="accent1">
                    <a:lumMod val="75000"/>
                  </a:schemeClr>
                </a:solidFill>
              </a:rPr>
              <a:t>Scientists do that all the time, when they encounter a phenomenon that seems to run contrary to a theory they believe. </a:t>
            </a:r>
            <a:r>
              <a:rPr lang="en-CA" dirty="0"/>
              <a:t>When the evidence for the theory is otherwise substantial, the scientist rightly assumes that the phenomenon can somehow be reconciled to the theory, even if he doesn’t know how that will happen.”</a:t>
            </a:r>
          </a:p>
        </p:txBody>
      </p:sp>
      <p:pic>
        <p:nvPicPr>
          <p:cNvPr id="11" name="Picture Placeholder 10" descr="A close up of a sign&#10;&#10;Description automatically generated">
            <a:extLst>
              <a:ext uri="{FF2B5EF4-FFF2-40B4-BE49-F238E27FC236}">
                <a16:creationId xmlns:a16="http://schemas.microsoft.com/office/drawing/2014/main" id="{F1E5BC77-3422-47CE-B59F-9B335E4B3D6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430" b="21430"/>
          <a:stretch>
            <a:fillRect/>
          </a:stretch>
        </p:blipFill>
        <p:spPr/>
      </p:pic>
      <p:sp>
        <p:nvSpPr>
          <p:cNvPr id="8" name="Text Placeholder 7">
            <a:extLst>
              <a:ext uri="{FF2B5EF4-FFF2-40B4-BE49-F238E27FC236}">
                <a16:creationId xmlns:a16="http://schemas.microsoft.com/office/drawing/2014/main" id="{F880FFBA-E2D4-4DEF-98EF-06F20E80DCF4}"/>
              </a:ext>
            </a:extLst>
          </p:cNvPr>
          <p:cNvSpPr>
            <a:spLocks noGrp="1"/>
          </p:cNvSpPr>
          <p:nvPr>
            <p:ph type="body" sz="quarter" idx="12"/>
          </p:nvPr>
        </p:nvSpPr>
        <p:spPr/>
        <p:txBody>
          <a:bodyPr/>
          <a:lstStyle/>
          <a:p>
            <a:r>
              <a:rPr lang="en-CA" dirty="0"/>
              <a:t>Dr. John Frame</a:t>
            </a:r>
          </a:p>
        </p:txBody>
      </p:sp>
      <p:sp>
        <p:nvSpPr>
          <p:cNvPr id="9" name="Text Placeholder 8">
            <a:extLst>
              <a:ext uri="{FF2B5EF4-FFF2-40B4-BE49-F238E27FC236}">
                <a16:creationId xmlns:a16="http://schemas.microsoft.com/office/drawing/2014/main" id="{390474D4-4A4B-4BB0-9159-8180EFC247EF}"/>
              </a:ext>
            </a:extLst>
          </p:cNvPr>
          <p:cNvSpPr>
            <a:spLocks noGrp="1"/>
          </p:cNvSpPr>
          <p:nvPr>
            <p:ph type="body" sz="quarter" idx="13"/>
          </p:nvPr>
        </p:nvSpPr>
        <p:spPr>
          <a:xfrm>
            <a:off x="1729453" y="5818479"/>
            <a:ext cx="8229099" cy="403704"/>
          </a:xfrm>
        </p:spPr>
        <p:txBody>
          <a:bodyPr/>
          <a:lstStyle/>
          <a:p>
            <a:r>
              <a:rPr lang="en-CA" dirty="0"/>
              <a:t>The Doctrine of the Word of God, p.181</a:t>
            </a:r>
          </a:p>
        </p:txBody>
      </p:sp>
    </p:spTree>
    <p:extLst>
      <p:ext uri="{BB962C8B-B14F-4D97-AF65-F5344CB8AC3E}">
        <p14:creationId xmlns:p14="http://schemas.microsoft.com/office/powerpoint/2010/main" val="540558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970C16-02AD-4FD6-B1DB-25DF589A7DBB}"/>
              </a:ext>
            </a:extLst>
          </p:cNvPr>
          <p:cNvSpPr>
            <a:spLocks noGrp="1"/>
          </p:cNvSpPr>
          <p:nvPr>
            <p:ph type="body" sz="quarter" idx="10"/>
          </p:nvPr>
        </p:nvSpPr>
        <p:spPr>
          <a:xfrm>
            <a:off x="4020207" y="2359025"/>
            <a:ext cx="7530443" cy="3905250"/>
          </a:xfrm>
        </p:spPr>
        <p:txBody>
          <a:bodyPr/>
          <a:lstStyle/>
          <a:p>
            <a:r>
              <a:rPr lang="en-CA" b="1" dirty="0">
                <a:effectLst>
                  <a:outerShdw blurRad="38100" dist="38100" dir="2700000" algn="tl">
                    <a:srgbClr val="000000">
                      <a:alpha val="43137"/>
                    </a:srgbClr>
                  </a:outerShdw>
                </a:effectLst>
              </a:rPr>
              <a:t>Keeping Faith in an Age of Reason: Refuting Alleged Bible Contradictions </a:t>
            </a:r>
            <a:r>
              <a:rPr lang="en-CA" dirty="0">
                <a:effectLst>
                  <a:outerShdw blurRad="38100" dist="38100" dir="2700000" algn="tl">
                    <a:srgbClr val="000000">
                      <a:alpha val="43137"/>
                    </a:srgbClr>
                  </a:outerShdw>
                </a:effectLst>
              </a:rPr>
              <a:t>by Dr Jason Lisle</a:t>
            </a:r>
          </a:p>
          <a:p>
            <a:r>
              <a:rPr lang="en-CA" b="1" dirty="0">
                <a:effectLst>
                  <a:outerShdw blurRad="38100" dist="38100" dir="2700000" algn="tl">
                    <a:srgbClr val="000000">
                      <a:alpha val="43137"/>
                    </a:srgbClr>
                  </a:outerShdw>
                </a:effectLst>
              </a:rPr>
              <a:t>Encyclopedia of Bible Difficulties </a:t>
            </a:r>
            <a:r>
              <a:rPr lang="en-CA" dirty="0">
                <a:effectLst>
                  <a:outerShdw blurRad="38100" dist="38100" dir="2700000" algn="tl">
                    <a:srgbClr val="000000">
                      <a:alpha val="43137"/>
                    </a:srgbClr>
                  </a:outerShdw>
                </a:effectLst>
              </a:rPr>
              <a:t>by Gleason L. Archer</a:t>
            </a:r>
          </a:p>
        </p:txBody>
      </p:sp>
      <p:pic>
        <p:nvPicPr>
          <p:cNvPr id="4098" name="Picture 2" descr="Image result for keeping faith jason lisle">
            <a:extLst>
              <a:ext uri="{FF2B5EF4-FFF2-40B4-BE49-F238E27FC236}">
                <a16:creationId xmlns:a16="http://schemas.microsoft.com/office/drawing/2014/main" id="{89C680D5-9DD1-4411-B8D9-195AD154F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35627">
            <a:off x="667627" y="2276749"/>
            <a:ext cx="1843820" cy="27629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encyclopedia of bible difficulties">
            <a:extLst>
              <a:ext uri="{FF2B5EF4-FFF2-40B4-BE49-F238E27FC236}">
                <a16:creationId xmlns:a16="http://schemas.microsoft.com/office/drawing/2014/main" id="{5D6B329B-15D6-455C-9326-DA8504940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1606">
            <a:off x="2030664" y="3408774"/>
            <a:ext cx="1809982" cy="2919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63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E97BFA-BE05-4E2F-A39E-7316D852BD32}"/>
              </a:ext>
            </a:extLst>
          </p:cNvPr>
          <p:cNvSpPr>
            <a:spLocks noGrp="1"/>
          </p:cNvSpPr>
          <p:nvPr>
            <p:ph type="body" sz="quarter" idx="10"/>
          </p:nvPr>
        </p:nvSpPr>
        <p:spPr/>
        <p:txBody>
          <a:bodyPr/>
          <a:lstStyle/>
          <a:p>
            <a:pPr marL="0" indent="0">
              <a:buNone/>
            </a:pPr>
            <a:r>
              <a:rPr lang="en-CA" sz="3200" dirty="0">
                <a:solidFill>
                  <a:schemeClr val="accent1">
                    <a:lumMod val="75000"/>
                  </a:schemeClr>
                </a:solidFill>
                <a:effectLst>
                  <a:outerShdw blurRad="38100" dist="38100" dir="2700000" algn="tl">
                    <a:srgbClr val="000000">
                      <a:alpha val="43137"/>
                    </a:srgbClr>
                  </a:outerShdw>
                </a:effectLst>
              </a:rPr>
              <a:t>I. The Moral Problem: </a:t>
            </a:r>
            <a:r>
              <a:rPr lang="en-CA" sz="3200" dirty="0">
                <a:effectLst>
                  <a:outerShdw blurRad="38100" dist="38100" dir="2700000" algn="tl">
                    <a:srgbClr val="000000">
                      <a:alpha val="43137"/>
                    </a:srgbClr>
                  </a:outerShdw>
                </a:effectLst>
              </a:rPr>
              <a:t>Does God lie?</a:t>
            </a:r>
          </a:p>
          <a:p>
            <a:pPr marL="0" indent="0">
              <a:buNone/>
            </a:pPr>
            <a:r>
              <a:rPr lang="en-CA" sz="3200" dirty="0">
                <a:solidFill>
                  <a:schemeClr val="accent1">
                    <a:lumMod val="75000"/>
                  </a:schemeClr>
                </a:solidFill>
                <a:effectLst>
                  <a:outerShdw blurRad="38100" dist="38100" dir="2700000" algn="tl">
                    <a:srgbClr val="000000">
                      <a:alpha val="43137"/>
                    </a:srgbClr>
                  </a:outerShdw>
                </a:effectLst>
              </a:rPr>
              <a:t>II. The Trust Problem: </a:t>
            </a:r>
            <a:r>
              <a:rPr lang="en-CA" sz="3200" dirty="0">
                <a:effectLst>
                  <a:outerShdw blurRad="38100" dist="38100" dir="2700000" algn="tl">
                    <a:srgbClr val="000000">
                      <a:alpha val="43137"/>
                    </a:srgbClr>
                  </a:outerShdw>
                </a:effectLst>
              </a:rPr>
              <a:t>Can we trust God?</a:t>
            </a:r>
          </a:p>
          <a:p>
            <a:pPr marL="0" indent="0">
              <a:buNone/>
            </a:pPr>
            <a:r>
              <a:rPr lang="en-CA" sz="3200" dirty="0">
                <a:solidFill>
                  <a:schemeClr val="accent1">
                    <a:lumMod val="75000"/>
                  </a:schemeClr>
                </a:solidFill>
                <a:effectLst>
                  <a:outerShdw blurRad="38100" dist="38100" dir="2700000" algn="tl">
                    <a:srgbClr val="000000">
                      <a:alpha val="43137"/>
                    </a:srgbClr>
                  </a:outerShdw>
                </a:effectLst>
              </a:rPr>
              <a:t>III. The Pride Problem: </a:t>
            </a:r>
            <a:r>
              <a:rPr lang="en-CA" sz="3200" dirty="0">
                <a:effectLst>
                  <a:outerShdw blurRad="38100" dist="38100" dir="2700000" algn="tl">
                    <a:srgbClr val="000000">
                      <a:alpha val="43137"/>
                    </a:srgbClr>
                  </a:outerShdw>
                </a:effectLst>
              </a:rPr>
              <a:t>We put ourselves above God’s Word</a:t>
            </a:r>
          </a:p>
          <a:p>
            <a:pPr marL="0" indent="0">
              <a:buNone/>
            </a:pPr>
            <a:r>
              <a:rPr lang="en-CA" sz="3200" dirty="0">
                <a:solidFill>
                  <a:schemeClr val="accent1">
                    <a:lumMod val="75000"/>
                  </a:schemeClr>
                </a:solidFill>
                <a:effectLst>
                  <a:outerShdw blurRad="38100" dist="38100" dir="2700000" algn="tl">
                    <a:srgbClr val="000000">
                      <a:alpha val="43137"/>
                    </a:srgbClr>
                  </a:outerShdw>
                </a:effectLst>
              </a:rPr>
              <a:t>IV. The Doctrinal Problem: </a:t>
            </a:r>
            <a:r>
              <a:rPr lang="en-CA" sz="3200" dirty="0">
                <a:effectLst>
                  <a:outerShdw blurRad="38100" dist="38100" dir="2700000" algn="tl">
                    <a:srgbClr val="000000">
                      <a:alpha val="43137"/>
                    </a:srgbClr>
                  </a:outerShdw>
                </a:effectLst>
              </a:rPr>
              <a:t>Where do we get our doctrine &amp; theology?</a:t>
            </a:r>
          </a:p>
        </p:txBody>
      </p:sp>
      <p:sp>
        <p:nvSpPr>
          <p:cNvPr id="3" name="Title 2">
            <a:extLst>
              <a:ext uri="{FF2B5EF4-FFF2-40B4-BE49-F238E27FC236}">
                <a16:creationId xmlns:a16="http://schemas.microsoft.com/office/drawing/2014/main" id="{BC63599D-380A-44E0-B734-FAC5B3D14369}"/>
              </a:ext>
            </a:extLst>
          </p:cNvPr>
          <p:cNvSpPr>
            <a:spLocks noGrp="1"/>
          </p:cNvSpPr>
          <p:nvPr>
            <p:ph type="title"/>
          </p:nvPr>
        </p:nvSpPr>
        <p:spPr/>
        <p:txBody>
          <a:bodyPr/>
          <a:lstStyle/>
          <a:p>
            <a:r>
              <a:rPr lang="en-CA" sz="4000" dirty="0"/>
              <a:t>C. PROBLEMS WITH DENYING INERRANCY</a:t>
            </a:r>
          </a:p>
        </p:txBody>
      </p:sp>
    </p:spTree>
    <p:extLst>
      <p:ext uri="{BB962C8B-B14F-4D97-AF65-F5344CB8AC3E}">
        <p14:creationId xmlns:p14="http://schemas.microsoft.com/office/powerpoint/2010/main" val="3446345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EBB902-2D15-45D1-B983-B66FE09548DC}"/>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“The evidence for our New Testament writings is ever so much greater than the evidence for many writings of classical authors, the authenticity of which no one ever dreams of questioning... </a:t>
            </a:r>
            <a:r>
              <a:rPr lang="en-CA" dirty="0">
                <a:solidFill>
                  <a:schemeClr val="accent1">
                    <a:lumMod val="75000"/>
                  </a:schemeClr>
                </a:solidFill>
                <a:effectLst>
                  <a:outerShdw blurRad="38100" dist="38100" dir="2700000" algn="tl">
                    <a:srgbClr val="000000">
                      <a:alpha val="43137"/>
                    </a:srgbClr>
                  </a:outerShdw>
                </a:effectLst>
              </a:rPr>
              <a:t>if the New Testament were a collection of secular writings, their authenticity would generally be regarded as </a:t>
            </a:r>
            <a:r>
              <a:rPr lang="en-CA" b="1" dirty="0">
                <a:solidFill>
                  <a:schemeClr val="accent1">
                    <a:lumMod val="75000"/>
                  </a:schemeClr>
                </a:solidFill>
                <a:effectLst>
                  <a:outerShdw blurRad="38100" dist="38100" dir="2700000" algn="tl">
                    <a:srgbClr val="000000">
                      <a:alpha val="43137"/>
                    </a:srgbClr>
                  </a:outerShdw>
                </a:effectLst>
              </a:rPr>
              <a:t>beyond all doubt</a:t>
            </a:r>
            <a:r>
              <a:rPr lang="en-CA" dirty="0">
                <a:effectLst>
                  <a:outerShdw blurRad="38100" dist="38100" dir="2700000" algn="tl">
                    <a:srgbClr val="000000">
                      <a:alpha val="43137"/>
                    </a:srgbClr>
                  </a:outerShdw>
                </a:effectLst>
              </a:rPr>
              <a:t>.”</a:t>
            </a:r>
          </a:p>
          <a:p>
            <a:r>
              <a:rPr lang="en-CA" sz="2000" dirty="0">
                <a:effectLst>
                  <a:outerShdw blurRad="38100" dist="38100" dir="2700000" algn="tl">
                    <a:srgbClr val="000000">
                      <a:alpha val="43137"/>
                    </a:srgbClr>
                  </a:outerShdw>
                </a:effectLst>
              </a:rPr>
              <a:t>(F.F. Bruce, The New Testament Documents: Are They Reliable?, </a:t>
            </a:r>
            <a:r>
              <a:rPr lang="en-CA" sz="2000" dirty="0" err="1">
                <a:effectLst>
                  <a:outerShdw blurRad="38100" dist="38100" dir="2700000" algn="tl">
                    <a:srgbClr val="000000">
                      <a:alpha val="43137"/>
                    </a:srgbClr>
                  </a:outerShdw>
                </a:effectLst>
              </a:rPr>
              <a:t>pg</a:t>
            </a:r>
            <a:r>
              <a:rPr lang="en-CA" sz="2000" dirty="0">
                <a:effectLst>
                  <a:outerShdw blurRad="38100" dist="38100" dir="2700000" algn="tl">
                    <a:srgbClr val="000000">
                      <a:alpha val="43137"/>
                    </a:srgbClr>
                  </a:outerShdw>
                </a:effectLst>
              </a:rPr>
              <a:t> 10)</a:t>
            </a:r>
          </a:p>
        </p:txBody>
      </p:sp>
      <p:pic>
        <p:nvPicPr>
          <p:cNvPr id="8" name="Picture Placeholder 7" descr="A person wearing a suit and tie&#10;&#10;Description automatically generated">
            <a:extLst>
              <a:ext uri="{FF2B5EF4-FFF2-40B4-BE49-F238E27FC236}">
                <a16:creationId xmlns:a16="http://schemas.microsoft.com/office/drawing/2014/main" id="{65D17C65-A959-41B2-AB26-C71A8346062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5289" b="24957"/>
          <a:stretch/>
        </p:blipFill>
        <p:spPr>
          <a:xfrm>
            <a:off x="130595" y="191387"/>
            <a:ext cx="1487216" cy="1297168"/>
          </a:xfrm>
        </p:spPr>
      </p:pic>
      <p:sp>
        <p:nvSpPr>
          <p:cNvPr id="6" name="Text Placeholder 5">
            <a:extLst>
              <a:ext uri="{FF2B5EF4-FFF2-40B4-BE49-F238E27FC236}">
                <a16:creationId xmlns:a16="http://schemas.microsoft.com/office/drawing/2014/main" id="{E5F1CF97-690B-45F5-B812-3D1EF6960F6F}"/>
              </a:ext>
            </a:extLst>
          </p:cNvPr>
          <p:cNvSpPr>
            <a:spLocks noGrp="1"/>
          </p:cNvSpPr>
          <p:nvPr>
            <p:ph type="body" sz="quarter" idx="13"/>
          </p:nvPr>
        </p:nvSpPr>
        <p:spPr/>
        <p:txBody>
          <a:bodyPr/>
          <a:lstStyle/>
          <a:p>
            <a:r>
              <a:rPr lang="en-CA" dirty="0"/>
              <a:t>F.F. Bruce (1910 – 1990)</a:t>
            </a:r>
          </a:p>
        </p:txBody>
      </p:sp>
    </p:spTree>
    <p:extLst>
      <p:ext uri="{BB962C8B-B14F-4D97-AF65-F5344CB8AC3E}">
        <p14:creationId xmlns:p14="http://schemas.microsoft.com/office/powerpoint/2010/main" val="2929060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7A79A3-CD26-454E-B964-72A8FF76B68D}"/>
              </a:ext>
            </a:extLst>
          </p:cNvPr>
          <p:cNvSpPr>
            <a:spLocks noGrp="1"/>
          </p:cNvSpPr>
          <p:nvPr>
            <p:ph type="body" sz="quarter" idx="10"/>
          </p:nvPr>
        </p:nvSpPr>
        <p:spPr/>
        <p:txBody>
          <a:bodyPr/>
          <a:lstStyle/>
          <a:p>
            <a:r>
              <a:rPr lang="en-CA" dirty="0"/>
              <a:t>“And this is the judgment: the light has come into the world, and </a:t>
            </a:r>
            <a:r>
              <a:rPr lang="en-CA" b="1" dirty="0"/>
              <a:t>people loved the darkness</a:t>
            </a:r>
            <a:r>
              <a:rPr lang="en-CA" dirty="0"/>
              <a:t> rather than the light because </a:t>
            </a:r>
            <a:r>
              <a:rPr lang="en-CA" b="1" dirty="0">
                <a:solidFill>
                  <a:schemeClr val="accent1">
                    <a:lumMod val="75000"/>
                  </a:schemeClr>
                </a:solidFill>
              </a:rPr>
              <a:t>their works were evil</a:t>
            </a:r>
            <a:r>
              <a:rPr lang="en-CA" dirty="0"/>
              <a:t>.”</a:t>
            </a:r>
          </a:p>
        </p:txBody>
      </p:sp>
      <p:sp>
        <p:nvSpPr>
          <p:cNvPr id="5" name="Title 4">
            <a:extLst>
              <a:ext uri="{FF2B5EF4-FFF2-40B4-BE49-F238E27FC236}">
                <a16:creationId xmlns:a16="http://schemas.microsoft.com/office/drawing/2014/main" id="{BB6DF8F0-E53C-49F3-8A16-59777542617F}"/>
              </a:ext>
            </a:extLst>
          </p:cNvPr>
          <p:cNvSpPr>
            <a:spLocks noGrp="1"/>
          </p:cNvSpPr>
          <p:nvPr>
            <p:ph type="title"/>
          </p:nvPr>
        </p:nvSpPr>
        <p:spPr/>
        <p:txBody>
          <a:bodyPr/>
          <a:lstStyle/>
          <a:p>
            <a:r>
              <a:rPr lang="en-CA" dirty="0"/>
              <a:t>John 3:19</a:t>
            </a:r>
          </a:p>
        </p:txBody>
      </p:sp>
    </p:spTree>
    <p:extLst>
      <p:ext uri="{BB962C8B-B14F-4D97-AF65-F5344CB8AC3E}">
        <p14:creationId xmlns:p14="http://schemas.microsoft.com/office/powerpoint/2010/main" val="1608310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BAAD8C-7024-4BAF-B398-44AE25825394}"/>
              </a:ext>
            </a:extLst>
          </p:cNvPr>
          <p:cNvSpPr>
            <a:spLocks noGrp="1"/>
          </p:cNvSpPr>
          <p:nvPr>
            <p:ph type="body" sz="quarter" idx="10"/>
          </p:nvPr>
        </p:nvSpPr>
        <p:spPr>
          <a:xfrm>
            <a:off x="835025" y="1986455"/>
            <a:ext cx="10521950" cy="4329286"/>
          </a:xfrm>
        </p:spPr>
        <p:txBody>
          <a:bodyPr/>
          <a:lstStyle/>
          <a:p>
            <a:pPr algn="ctr"/>
            <a:r>
              <a:rPr lang="en-CA" sz="3600" b="0" dirty="0"/>
              <a:t>The doctrine of the inerrancy of Scripture shows us </a:t>
            </a:r>
            <a:r>
              <a:rPr lang="en-CA" sz="3600" dirty="0"/>
              <a:t>God’s amazing providential care for His Word</a:t>
            </a:r>
            <a:br>
              <a:rPr lang="en-CA" sz="3600" dirty="0"/>
            </a:br>
            <a:r>
              <a:rPr lang="en-CA" sz="3600" b="0" dirty="0"/>
              <a:t>(to preserve and protect it from various threats through the centuries in a way that is so infinitely wise)</a:t>
            </a:r>
            <a:br>
              <a:rPr lang="en-CA" sz="3600" b="0" dirty="0"/>
            </a:br>
            <a:r>
              <a:rPr lang="en-CA" sz="3600" b="0" dirty="0"/>
              <a:t>so that </a:t>
            </a:r>
            <a:r>
              <a:rPr lang="en-CA" sz="3600" dirty="0">
                <a:solidFill>
                  <a:schemeClr val="accent1">
                    <a:lumMod val="75000"/>
                  </a:schemeClr>
                </a:solidFill>
              </a:rPr>
              <a:t>YOU</a:t>
            </a:r>
            <a:r>
              <a:rPr lang="en-CA" sz="3600" b="0" dirty="0"/>
              <a:t> can have access to it, read it, study it, memorize it, and have your life transformed by it.</a:t>
            </a:r>
          </a:p>
        </p:txBody>
      </p:sp>
      <p:sp>
        <p:nvSpPr>
          <p:cNvPr id="4" name="Title 3">
            <a:extLst>
              <a:ext uri="{FF2B5EF4-FFF2-40B4-BE49-F238E27FC236}">
                <a16:creationId xmlns:a16="http://schemas.microsoft.com/office/drawing/2014/main" id="{8AAF89F7-3DAF-4B96-97DB-FFB604B6C6D2}"/>
              </a:ext>
            </a:extLst>
          </p:cNvPr>
          <p:cNvSpPr>
            <a:spLocks noGrp="1"/>
          </p:cNvSpPr>
          <p:nvPr>
            <p:ph type="title"/>
          </p:nvPr>
        </p:nvSpPr>
        <p:spPr>
          <a:xfrm>
            <a:off x="994884" y="464981"/>
            <a:ext cx="6572564" cy="664534"/>
          </a:xfrm>
        </p:spPr>
        <p:txBody>
          <a:bodyPr/>
          <a:lstStyle/>
          <a:p>
            <a:r>
              <a:rPr lang="en-CA" sz="4400" dirty="0"/>
              <a:t>WHY IS IT GLORIOUS?</a:t>
            </a:r>
          </a:p>
        </p:txBody>
      </p:sp>
    </p:spTree>
    <p:extLst>
      <p:ext uri="{BB962C8B-B14F-4D97-AF65-F5344CB8AC3E}">
        <p14:creationId xmlns:p14="http://schemas.microsoft.com/office/powerpoint/2010/main" val="135213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B207-CC6F-473D-95CB-A1E5A3823014}"/>
              </a:ext>
            </a:extLst>
          </p:cNvPr>
          <p:cNvSpPr>
            <a:spLocks noGrp="1"/>
          </p:cNvSpPr>
          <p:nvPr>
            <p:ph type="title"/>
          </p:nvPr>
        </p:nvSpPr>
        <p:spPr/>
        <p:txBody>
          <a:bodyPr/>
          <a:lstStyle/>
          <a:p>
            <a:r>
              <a:rPr lang="en-US" dirty="0"/>
              <a:t>A Fun Exercise</a:t>
            </a:r>
            <a:r>
              <a:rPr lang="el-GR" dirty="0"/>
              <a:t> (</a:t>
            </a:r>
            <a:r>
              <a:rPr lang="en-CA" dirty="0"/>
              <a:t>John 1:1-3)</a:t>
            </a:r>
          </a:p>
        </p:txBody>
      </p:sp>
      <p:sp>
        <p:nvSpPr>
          <p:cNvPr id="3" name="Text Placeholder 2">
            <a:extLst>
              <a:ext uri="{FF2B5EF4-FFF2-40B4-BE49-F238E27FC236}">
                <a16:creationId xmlns:a16="http://schemas.microsoft.com/office/drawing/2014/main" id="{C4DC0D82-8E61-419B-B576-2623A6F17606}"/>
              </a:ext>
            </a:extLst>
          </p:cNvPr>
          <p:cNvSpPr>
            <a:spLocks noGrp="1"/>
          </p:cNvSpPr>
          <p:nvPr>
            <p:ph type="body" sz="quarter" idx="10"/>
          </p:nvPr>
        </p:nvSpPr>
        <p:spPr>
          <a:xfrm>
            <a:off x="693683" y="1685774"/>
            <a:ext cx="10804635" cy="4853008"/>
          </a:xfrm>
        </p:spPr>
        <p:txBody>
          <a:bodyPr/>
          <a:lstStyle/>
          <a:p>
            <a:pPr algn="ctr"/>
            <a:r>
              <a:rPr lang="en-CA" sz="5000" dirty="0">
                <a:cs typeface="Times New Roman" panose="02020603050405020304" pitchFamily="18" charset="0"/>
              </a:rPr>
              <a:t>INTHEBEGINNINGWASTHEWORDANDTHEWORDWASWITHGODANDTHEWORDWASGODHEWASINTHEBEGINNINGWITHGODALLTHINGSWEREMADETHROUGHHIMANDWITHOUTHIMWASNOTANYTHINGMADETHATWASMADE</a:t>
            </a:r>
          </a:p>
        </p:txBody>
      </p:sp>
    </p:spTree>
    <p:extLst>
      <p:ext uri="{BB962C8B-B14F-4D97-AF65-F5344CB8AC3E}">
        <p14:creationId xmlns:p14="http://schemas.microsoft.com/office/powerpoint/2010/main" val="3289277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B207-CC6F-473D-95CB-A1E5A3823014}"/>
              </a:ext>
            </a:extLst>
          </p:cNvPr>
          <p:cNvSpPr>
            <a:spLocks noGrp="1"/>
          </p:cNvSpPr>
          <p:nvPr>
            <p:ph type="title"/>
          </p:nvPr>
        </p:nvSpPr>
        <p:spPr/>
        <p:txBody>
          <a:bodyPr/>
          <a:lstStyle/>
          <a:p>
            <a:r>
              <a:rPr lang="en-US" dirty="0"/>
              <a:t>You’re a Scribe!</a:t>
            </a:r>
            <a:endParaRPr lang="en-CA" dirty="0"/>
          </a:p>
        </p:txBody>
      </p:sp>
      <p:sp>
        <p:nvSpPr>
          <p:cNvPr id="3" name="Text Placeholder 2">
            <a:extLst>
              <a:ext uri="{FF2B5EF4-FFF2-40B4-BE49-F238E27FC236}">
                <a16:creationId xmlns:a16="http://schemas.microsoft.com/office/drawing/2014/main" id="{C4DC0D82-8E61-419B-B576-2623A6F17606}"/>
              </a:ext>
            </a:extLst>
          </p:cNvPr>
          <p:cNvSpPr>
            <a:spLocks noGrp="1"/>
          </p:cNvSpPr>
          <p:nvPr>
            <p:ph type="body" sz="quarter" idx="10"/>
          </p:nvPr>
        </p:nvSpPr>
        <p:spPr>
          <a:xfrm>
            <a:off x="796158" y="1637787"/>
            <a:ext cx="10599683" cy="4853008"/>
          </a:xfrm>
        </p:spPr>
        <p:txBody>
          <a:bodyPr/>
          <a:lstStyle/>
          <a:p>
            <a:pPr algn="ctr"/>
            <a:r>
              <a:rPr lang="el-GR" sz="5400" dirty="0">
                <a:latin typeface="Times New Roman" panose="02020603050405020304" pitchFamily="18" charset="0"/>
                <a:cs typeface="Times New Roman" panose="02020603050405020304" pitchFamily="18" charset="0"/>
              </a:rPr>
              <a:t>Ἐν ἀρχῇ ἦν ὁ λογοσ, καὶ ὁ λογος ἦν πρὸς τὸν θεον, καὶ θεὸς ἦν ὁ λογος. οὗτος ἦν ἐν ἀρχῇ πρὸς τὸν θεον. παντα διʼ αὐτοῦ ἐγενετο, καὶ χωρὶς αὐτοῦ ἐγενετο οὐδὲ ἕν. ὃ γεγονεν</a:t>
            </a:r>
          </a:p>
        </p:txBody>
      </p:sp>
    </p:spTree>
    <p:extLst>
      <p:ext uri="{BB962C8B-B14F-4D97-AF65-F5344CB8AC3E}">
        <p14:creationId xmlns:p14="http://schemas.microsoft.com/office/powerpoint/2010/main" val="1128815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B207-CC6F-473D-95CB-A1E5A3823014}"/>
              </a:ext>
            </a:extLst>
          </p:cNvPr>
          <p:cNvSpPr>
            <a:spLocks noGrp="1"/>
          </p:cNvSpPr>
          <p:nvPr>
            <p:ph type="title"/>
          </p:nvPr>
        </p:nvSpPr>
        <p:spPr>
          <a:xfrm>
            <a:off x="518029" y="259584"/>
            <a:ext cx="10524621" cy="884217"/>
          </a:xfrm>
        </p:spPr>
        <p:txBody>
          <a:bodyPr/>
          <a:lstStyle/>
          <a:p>
            <a:r>
              <a:rPr lang="en-US" dirty="0"/>
              <a:t>You’re a Scribe!</a:t>
            </a:r>
            <a:endParaRPr lang="en-CA" dirty="0"/>
          </a:p>
        </p:txBody>
      </p:sp>
      <p:sp>
        <p:nvSpPr>
          <p:cNvPr id="3" name="Text Placeholder 2">
            <a:extLst>
              <a:ext uri="{FF2B5EF4-FFF2-40B4-BE49-F238E27FC236}">
                <a16:creationId xmlns:a16="http://schemas.microsoft.com/office/drawing/2014/main" id="{C4DC0D82-8E61-419B-B576-2623A6F17606}"/>
              </a:ext>
            </a:extLst>
          </p:cNvPr>
          <p:cNvSpPr>
            <a:spLocks noGrp="1"/>
          </p:cNvSpPr>
          <p:nvPr>
            <p:ph type="body" sz="quarter" idx="10"/>
          </p:nvPr>
        </p:nvSpPr>
        <p:spPr>
          <a:xfrm>
            <a:off x="536028" y="1196354"/>
            <a:ext cx="11119945" cy="5462608"/>
          </a:xfrm>
        </p:spPr>
        <p:txBody>
          <a:bodyPr/>
          <a:lstStyle/>
          <a:p>
            <a:pPr algn="ctr"/>
            <a:r>
              <a:rPr lang="el-GR" sz="6000" dirty="0">
                <a:latin typeface="Times New Roman" panose="02020603050405020304" pitchFamily="18" charset="0"/>
                <a:cs typeface="Times New Roman" panose="02020603050405020304" pitchFamily="18" charset="0"/>
              </a:rPr>
              <a:t>ΕΝΑΡΧΗΗΝΟΛΟΓΟΣΚΑΙΟΛΟΓΟΣΗΝΠΡΟΣΤΟΝΘΕΟΝΚΑΙΘΕΟΣΗΝΟΛΟΓΟΣΟΥΤΟΣΗΝΕΝΑΡΧΗΠΡΟΣΤΟΝΘΕΟΝΠΑΝΤΑΔΙΑΥΤΟΥΕΓΕΝΕΤΟΚΑΙΧΩΡΙΣΑΥΤΟΥΕΓΕΝΕΤΟΟΥΔΕΕΝΟΓΕΓΟΝΕΝ</a:t>
            </a:r>
          </a:p>
        </p:txBody>
      </p:sp>
    </p:spTree>
    <p:extLst>
      <p:ext uri="{BB962C8B-B14F-4D97-AF65-F5344CB8AC3E}">
        <p14:creationId xmlns:p14="http://schemas.microsoft.com/office/powerpoint/2010/main" val="409507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499883"/>
            <a:ext cx="10521950" cy="3815857"/>
          </a:xfrm>
        </p:spPr>
        <p:txBody>
          <a:bodyPr/>
          <a:lstStyle/>
          <a:p>
            <a:pPr marL="0" indent="0" algn="ctr">
              <a:buNone/>
            </a:pPr>
            <a:r>
              <a:rPr lang="en-CA" sz="4000" b="0" dirty="0">
                <a:effectLst>
                  <a:outerShdw blurRad="38100" dist="38100" dir="2700000" algn="tl">
                    <a:srgbClr val="000000">
                      <a:alpha val="43137"/>
                    </a:srgbClr>
                  </a:outerShdw>
                </a:effectLst>
                <a:latin typeface="+mj-lt"/>
              </a:rPr>
              <a:t>“The inerrancy of Scripture means that Scripture in the </a:t>
            </a:r>
            <a:r>
              <a:rPr lang="en-CA" sz="4000" b="0" i="1" u="sng" dirty="0">
                <a:solidFill>
                  <a:schemeClr val="accent1">
                    <a:lumMod val="75000"/>
                  </a:schemeClr>
                </a:solidFill>
                <a:effectLst>
                  <a:outerShdw blurRad="38100" dist="38100" dir="2700000" algn="tl">
                    <a:srgbClr val="000000">
                      <a:alpha val="43137"/>
                    </a:srgbClr>
                  </a:outerShdw>
                </a:effectLst>
                <a:latin typeface="+mj-lt"/>
              </a:rPr>
              <a:t>original</a:t>
            </a:r>
            <a:r>
              <a:rPr lang="en-CA" sz="4000" b="0" i="1" dirty="0">
                <a:effectLst>
                  <a:outerShdw blurRad="38100" dist="38100" dir="2700000" algn="tl">
                    <a:srgbClr val="000000">
                      <a:alpha val="43137"/>
                    </a:srgbClr>
                  </a:outerShdw>
                </a:effectLst>
                <a:latin typeface="+mj-lt"/>
              </a:rPr>
              <a:t> manuscripts </a:t>
            </a:r>
            <a:r>
              <a:rPr lang="en-CA" sz="4000" b="0" dirty="0">
                <a:effectLst>
                  <a:outerShdw blurRad="38100" dist="38100" dir="2700000" algn="tl">
                    <a:srgbClr val="000000">
                      <a:alpha val="43137"/>
                    </a:srgbClr>
                  </a:outerShdw>
                </a:effectLst>
                <a:latin typeface="+mj-lt"/>
              </a:rPr>
              <a:t>does not affirm anything that is contrary to fact.”</a:t>
            </a:r>
          </a:p>
          <a:p>
            <a:pPr marL="0" indent="0" algn="ctr">
              <a:buNone/>
            </a:pPr>
            <a:r>
              <a:rPr lang="en-CA" b="0" dirty="0">
                <a:effectLst>
                  <a:outerShdw blurRad="38100" dist="38100" dir="2700000" algn="tl">
                    <a:srgbClr val="000000">
                      <a:alpha val="43137"/>
                    </a:srgbClr>
                  </a:outerShdw>
                </a:effectLst>
              </a:rPr>
              <a:t>(Wayne A. Grudem, Systematic Theology, 90)</a:t>
            </a:r>
          </a:p>
          <a:p>
            <a:pPr marL="0" indent="0" algn="ctr">
              <a:buNone/>
            </a:pPr>
            <a:endParaRPr lang="en-CA" b="0" dirty="0">
              <a:effectLst>
                <a:outerShdw blurRad="38100" dist="38100" dir="2700000" algn="tl">
                  <a:srgbClr val="000000">
                    <a:alpha val="43137"/>
                  </a:srgbClr>
                </a:outerShdw>
              </a:effectLst>
            </a:endParaRPr>
          </a:p>
          <a:p>
            <a:pPr marL="0" indent="0" algn="ctr">
              <a:buNone/>
            </a:pPr>
            <a:r>
              <a:rPr lang="en-CA" sz="3200" dirty="0">
                <a:solidFill>
                  <a:schemeClr val="accent1">
                    <a:lumMod val="75000"/>
                  </a:schemeClr>
                </a:solidFill>
                <a:effectLst>
                  <a:outerShdw blurRad="38100" dist="38100" dir="2700000" algn="tl">
                    <a:srgbClr val="000000">
                      <a:alpha val="43137"/>
                    </a:srgbClr>
                  </a:outerShdw>
                </a:effectLst>
              </a:rPr>
              <a:t>When we talk about the inerrancy of Scripture, we are talking about its </a:t>
            </a:r>
            <a:r>
              <a:rPr lang="en-CA" sz="3200" i="1" dirty="0">
                <a:solidFill>
                  <a:schemeClr val="accent1">
                    <a:lumMod val="75000"/>
                  </a:schemeClr>
                </a:solidFill>
                <a:effectLst>
                  <a:outerShdw blurRad="38100" dist="38100" dir="2700000" algn="tl">
                    <a:srgbClr val="000000">
                      <a:alpha val="43137"/>
                    </a:srgbClr>
                  </a:outerShdw>
                </a:effectLst>
              </a:rPr>
              <a:t>truthfulness</a:t>
            </a:r>
            <a:r>
              <a:rPr lang="en-CA" sz="3200" dirty="0">
                <a:solidFill>
                  <a:schemeClr val="accent1">
                    <a:lumMod val="75000"/>
                  </a:schemeClr>
                </a:solidFill>
                <a:effectLst>
                  <a:outerShdw blurRad="38100" dist="38100" dir="2700000" algn="tl">
                    <a:srgbClr val="000000">
                      <a:alpha val="43137"/>
                    </a:srgbClr>
                  </a:outerShdw>
                </a:effectLst>
              </a:rPr>
              <a:t>.</a:t>
            </a:r>
            <a:endParaRPr lang="en-CA" sz="3200" b="0" dirty="0">
              <a:solidFill>
                <a:schemeClr val="accent1">
                  <a:lumMod val="75000"/>
                </a:schemeClr>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3715711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BDADC4-2890-42B7-A15A-30AE407B264B}"/>
              </a:ext>
            </a:extLst>
          </p:cNvPr>
          <p:cNvSpPr>
            <a:spLocks noGrp="1"/>
          </p:cNvSpPr>
          <p:nvPr>
            <p:ph type="title"/>
          </p:nvPr>
        </p:nvSpPr>
        <p:spPr>
          <a:xfrm>
            <a:off x="518029" y="3429000"/>
            <a:ext cx="10524621" cy="884217"/>
          </a:xfrm>
        </p:spPr>
        <p:txBody>
          <a:bodyPr/>
          <a:lstStyle/>
          <a:p>
            <a:pPr algn="ctr"/>
            <a:r>
              <a:rPr lang="en-US" sz="8000" dirty="0"/>
              <a:t>5 Minute Break</a:t>
            </a:r>
            <a:endParaRPr lang="en-CA" sz="8000" dirty="0"/>
          </a:p>
        </p:txBody>
      </p:sp>
      <p:sp>
        <p:nvSpPr>
          <p:cNvPr id="5" name="Text Placeholder 4">
            <a:extLst>
              <a:ext uri="{FF2B5EF4-FFF2-40B4-BE49-F238E27FC236}">
                <a16:creationId xmlns:a16="http://schemas.microsoft.com/office/drawing/2014/main" id="{77A675B7-7C2B-4452-9CDE-5FF8F425BE2B}"/>
              </a:ext>
            </a:extLst>
          </p:cNvPr>
          <p:cNvSpPr>
            <a:spLocks noGrp="1"/>
          </p:cNvSpPr>
          <p:nvPr>
            <p:ph type="body" sz="quarter" idx="10"/>
          </p:nvPr>
        </p:nvSpPr>
        <p:spPr>
          <a:xfrm>
            <a:off x="953645" y="4666052"/>
            <a:ext cx="10111230" cy="1911858"/>
          </a:xfrm>
        </p:spPr>
        <p:txBody>
          <a:bodyPr/>
          <a:lstStyle/>
          <a:p>
            <a:pPr algn="ctr"/>
            <a:r>
              <a:rPr lang="en-US" dirty="0"/>
              <a:t>Stretch</a:t>
            </a:r>
          </a:p>
          <a:p>
            <a:pPr algn="ctr"/>
            <a:r>
              <a:rPr lang="en-US" dirty="0"/>
              <a:t>Use the washroom</a:t>
            </a:r>
            <a:endParaRPr lang="en-CA" dirty="0"/>
          </a:p>
        </p:txBody>
      </p:sp>
      <p:pic>
        <p:nvPicPr>
          <p:cNvPr id="7" name="Graphic 6" descr="Clock">
            <a:extLst>
              <a:ext uri="{FF2B5EF4-FFF2-40B4-BE49-F238E27FC236}">
                <a16:creationId xmlns:a16="http://schemas.microsoft.com/office/drawing/2014/main" id="{48C75C5B-DB5D-4E70-8241-F650993881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52691" y="349847"/>
            <a:ext cx="3028229" cy="3028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41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a:xfrm>
            <a:off x="795669" y="886119"/>
            <a:ext cx="5547324" cy="2755532"/>
          </a:xfrm>
        </p:spPr>
        <p:txBody>
          <a:bodyPr/>
          <a:lstStyle/>
          <a:p>
            <a:r>
              <a:rPr lang="en-US" dirty="0"/>
              <a:t>SCRIPTURE’S TRANSLATION</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How is the Bible Translated?</a:t>
            </a:r>
          </a:p>
          <a:p>
            <a:pPr>
              <a:buFont typeface="+mj-lt"/>
              <a:buAutoNum type="alphaUcPeriod"/>
            </a:pPr>
            <a:r>
              <a:rPr lang="en-US" dirty="0"/>
              <a:t>What are the differences between translations?</a:t>
            </a:r>
          </a:p>
          <a:p>
            <a:pPr>
              <a:buFont typeface="+mj-lt"/>
              <a:buAutoNum type="alphaUcPeriod"/>
            </a:pPr>
            <a:r>
              <a:rPr lang="en-US" dirty="0"/>
              <a:t>Which translation should I choose?</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What’s up with translations of the Bible?</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2838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 The Supposed Problem of Translation</a:t>
            </a:r>
          </a:p>
          <a:p>
            <a:pPr marL="0" indent="0">
              <a:buNone/>
            </a:pPr>
            <a:endParaRPr lang="en-CA" sz="3200" dirty="0"/>
          </a:p>
          <a:p>
            <a:pPr marL="0" indent="0" algn="ctr">
              <a:buNone/>
            </a:pPr>
            <a:r>
              <a:rPr lang="en-CA" sz="3200" b="0" dirty="0"/>
              <a:t>“What you have is not what was originally written, but rather copies of copies of translations of translations. And just like you lose the original meaning of a message when it is translated from one language to another to another, etc. - you also don’t have any confidence that your modern translations are accurate.”</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dirty="0"/>
              <a:t>A. HOW IS THE BIBLE TRANSLATED?</a:t>
            </a:r>
          </a:p>
        </p:txBody>
      </p:sp>
    </p:spTree>
    <p:extLst>
      <p:ext uri="{BB962C8B-B14F-4D97-AF65-F5344CB8AC3E}">
        <p14:creationId xmlns:p14="http://schemas.microsoft.com/office/powerpoint/2010/main" val="3203434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II. The Truth About Bible Translation</a:t>
            </a:r>
          </a:p>
          <a:p>
            <a:pPr marL="0" indent="0">
              <a:buNone/>
            </a:pPr>
            <a:endParaRPr lang="en-CA" sz="3200" dirty="0"/>
          </a:p>
          <a:p>
            <a:pPr marL="0" indent="0" algn="ctr">
              <a:buNone/>
            </a:pPr>
            <a:r>
              <a:rPr lang="en-CA" sz="3200" b="0" dirty="0"/>
              <a:t>Bible translations today are not based on other translations in different languages, but rather are based on the best information we have about the originals. Every modern translation is produced by going back to the </a:t>
            </a:r>
            <a:r>
              <a:rPr lang="en-CA" sz="3200" u="sng" dirty="0">
                <a:solidFill>
                  <a:schemeClr val="accent1">
                    <a:lumMod val="75000"/>
                  </a:schemeClr>
                </a:solidFill>
              </a:rPr>
              <a:t>original</a:t>
            </a:r>
            <a:r>
              <a:rPr lang="en-CA" sz="3200" b="0" dirty="0"/>
              <a:t> Hebrew, Aramaic and Greek texts. </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dirty="0"/>
              <a:t>A. HOW IS THE BIBLE TRANSLATED?</a:t>
            </a:r>
          </a:p>
        </p:txBody>
      </p:sp>
    </p:spTree>
    <p:extLst>
      <p:ext uri="{BB962C8B-B14F-4D97-AF65-F5344CB8AC3E}">
        <p14:creationId xmlns:p14="http://schemas.microsoft.com/office/powerpoint/2010/main" val="1630772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 Formal Equivalent</a:t>
            </a:r>
          </a:p>
          <a:p>
            <a:pPr marL="0" indent="0" algn="ctr">
              <a:buNone/>
            </a:pPr>
            <a:r>
              <a:rPr lang="en-CA" sz="3200" b="0" dirty="0"/>
              <a:t>Formal Equivalent translations aim to be as rigidly equal to the original text, even sometimes keeping the word order of the original languages. </a:t>
            </a:r>
          </a:p>
          <a:p>
            <a:pPr marL="0" indent="0" algn="ctr">
              <a:buNone/>
            </a:pPr>
            <a:r>
              <a:rPr lang="en-CA" sz="3200" b="0" dirty="0"/>
              <a:t>They are sometimes called </a:t>
            </a:r>
            <a:r>
              <a:rPr lang="en-CA" sz="3200" u="sng" dirty="0">
                <a:solidFill>
                  <a:schemeClr val="accent1">
                    <a:lumMod val="75000"/>
                  </a:schemeClr>
                </a:solidFill>
              </a:rPr>
              <a:t>“Word-for-Word”</a:t>
            </a:r>
            <a:r>
              <a:rPr lang="en-CA" sz="3200" dirty="0">
                <a:solidFill>
                  <a:schemeClr val="accent1">
                    <a:lumMod val="75000"/>
                  </a:schemeClr>
                </a:solidFill>
              </a:rPr>
              <a:t> </a:t>
            </a:r>
            <a:r>
              <a:rPr lang="en-CA" sz="3200" b="0" dirty="0"/>
              <a:t>or “literal” translations.</a:t>
            </a:r>
          </a:p>
          <a:p>
            <a:pPr marL="0" indent="0" algn="ctr">
              <a:buNone/>
            </a:pPr>
            <a:r>
              <a:rPr lang="en-CA" sz="3200" b="0" dirty="0"/>
              <a:t>Examples of a Formal Equivalent are the NASB, KJV and ESV.</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2684992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 Formal Equivalent</a:t>
            </a:r>
          </a:p>
          <a:p>
            <a:r>
              <a:rPr lang="en-CA" sz="3200" dirty="0"/>
              <a:t>PROS: </a:t>
            </a:r>
            <a:r>
              <a:rPr lang="en-CA" sz="3200" b="0" dirty="0"/>
              <a:t>Good for study, less interpretation on the text by the translator</a:t>
            </a:r>
          </a:p>
          <a:p>
            <a:r>
              <a:rPr lang="en-CA" sz="3200" dirty="0"/>
              <a:t>CONS: </a:t>
            </a:r>
            <a:r>
              <a:rPr lang="en-CA" sz="3200" b="0" dirty="0"/>
              <a:t>Sometimes hard to read, no translation can truly be called ‘literal’ because of differences in languages</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3643459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 Formal Equivalent</a:t>
            </a:r>
          </a:p>
          <a:p>
            <a:pPr marL="0" indent="0">
              <a:buNone/>
            </a:pPr>
            <a:r>
              <a:rPr lang="en-CA" sz="3200" b="0" dirty="0">
                <a:effectLst>
                  <a:outerShdw blurRad="38100" dist="38100" dir="2700000" algn="tl">
                    <a:srgbClr val="000000">
                      <a:alpha val="43137"/>
                    </a:srgbClr>
                  </a:outerShdw>
                </a:effectLst>
              </a:rPr>
              <a:t>For example:</a:t>
            </a:r>
          </a:p>
          <a:p>
            <a:pPr marL="0" indent="0">
              <a:buNone/>
            </a:pPr>
            <a:r>
              <a:rPr lang="en-CA" sz="3200" b="0" dirty="0">
                <a:effectLst>
                  <a:outerShdw blurRad="38100" dist="38100" dir="2700000" algn="tl">
                    <a:srgbClr val="000000">
                      <a:alpha val="43137"/>
                    </a:srgbClr>
                  </a:outerShdw>
                </a:effectLst>
              </a:rPr>
              <a:t>1 Peter 1:13 in Greek literally says, </a:t>
            </a:r>
            <a:r>
              <a:rPr lang="en-CA" sz="3200" b="0" dirty="0">
                <a:solidFill>
                  <a:schemeClr val="accent1">
                    <a:lumMod val="75000"/>
                  </a:schemeClr>
                </a:solidFill>
                <a:effectLst>
                  <a:outerShdw blurRad="38100" dist="38100" dir="2700000" algn="tl">
                    <a:srgbClr val="000000">
                      <a:alpha val="43137"/>
                    </a:srgbClr>
                  </a:outerShdw>
                </a:effectLst>
                <a:latin typeface="+mj-lt"/>
              </a:rPr>
              <a:t>“Gird up the loins of your mind.” </a:t>
            </a:r>
          </a:p>
          <a:p>
            <a:pPr marL="0" indent="0">
              <a:buNone/>
            </a:pPr>
            <a:r>
              <a:rPr lang="en-CA" sz="3200" b="0" dirty="0">
                <a:effectLst>
                  <a:outerShdw blurRad="38100" dist="38100" dir="2700000" algn="tl">
                    <a:srgbClr val="000000">
                      <a:alpha val="43137"/>
                    </a:srgbClr>
                  </a:outerShdw>
                </a:effectLst>
              </a:rPr>
              <a:t>This is sort of meaningless in English.</a:t>
            </a:r>
          </a:p>
          <a:p>
            <a:pPr marL="0" indent="0">
              <a:buNone/>
            </a:pPr>
            <a:r>
              <a:rPr lang="en-CA" sz="3200" b="0" dirty="0">
                <a:effectLst>
                  <a:outerShdw blurRad="38100" dist="38100" dir="2700000" algn="tl">
                    <a:srgbClr val="000000">
                      <a:alpha val="43137"/>
                    </a:srgbClr>
                  </a:outerShdw>
                </a:effectLst>
              </a:rPr>
              <a:t>This is why most translations render it something like “prepare your minds” or “pay careful attention” because it conveys the meaning of the idiom.</a:t>
            </a:r>
            <a:endParaRPr lang="en-CA" sz="3600" b="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3590961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II. Functional Equivalent</a:t>
            </a:r>
          </a:p>
          <a:p>
            <a:pPr marL="0" indent="0" algn="ctr">
              <a:buNone/>
            </a:pPr>
            <a:r>
              <a:rPr lang="en-CA" sz="3200" b="0" dirty="0"/>
              <a:t>A functional equivalent attempts to convey the thought expressed in the source text using equivalent expressions from a contemporary language like English. </a:t>
            </a:r>
          </a:p>
          <a:p>
            <a:pPr marL="0" indent="0" algn="ctr">
              <a:buNone/>
            </a:pPr>
            <a:r>
              <a:rPr lang="en-CA" sz="3200" b="0" dirty="0"/>
              <a:t>They are sometimes also called “Dynamic Equivalents” or </a:t>
            </a:r>
            <a:r>
              <a:rPr lang="en-CA" sz="3200" u="sng" dirty="0">
                <a:solidFill>
                  <a:schemeClr val="accent1">
                    <a:lumMod val="75000"/>
                  </a:schemeClr>
                </a:solidFill>
              </a:rPr>
              <a:t>“thought-for-thought”</a:t>
            </a:r>
            <a:r>
              <a:rPr lang="en-CA" sz="3200" b="0" dirty="0"/>
              <a:t> translations. </a:t>
            </a:r>
          </a:p>
          <a:p>
            <a:pPr marL="0" indent="0" algn="ctr">
              <a:buNone/>
            </a:pPr>
            <a:r>
              <a:rPr lang="en-CA" sz="3200" b="0" dirty="0"/>
              <a:t>Examples of functional equivalents are the CSB and NIV. </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2998833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II. Functional Equivalent</a:t>
            </a:r>
          </a:p>
          <a:p>
            <a:r>
              <a:rPr lang="en-CA" sz="3200" dirty="0"/>
              <a:t>PROS: </a:t>
            </a:r>
            <a:r>
              <a:rPr lang="en-CA" sz="3200" b="0" dirty="0"/>
              <a:t>Smooths out the text to be easier to read, rewords expressions, customs, idioms, etc. from the original language so they make sense in English</a:t>
            </a:r>
          </a:p>
          <a:p>
            <a:r>
              <a:rPr lang="en-CA" sz="3200" dirty="0"/>
              <a:t>CONS: </a:t>
            </a:r>
            <a:r>
              <a:rPr lang="en-CA" sz="3200" b="0" dirty="0"/>
              <a:t>More interpretation by the translator – danger of translating something wrong, or introducing theological bias to the text.</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3749196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II. Functional Equivalent</a:t>
            </a:r>
          </a:p>
          <a:p>
            <a:pPr marL="0" indent="0">
              <a:buNone/>
            </a:pPr>
            <a:r>
              <a:rPr lang="en-CA" sz="3200" b="0" dirty="0">
                <a:effectLst>
                  <a:outerShdw blurRad="38100" dist="38100" dir="2700000" algn="tl">
                    <a:srgbClr val="000000">
                      <a:alpha val="43137"/>
                    </a:srgbClr>
                  </a:outerShdw>
                </a:effectLst>
              </a:rPr>
              <a:t>Example:</a:t>
            </a:r>
          </a:p>
          <a:p>
            <a:pPr marL="0" indent="0">
              <a:buNone/>
            </a:pPr>
            <a:r>
              <a:rPr lang="en-CA" sz="3200" b="0" dirty="0">
                <a:effectLst>
                  <a:outerShdw blurRad="38100" dist="38100" dir="2700000" algn="tl">
                    <a:srgbClr val="000000">
                      <a:alpha val="43137"/>
                    </a:srgbClr>
                  </a:outerShdw>
                </a:effectLst>
              </a:rPr>
              <a:t>Psalm 23:5 literally reads, </a:t>
            </a:r>
            <a:r>
              <a:rPr lang="en-CA" sz="3200" b="0" dirty="0">
                <a:solidFill>
                  <a:schemeClr val="accent1">
                    <a:lumMod val="75000"/>
                  </a:schemeClr>
                </a:solidFill>
                <a:effectLst>
                  <a:outerShdw blurRad="38100" dist="38100" dir="2700000" algn="tl">
                    <a:srgbClr val="000000">
                      <a:alpha val="43137"/>
                    </a:srgbClr>
                  </a:outerShdw>
                </a:effectLst>
              </a:rPr>
              <a:t>“you anointed my head with oil.” </a:t>
            </a:r>
          </a:p>
          <a:p>
            <a:pPr marL="0" indent="0">
              <a:buNone/>
            </a:pPr>
            <a:r>
              <a:rPr lang="en-CA" sz="3200" b="0" dirty="0">
                <a:effectLst>
                  <a:outerShdw blurRad="38100" dist="38100" dir="2700000" algn="tl">
                    <a:srgbClr val="000000">
                      <a:alpha val="43137"/>
                    </a:srgbClr>
                  </a:outerShdw>
                </a:effectLst>
              </a:rPr>
              <a:t>However, many modern readers would not understand the significance of this custom. So, the Good News Bible renders it as “you welcomed me as an honoured guest” because that’s what that custom meant.</a:t>
            </a:r>
            <a:endParaRPr lang="en-CA" sz="3600" b="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4046386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 The Bible Speaks in Ordinary Language</a:t>
            </a:r>
            <a:endParaRPr lang="en-CA" sz="440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354564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II. Functional Equivalent</a:t>
            </a:r>
          </a:p>
          <a:p>
            <a:pPr marL="0" indent="0">
              <a:buNone/>
            </a:pPr>
            <a:r>
              <a:rPr lang="en-CA" sz="3200" b="0" dirty="0">
                <a:effectLst>
                  <a:outerShdw blurRad="38100" dist="38100" dir="2700000" algn="tl">
                    <a:srgbClr val="000000">
                      <a:alpha val="43137"/>
                    </a:srgbClr>
                  </a:outerShdw>
                </a:effectLst>
              </a:rPr>
              <a:t>For the majority of popular and scholarly translations, these risks are reduced by the fact that, usually, a team of scholars from varying backgrounds and theological persuasions work on a translation.</a:t>
            </a:r>
          </a:p>
          <a:p>
            <a:pPr marL="0" indent="0">
              <a:buNone/>
            </a:pPr>
            <a:r>
              <a:rPr lang="en-CA" sz="3200" b="0" dirty="0">
                <a:effectLst>
                  <a:outerShdw blurRad="38100" dist="38100" dir="2700000" algn="tl">
                    <a:srgbClr val="000000">
                      <a:alpha val="43137"/>
                    </a:srgbClr>
                  </a:outerShdw>
                </a:effectLst>
              </a:rPr>
              <a:t>This helps to reduce the factor of individual bias. </a:t>
            </a:r>
          </a:p>
          <a:p>
            <a:pPr marL="0" indent="0">
              <a:buNone/>
            </a:pPr>
            <a:r>
              <a:rPr lang="en-CA" sz="3200" b="0" dirty="0">
                <a:solidFill>
                  <a:schemeClr val="accent1">
                    <a:lumMod val="75000"/>
                  </a:schemeClr>
                </a:solidFill>
                <a:effectLst>
                  <a:outerShdw blurRad="38100" dist="38100" dir="2700000" algn="tl">
                    <a:srgbClr val="000000">
                      <a:alpha val="43137"/>
                    </a:srgbClr>
                  </a:outerShdw>
                </a:effectLst>
              </a:rPr>
              <a:t>This is why translations produced by a single person are usually less preferred than translations produced by a team of scholars.</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2223838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III. Paraphrases</a:t>
            </a:r>
          </a:p>
          <a:p>
            <a:pPr marL="0" indent="0" algn="ctr">
              <a:buNone/>
            </a:pPr>
            <a:r>
              <a:rPr lang="en-CA" sz="3200" b="0" dirty="0">
                <a:solidFill>
                  <a:schemeClr val="accent1">
                    <a:lumMod val="75000"/>
                  </a:schemeClr>
                </a:solidFill>
                <a:latin typeface="+mj-lt"/>
              </a:rPr>
              <a:t>Paraphrases are really not to be considered </a:t>
            </a:r>
            <a:r>
              <a:rPr lang="en-CA" sz="3200" u="sng" dirty="0">
                <a:solidFill>
                  <a:schemeClr val="accent1">
                    <a:lumMod val="75000"/>
                  </a:schemeClr>
                </a:solidFill>
                <a:latin typeface="+mj-lt"/>
              </a:rPr>
              <a:t>translations</a:t>
            </a:r>
            <a:r>
              <a:rPr lang="en-CA" sz="3200" b="0" dirty="0">
                <a:solidFill>
                  <a:schemeClr val="accent1">
                    <a:lumMod val="75000"/>
                  </a:schemeClr>
                </a:solidFill>
                <a:latin typeface="+mj-lt"/>
              </a:rPr>
              <a:t> at all. </a:t>
            </a:r>
            <a:r>
              <a:rPr lang="en-CA" sz="3200" b="0" dirty="0"/>
              <a:t>They are a summary of what the translator/publisher thinks is the main gist or message the Biblical passage is communicating. As a result - there is quite a bit of interpretation that happens and there may be some bias introduced to the text. </a:t>
            </a:r>
          </a:p>
          <a:p>
            <a:pPr marL="0" indent="0" algn="ctr">
              <a:buNone/>
            </a:pPr>
            <a:r>
              <a:rPr lang="en-CA" sz="3200" b="0" dirty="0"/>
              <a:t>Examples of paraphrases are the NLT and The Message.</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4177680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III. Paraphrases</a:t>
            </a:r>
          </a:p>
          <a:p>
            <a:r>
              <a:rPr lang="en-CA" sz="3200" dirty="0"/>
              <a:t>PROS: </a:t>
            </a:r>
            <a:r>
              <a:rPr lang="en-CA" sz="3200" b="0" dirty="0"/>
              <a:t>Good way to get a summary of the big picture of a section of Scripture. Helpful for beginners.</a:t>
            </a:r>
          </a:p>
          <a:p>
            <a:r>
              <a:rPr lang="en-CA" sz="3200" dirty="0"/>
              <a:t>CONS: </a:t>
            </a:r>
            <a:r>
              <a:rPr lang="en-CA" sz="3200" b="0" dirty="0"/>
              <a:t>Some paraphrases are terrible and distort the meaning of Scripture (e.g. The Passion Translation)</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200" dirty="0"/>
              <a:t>B. WHAT ARE THE DIFFERENCES IN TRANSLATIONS?</a:t>
            </a:r>
          </a:p>
        </p:txBody>
      </p:sp>
    </p:spTree>
    <p:extLst>
      <p:ext uri="{BB962C8B-B14F-4D97-AF65-F5344CB8AC3E}">
        <p14:creationId xmlns:p14="http://schemas.microsoft.com/office/powerpoint/2010/main" val="1276649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22F587-5D6B-4A9A-9E98-43DF65BF3BD4}"/>
              </a:ext>
            </a:extLst>
          </p:cNvPr>
          <p:cNvSpPr>
            <a:spLocks noGrp="1"/>
          </p:cNvSpPr>
          <p:nvPr>
            <p:ph type="title"/>
          </p:nvPr>
        </p:nvSpPr>
        <p:spPr/>
        <p:txBody>
          <a:bodyPr/>
          <a:lstStyle/>
          <a:p>
            <a:r>
              <a:rPr lang="en-CA" dirty="0"/>
              <a:t>The Passion ‘Translation’</a:t>
            </a:r>
          </a:p>
        </p:txBody>
      </p:sp>
      <p:sp>
        <p:nvSpPr>
          <p:cNvPr id="5" name="Text Placeholder 4">
            <a:extLst>
              <a:ext uri="{FF2B5EF4-FFF2-40B4-BE49-F238E27FC236}">
                <a16:creationId xmlns:a16="http://schemas.microsoft.com/office/drawing/2014/main" id="{44248E22-C754-476B-9497-17D3A07C6D5A}"/>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latin typeface="+mn-lt"/>
              </a:rPr>
              <a:t>Dr. Andrew </a:t>
            </a:r>
            <a:r>
              <a:rPr lang="en-CA" dirty="0" err="1">
                <a:effectLst>
                  <a:outerShdw blurRad="38100" dist="38100" dir="2700000" algn="tl">
                    <a:srgbClr val="000000">
                      <a:alpha val="43137"/>
                    </a:srgbClr>
                  </a:outerShdw>
                </a:effectLst>
                <a:latin typeface="+mn-lt"/>
              </a:rPr>
              <a:t>Shead</a:t>
            </a:r>
            <a:r>
              <a:rPr lang="en-CA" dirty="0">
                <a:effectLst>
                  <a:outerShdw blurRad="38100" dist="38100" dir="2700000" algn="tl">
                    <a:srgbClr val="000000">
                      <a:alpha val="43137"/>
                    </a:srgbClr>
                  </a:outerShdw>
                </a:effectLst>
                <a:latin typeface="+mn-lt"/>
              </a:rPr>
              <a:t> describes the Passion Translation as:</a:t>
            </a:r>
          </a:p>
          <a:p>
            <a:pPr algn="ctr"/>
            <a:r>
              <a:rPr lang="en-CA" dirty="0">
                <a:effectLst>
                  <a:outerShdw blurRad="38100" dist="38100" dir="2700000" algn="tl">
                    <a:srgbClr val="000000">
                      <a:alpha val="43137"/>
                    </a:srgbClr>
                  </a:outerShdw>
                </a:effectLst>
              </a:rPr>
              <a:t>“...abandoning all interest in textual accuracy, playing fast and loose with the original languages, and inserting so much new material into the text that it is </a:t>
            </a:r>
            <a:r>
              <a:rPr lang="en-CA" dirty="0">
                <a:solidFill>
                  <a:schemeClr val="accent1">
                    <a:lumMod val="75000"/>
                  </a:schemeClr>
                </a:solidFill>
                <a:effectLst>
                  <a:outerShdw blurRad="38100" dist="38100" dir="2700000" algn="tl">
                    <a:srgbClr val="000000">
                      <a:alpha val="43137"/>
                    </a:srgbClr>
                  </a:outerShdw>
                </a:effectLst>
              </a:rPr>
              <a:t>at least 50% longer than the original</a:t>
            </a:r>
            <a:r>
              <a:rPr lang="en-CA" dirty="0">
                <a:effectLst>
                  <a:outerShdw blurRad="38100" dist="38100" dir="2700000" algn="tl">
                    <a:srgbClr val="000000">
                      <a:alpha val="43137"/>
                    </a:srgbClr>
                  </a:outerShdw>
                </a:effectLst>
              </a:rPr>
              <a:t>. The result is a strongly sectarian translation that </a:t>
            </a:r>
            <a:r>
              <a:rPr lang="en-CA" b="1" i="1" dirty="0">
                <a:solidFill>
                  <a:schemeClr val="accent1">
                    <a:lumMod val="75000"/>
                  </a:schemeClr>
                </a:solidFill>
                <a:effectLst>
                  <a:outerShdw blurRad="38100" dist="38100" dir="2700000" algn="tl">
                    <a:srgbClr val="000000">
                      <a:alpha val="43137"/>
                    </a:srgbClr>
                  </a:outerShdw>
                </a:effectLst>
                <a:latin typeface="+mn-lt"/>
              </a:rPr>
              <a:t>no longer counts as Scripture</a:t>
            </a:r>
            <a:r>
              <a:rPr lang="en-CA" dirty="0">
                <a:effectLst>
                  <a:outerShdw blurRad="38100" dist="38100" dir="2700000" algn="tl">
                    <a:srgbClr val="000000">
                      <a:alpha val="43137"/>
                    </a:srgbClr>
                  </a:outerShdw>
                </a:effectLst>
              </a:rPr>
              <a:t>; by masquerading as a Bible it threatens to bind entire churches in thrall to a false god.”</a:t>
            </a:r>
          </a:p>
          <a:p>
            <a:pPr algn="ctr"/>
            <a:r>
              <a:rPr lang="en-CA" sz="2800" dirty="0">
                <a:effectLst>
                  <a:outerShdw blurRad="38100" dist="38100" dir="2700000" algn="tl">
                    <a:srgbClr val="000000">
                      <a:alpha val="43137"/>
                    </a:srgbClr>
                  </a:outerShdw>
                </a:effectLst>
                <a:latin typeface="+mn-lt"/>
              </a:rPr>
              <a:t>(The Passion Translation was translated by one person without a credible command of the Biblical languages and the use of ‘sketchy’ manuscripts.)</a:t>
            </a:r>
          </a:p>
        </p:txBody>
      </p:sp>
    </p:spTree>
    <p:extLst>
      <p:ext uri="{BB962C8B-B14F-4D97-AF65-F5344CB8AC3E}">
        <p14:creationId xmlns:p14="http://schemas.microsoft.com/office/powerpoint/2010/main" val="951930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E9785-3E09-443F-A946-3BC4C80B8FAC}"/>
              </a:ext>
            </a:extLst>
          </p:cNvPr>
          <p:cNvSpPr>
            <a:spLocks noGrp="1"/>
          </p:cNvSpPr>
          <p:nvPr>
            <p:ph type="body" sz="quarter" idx="10"/>
          </p:nvPr>
        </p:nvSpPr>
        <p:spPr/>
        <p:txBody>
          <a:bodyPr/>
          <a:lstStyle/>
          <a:p>
            <a:pPr marL="0" indent="0">
              <a:buNone/>
            </a:pPr>
            <a:r>
              <a:rPr lang="en-CA" sz="3200" dirty="0"/>
              <a:t>The answer to that question depends on what is your goal and how experienced of a Bible reader you are.</a:t>
            </a:r>
          </a:p>
          <a:p>
            <a:pPr marL="0" indent="0">
              <a:buNone/>
            </a:pPr>
            <a:endParaRPr lang="en-CA" sz="3200" dirty="0"/>
          </a:p>
          <a:p>
            <a:pPr marL="0" indent="0">
              <a:buNone/>
            </a:pPr>
            <a:r>
              <a:rPr lang="en-CA" sz="3200" b="0" dirty="0"/>
              <a:t>In practice, it is totally fine to have one translation for daily use (CSB) and another more ‘literal’ one for personal study (ESV). </a:t>
            </a:r>
          </a:p>
        </p:txBody>
      </p:sp>
      <p:sp>
        <p:nvSpPr>
          <p:cNvPr id="5" name="Title 4">
            <a:extLst>
              <a:ext uri="{FF2B5EF4-FFF2-40B4-BE49-F238E27FC236}">
                <a16:creationId xmlns:a16="http://schemas.microsoft.com/office/drawing/2014/main" id="{4F2FD010-83CB-4D90-9FE0-9601735EE117}"/>
              </a:ext>
            </a:extLst>
          </p:cNvPr>
          <p:cNvSpPr>
            <a:spLocks noGrp="1"/>
          </p:cNvSpPr>
          <p:nvPr>
            <p:ph type="title"/>
          </p:nvPr>
        </p:nvSpPr>
        <p:spPr>
          <a:xfrm>
            <a:off x="675166" y="600741"/>
            <a:ext cx="10681809" cy="664534"/>
          </a:xfrm>
        </p:spPr>
        <p:txBody>
          <a:bodyPr/>
          <a:lstStyle/>
          <a:p>
            <a:r>
              <a:rPr lang="en-CA" sz="3800" dirty="0"/>
              <a:t>C. WHICH TRANSLATION SHOULD I CHOOSE?</a:t>
            </a:r>
          </a:p>
        </p:txBody>
      </p:sp>
    </p:spTree>
    <p:extLst>
      <p:ext uri="{BB962C8B-B14F-4D97-AF65-F5344CB8AC3E}">
        <p14:creationId xmlns:p14="http://schemas.microsoft.com/office/powerpoint/2010/main" val="1241994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6D6C63-55E6-4F28-8020-0FF230108D29}"/>
              </a:ext>
            </a:extLst>
          </p:cNvPr>
          <p:cNvSpPr>
            <a:spLocks noGrp="1"/>
          </p:cNvSpPr>
          <p:nvPr>
            <p:ph type="title"/>
          </p:nvPr>
        </p:nvSpPr>
        <p:spPr/>
        <p:txBody>
          <a:bodyPr/>
          <a:lstStyle/>
          <a:p>
            <a:r>
              <a:rPr lang="en-CA" sz="9600" dirty="0"/>
              <a:t>Q&amp;A Time</a:t>
            </a:r>
          </a:p>
        </p:txBody>
      </p:sp>
      <p:sp>
        <p:nvSpPr>
          <p:cNvPr id="5" name="Text Placeholder 4">
            <a:extLst>
              <a:ext uri="{FF2B5EF4-FFF2-40B4-BE49-F238E27FC236}">
                <a16:creationId xmlns:a16="http://schemas.microsoft.com/office/drawing/2014/main" id="{266A60AF-7A6F-45E5-9C3B-3F1D6D652480}"/>
              </a:ext>
            </a:extLst>
          </p:cNvPr>
          <p:cNvSpPr>
            <a:spLocks noGrp="1"/>
          </p:cNvSpPr>
          <p:nvPr>
            <p:ph type="body" sz="quarter" idx="10"/>
          </p:nvPr>
        </p:nvSpPr>
        <p:spPr/>
        <p:txBody>
          <a:bodyPr/>
          <a:lstStyle/>
          <a:p>
            <a:r>
              <a:rPr lang="en-CA" dirty="0"/>
              <a:t>Any questions about this session or any previous topics we covered in this class?</a:t>
            </a:r>
          </a:p>
        </p:txBody>
      </p:sp>
    </p:spTree>
    <p:extLst>
      <p:ext uri="{BB962C8B-B14F-4D97-AF65-F5344CB8AC3E}">
        <p14:creationId xmlns:p14="http://schemas.microsoft.com/office/powerpoint/2010/main" val="2235444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564BA8-78B9-417E-B749-81642220DE69}"/>
              </a:ext>
            </a:extLst>
          </p:cNvPr>
          <p:cNvSpPr>
            <a:spLocks noGrp="1"/>
          </p:cNvSpPr>
          <p:nvPr>
            <p:ph type="body" sz="quarter" idx="10"/>
          </p:nvPr>
        </p:nvSpPr>
        <p:spPr>
          <a:xfrm>
            <a:off x="835025" y="2575033"/>
            <a:ext cx="10521950" cy="3740707"/>
          </a:xfrm>
        </p:spPr>
        <p:txBody>
          <a:bodyPr/>
          <a:lstStyle/>
          <a:p>
            <a:pPr algn="ctr"/>
            <a:r>
              <a:rPr lang="en-CA" sz="3200" dirty="0">
                <a:solidFill>
                  <a:schemeClr val="accent1">
                    <a:lumMod val="75000"/>
                  </a:schemeClr>
                </a:solidFill>
              </a:rPr>
              <a:t>Before you go: </a:t>
            </a:r>
            <a:r>
              <a:rPr lang="en-CA" sz="3200" dirty="0"/>
              <a:t>Please take a few minutes to fill out the Evaluation Form for this class and hand it in.</a:t>
            </a:r>
          </a:p>
        </p:txBody>
      </p:sp>
      <p:sp>
        <p:nvSpPr>
          <p:cNvPr id="4" name="Title 3">
            <a:extLst>
              <a:ext uri="{FF2B5EF4-FFF2-40B4-BE49-F238E27FC236}">
                <a16:creationId xmlns:a16="http://schemas.microsoft.com/office/drawing/2014/main" id="{E9ADD620-84EA-4608-B41C-A97F7EA79631}"/>
              </a:ext>
            </a:extLst>
          </p:cNvPr>
          <p:cNvSpPr>
            <a:spLocks noGrp="1"/>
          </p:cNvSpPr>
          <p:nvPr>
            <p:ph type="title"/>
          </p:nvPr>
        </p:nvSpPr>
        <p:spPr>
          <a:xfrm>
            <a:off x="994883" y="422941"/>
            <a:ext cx="6146895" cy="664534"/>
          </a:xfrm>
        </p:spPr>
        <p:txBody>
          <a:bodyPr/>
          <a:lstStyle/>
          <a:p>
            <a:r>
              <a:rPr lang="en-CA" dirty="0"/>
              <a:t>Evaluation Forms</a:t>
            </a:r>
          </a:p>
        </p:txBody>
      </p:sp>
    </p:spTree>
    <p:extLst>
      <p:ext uri="{BB962C8B-B14F-4D97-AF65-F5344CB8AC3E}">
        <p14:creationId xmlns:p14="http://schemas.microsoft.com/office/powerpoint/2010/main" val="943908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6DF690C6-FFFA-4888-850D-5FBF681CE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0869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1C4AC9-EB84-4273-8BA1-7B348C0F79A4}"/>
              </a:ext>
            </a:extLst>
          </p:cNvPr>
          <p:cNvSpPr txBox="1"/>
          <p:nvPr/>
        </p:nvSpPr>
        <p:spPr>
          <a:xfrm>
            <a:off x="1274379" y="1197620"/>
            <a:ext cx="9643241" cy="4462760"/>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Thanks for coming…</a:t>
            </a:r>
          </a:p>
          <a:p>
            <a:pPr algn="ctr"/>
            <a:r>
              <a:rPr lang="en-US" sz="11500" b="1" dirty="0">
                <a:solidFill>
                  <a:schemeClr val="accent1">
                    <a:lumMod val="75000"/>
                  </a:schemeClr>
                </a:solidFill>
                <a:effectLst>
                  <a:outerShdw blurRad="38100" dist="38100" dir="2700000" algn="tl">
                    <a:srgbClr val="000000">
                      <a:alpha val="43137"/>
                    </a:srgbClr>
                  </a:outerShdw>
                </a:effectLst>
                <a:latin typeface="+mj-lt"/>
              </a:rPr>
              <a:t>YOU ARE LOVED</a:t>
            </a:r>
          </a:p>
        </p:txBody>
      </p:sp>
    </p:spTree>
    <p:extLst>
      <p:ext uri="{BB962C8B-B14F-4D97-AF65-F5344CB8AC3E}">
        <p14:creationId xmlns:p14="http://schemas.microsoft.com/office/powerpoint/2010/main" val="39808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A0A23-69B3-43BD-8F21-665272FAF35B}"/>
              </a:ext>
            </a:extLst>
          </p:cNvPr>
          <p:cNvSpPr>
            <a:spLocks noGrp="1"/>
          </p:cNvSpPr>
          <p:nvPr>
            <p:ph type="body" sz="quarter" idx="10"/>
          </p:nvPr>
        </p:nvSpPr>
        <p:spPr/>
        <p:txBody>
          <a:bodyPr/>
          <a:lstStyle/>
          <a:p>
            <a:r>
              <a:rPr lang="en-CA" dirty="0"/>
              <a:t>“This is especially true in ‘scientific’ or ‘historical’ descriptions of facts or events. The Bible can speak of the sun rising and the rain falling because from </a:t>
            </a:r>
            <a:r>
              <a:rPr lang="en-CA" b="1" dirty="0">
                <a:solidFill>
                  <a:schemeClr val="accent1">
                    <a:lumMod val="75000"/>
                  </a:schemeClr>
                </a:solidFill>
              </a:rPr>
              <a:t>the perspective of the speaker </a:t>
            </a:r>
            <a:r>
              <a:rPr lang="en-CA" dirty="0"/>
              <a:t>this is exactly what happens... From the standpoint of the speaker, the sun does rise and the rain does fall, and these are perfectly true descriptions of the natural phenomena the speaker observes.”</a:t>
            </a:r>
          </a:p>
        </p:txBody>
      </p:sp>
      <p:pic>
        <p:nvPicPr>
          <p:cNvPr id="9" name="Picture Placeholder 8" descr="A close up of a sign&#10;&#10;Description automatically generated">
            <a:extLst>
              <a:ext uri="{FF2B5EF4-FFF2-40B4-BE49-F238E27FC236}">
                <a16:creationId xmlns:a16="http://schemas.microsoft.com/office/drawing/2014/main" id="{AEDDB4B5-E170-44AC-93D6-511AFB780A1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DBE0A0E6-8A90-4B0F-B23E-89F9629C57B2}"/>
              </a:ext>
            </a:extLst>
          </p:cNvPr>
          <p:cNvSpPr>
            <a:spLocks noGrp="1"/>
          </p:cNvSpPr>
          <p:nvPr>
            <p:ph type="body" sz="quarter" idx="12"/>
          </p:nvPr>
        </p:nvSpPr>
        <p:spPr/>
        <p:txBody>
          <a:bodyPr/>
          <a:lstStyle/>
          <a:p>
            <a:r>
              <a:rPr lang="en-CA" dirty="0"/>
              <a:t>Wayne Grudem</a:t>
            </a:r>
          </a:p>
        </p:txBody>
      </p:sp>
      <p:sp>
        <p:nvSpPr>
          <p:cNvPr id="7" name="Text Placeholder 6">
            <a:extLst>
              <a:ext uri="{FF2B5EF4-FFF2-40B4-BE49-F238E27FC236}">
                <a16:creationId xmlns:a16="http://schemas.microsoft.com/office/drawing/2014/main" id="{FEA04F5D-C575-4EE4-A643-B617F8D8BF94}"/>
              </a:ext>
            </a:extLst>
          </p:cNvPr>
          <p:cNvSpPr>
            <a:spLocks noGrp="1"/>
          </p:cNvSpPr>
          <p:nvPr>
            <p:ph type="body" sz="quarter" idx="13"/>
          </p:nvPr>
        </p:nvSpPr>
        <p:spPr/>
        <p:txBody>
          <a:bodyPr/>
          <a:lstStyle/>
          <a:p>
            <a:r>
              <a:rPr lang="en-CA" dirty="0"/>
              <a:t>SYSTEMATIC THEOLOGY, p.91</a:t>
            </a:r>
          </a:p>
        </p:txBody>
      </p:sp>
    </p:spTree>
    <p:extLst>
      <p:ext uri="{BB962C8B-B14F-4D97-AF65-F5344CB8AC3E}">
        <p14:creationId xmlns:p14="http://schemas.microsoft.com/office/powerpoint/2010/main" val="86891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A9514-2776-428F-9F11-D7CFEEAE9103}"/>
              </a:ext>
            </a:extLst>
          </p:cNvPr>
          <p:cNvSpPr>
            <a:spLocks noGrp="1"/>
          </p:cNvSpPr>
          <p:nvPr>
            <p:ph type="body" sz="quarter" idx="10"/>
          </p:nvPr>
        </p:nvSpPr>
        <p:spPr>
          <a:xfrm>
            <a:off x="835025" y="2323283"/>
            <a:ext cx="10521950" cy="3992458"/>
          </a:xfrm>
        </p:spPr>
        <p:txBody>
          <a:bodyPr/>
          <a:lstStyle/>
          <a:p>
            <a:pPr marL="0" indent="0">
              <a:buNone/>
            </a:pPr>
            <a:r>
              <a:rPr lang="en-CA" sz="3200" dirty="0">
                <a:effectLst>
                  <a:outerShdw blurRad="38100" dist="38100" dir="2700000" algn="tl">
                    <a:srgbClr val="000000">
                      <a:alpha val="43137"/>
                    </a:srgbClr>
                  </a:outerShdw>
                </a:effectLst>
              </a:rPr>
              <a:t>I. The Bible Speaks in Ordinary Language</a:t>
            </a:r>
          </a:p>
          <a:p>
            <a:pPr lvl="1"/>
            <a:r>
              <a:rPr lang="en-CA" sz="3200" b="0" dirty="0">
                <a:effectLst>
                  <a:outerShdw blurRad="38100" dist="38100" dir="2700000" algn="tl">
                    <a:srgbClr val="000000">
                      <a:alpha val="43137"/>
                    </a:srgbClr>
                  </a:outerShdw>
                </a:effectLst>
              </a:rPr>
              <a:t>Phenomenological language</a:t>
            </a:r>
          </a:p>
          <a:p>
            <a:pPr lvl="1"/>
            <a:r>
              <a:rPr lang="en-CA" sz="3200" b="0" dirty="0">
                <a:effectLst>
                  <a:outerShdw blurRad="38100" dist="38100" dir="2700000" algn="tl">
                    <a:srgbClr val="000000">
                      <a:alpha val="43137"/>
                    </a:srgbClr>
                  </a:outerShdw>
                </a:effectLst>
              </a:rPr>
              <a:t>Round numbers or measurements</a:t>
            </a:r>
          </a:p>
          <a:p>
            <a:pPr lvl="1"/>
            <a:endParaRPr lang="en-CA" sz="3200" b="0" dirty="0">
              <a:effectLst>
                <a:outerShdw blurRad="38100" dist="38100" dir="2700000" algn="tl">
                  <a:srgbClr val="000000">
                    <a:alpha val="43137"/>
                  </a:srgbClr>
                </a:outerShdw>
              </a:effectLst>
            </a:endParaRPr>
          </a:p>
          <a:p>
            <a:pPr marL="0" indent="0" algn="ctr">
              <a:buNone/>
            </a:pPr>
            <a:r>
              <a:rPr lang="en-CA" sz="3200" dirty="0">
                <a:solidFill>
                  <a:schemeClr val="accent1">
                    <a:lumMod val="75000"/>
                  </a:schemeClr>
                </a:solidFill>
                <a:effectLst>
                  <a:outerShdw blurRad="38100" dist="38100" dir="2700000" algn="tl">
                    <a:srgbClr val="000000">
                      <a:alpha val="43137"/>
                    </a:srgbClr>
                  </a:outerShdw>
                </a:effectLst>
              </a:rPr>
              <a:t>Inerrancy has to do with </a:t>
            </a:r>
            <a:r>
              <a:rPr lang="en-CA" sz="3200" i="1" dirty="0">
                <a:solidFill>
                  <a:schemeClr val="accent1">
                    <a:lumMod val="75000"/>
                  </a:schemeClr>
                </a:solidFill>
                <a:effectLst>
                  <a:outerShdw blurRad="38100" dist="38100" dir="2700000" algn="tl">
                    <a:srgbClr val="000000">
                      <a:alpha val="43137"/>
                    </a:srgbClr>
                  </a:outerShdw>
                </a:effectLst>
              </a:rPr>
              <a:t>truthfulness</a:t>
            </a:r>
            <a:r>
              <a:rPr lang="en-CA" sz="3200" dirty="0">
                <a:solidFill>
                  <a:schemeClr val="accent1">
                    <a:lumMod val="75000"/>
                  </a:schemeClr>
                </a:solidFill>
                <a:effectLst>
                  <a:outerShdw blurRad="38100" dist="38100" dir="2700000" algn="tl">
                    <a:srgbClr val="000000">
                      <a:alpha val="43137"/>
                    </a:srgbClr>
                  </a:outerShdw>
                </a:effectLst>
              </a:rPr>
              <a:t>, </a:t>
            </a:r>
            <a:r>
              <a:rPr lang="en-CA" sz="3200" i="1" dirty="0">
                <a:solidFill>
                  <a:schemeClr val="accent1">
                    <a:lumMod val="75000"/>
                  </a:schemeClr>
                </a:solidFill>
                <a:effectLst>
                  <a:outerShdw blurRad="38100" dist="38100" dir="2700000" algn="tl">
                    <a:srgbClr val="000000">
                      <a:alpha val="43137"/>
                    </a:srgbClr>
                  </a:outerShdw>
                </a:effectLst>
              </a:rPr>
              <a:t>not </a:t>
            </a:r>
            <a:r>
              <a:rPr lang="en-CA" sz="3200" dirty="0">
                <a:solidFill>
                  <a:schemeClr val="accent1">
                    <a:lumMod val="75000"/>
                  </a:schemeClr>
                </a:solidFill>
                <a:effectLst>
                  <a:outerShdw blurRad="38100" dist="38100" dir="2700000" algn="tl">
                    <a:srgbClr val="000000">
                      <a:alpha val="43137"/>
                    </a:srgbClr>
                  </a:outerShdw>
                </a:effectLst>
              </a:rPr>
              <a:t>with the degree of scientific </a:t>
            </a:r>
            <a:r>
              <a:rPr lang="en-CA" sz="3200" u="sng" dirty="0">
                <a:solidFill>
                  <a:schemeClr val="accent1">
                    <a:lumMod val="75000"/>
                  </a:schemeClr>
                </a:solidFill>
                <a:effectLst>
                  <a:outerShdw blurRad="38100" dist="38100" dir="2700000" algn="tl">
                    <a:srgbClr val="000000">
                      <a:alpha val="43137"/>
                    </a:srgbClr>
                  </a:outerShdw>
                </a:effectLst>
              </a:rPr>
              <a:t>precision</a:t>
            </a:r>
            <a:r>
              <a:rPr lang="en-CA" sz="3200" dirty="0">
                <a:solidFill>
                  <a:schemeClr val="accent1">
                    <a:lumMod val="75000"/>
                  </a:schemeClr>
                </a:solidFill>
                <a:effectLst>
                  <a:outerShdw blurRad="38100" dist="38100" dir="2700000" algn="tl">
                    <a:srgbClr val="000000">
                      <a:alpha val="43137"/>
                    </a:srgbClr>
                  </a:outerShdw>
                </a:effectLst>
              </a:rPr>
              <a:t> with which events are reported.</a:t>
            </a:r>
            <a:endParaRPr lang="en-CA" sz="4000" b="0" dirty="0">
              <a:solidFill>
                <a:schemeClr val="accent1">
                  <a:lumMod val="75000"/>
                </a:schemeClr>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943575C-7765-43BC-BB0B-9BBE70AEA1C1}"/>
              </a:ext>
            </a:extLst>
          </p:cNvPr>
          <p:cNvSpPr>
            <a:spLocks noGrp="1"/>
          </p:cNvSpPr>
          <p:nvPr>
            <p:ph type="title"/>
          </p:nvPr>
        </p:nvSpPr>
        <p:spPr/>
        <p:txBody>
          <a:bodyPr/>
          <a:lstStyle/>
          <a:p>
            <a:r>
              <a:rPr lang="en-CA" dirty="0"/>
              <a:t>A. INERRANCY DEFINED</a:t>
            </a:r>
          </a:p>
        </p:txBody>
      </p:sp>
    </p:spTree>
    <p:extLst>
      <p:ext uri="{BB962C8B-B14F-4D97-AF65-F5344CB8AC3E}">
        <p14:creationId xmlns:p14="http://schemas.microsoft.com/office/powerpoint/2010/main" val="4132991854"/>
      </p:ext>
    </p:extLst>
  </p:cSld>
  <p:clrMapOvr>
    <a:masterClrMapping/>
  </p:clrMapOvr>
</p:sld>
</file>

<file path=ppt/theme/theme1.xml><?xml version="1.0" encoding="utf-8"?>
<a:theme xmlns:a="http://schemas.openxmlformats.org/drawingml/2006/main" name="Glorious Doctrine">
  <a:themeElements>
    <a:clrScheme name="Glorious Doctrine">
      <a:dk1>
        <a:srgbClr val="20576E"/>
      </a:dk1>
      <a:lt1>
        <a:srgbClr val="FFFFFF"/>
      </a:lt1>
      <a:dk2>
        <a:srgbClr val="163D4D"/>
      </a:dk2>
      <a:lt2>
        <a:srgbClr val="FEB700"/>
      </a:lt2>
      <a:accent1>
        <a:srgbClr val="FEE599"/>
      </a:accent1>
      <a:accent2>
        <a:srgbClr val="FEB700"/>
      </a:accent2>
      <a:accent3>
        <a:srgbClr val="ED7D31"/>
      </a:accent3>
      <a:accent4>
        <a:srgbClr val="C55A11"/>
      </a:accent4>
      <a:accent5>
        <a:srgbClr val="C00000"/>
      </a:accent5>
      <a:accent6>
        <a:srgbClr val="48A1FA"/>
      </a:accent6>
      <a:hlink>
        <a:srgbClr val="70AD47"/>
      </a:hlink>
      <a:folHlink>
        <a:srgbClr val="538135"/>
      </a:folHlink>
    </a:clrScheme>
    <a:fontScheme name="Gibson">
      <a:majorFont>
        <a:latin typeface="Gibson"/>
        <a:ea typeface=""/>
        <a:cs typeface=""/>
      </a:majorFont>
      <a:minorFont>
        <a:latin typeface="Gibso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 01 - Intro_Canon.pptx" id="{24B5F995-8A0A-40DD-8B72-6599E2D964BF}" vid="{0507B084-0948-4296-8573-DA5F5B086D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2064</TotalTime>
  <Words>4084</Words>
  <Application>Microsoft Macintosh PowerPoint</Application>
  <PresentationFormat>Widescreen</PresentationFormat>
  <Paragraphs>305</Paragraphs>
  <Slides>78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Calibri</vt:lpstr>
      <vt:lpstr>Gibson</vt:lpstr>
      <vt:lpstr>Gibson Light</vt:lpstr>
      <vt:lpstr>Times New Roman</vt:lpstr>
      <vt:lpstr>Glorious Doctrine</vt:lpstr>
      <vt:lpstr>PowerPoint Presentation</vt:lpstr>
      <vt:lpstr>CLASS SESSIONS</vt:lpstr>
      <vt:lpstr>Matthew 24:35</vt:lpstr>
      <vt:lpstr>Importance of these classes</vt:lpstr>
      <vt:lpstr>SCRIPTURE’S INERRANCY</vt:lpstr>
      <vt:lpstr>A. INERRANCY DEFINED</vt:lpstr>
      <vt:lpstr>A. INERRANCY DEFINED</vt:lpstr>
      <vt:lpstr>PowerPoint Presentation</vt:lpstr>
      <vt:lpstr>A. INERRANCY DEFINED</vt:lpstr>
      <vt:lpstr>A. INERRANCY DEFINED</vt:lpstr>
      <vt:lpstr>PowerPoint Presentation</vt:lpstr>
      <vt:lpstr>A. INERRANCY DEFINED</vt:lpstr>
      <vt:lpstr>A. INERRANCY DEFINED</vt:lpstr>
      <vt:lpstr>PowerPoint Presentation</vt:lpstr>
      <vt:lpstr>A. INERRANCY DEFINED</vt:lpstr>
      <vt:lpstr>B. CHALLENGES TO INERRANCY</vt:lpstr>
      <vt:lpstr>PowerPoint Presentation</vt:lpstr>
      <vt:lpstr>The Bible affirms:</vt:lpstr>
      <vt:lpstr>PowerPoint Presentation</vt:lpstr>
      <vt:lpstr>B. CHALLENGES TO INERRANCY</vt:lpstr>
      <vt:lpstr>B. CHALLENGES TO INERRANCY</vt:lpstr>
      <vt:lpstr>IMPORTANT TERMS</vt:lpstr>
      <vt:lpstr>PowerPoint Presentation</vt:lpstr>
      <vt:lpstr>The ‘Problem’ of Variants</vt:lpstr>
      <vt:lpstr>What is a ‘Variant’?</vt:lpstr>
      <vt:lpstr>PowerPoint Presentation</vt:lpstr>
      <vt:lpstr>PowerPoint Presentation</vt:lpstr>
      <vt:lpstr>PowerPoint Presentation</vt:lpstr>
      <vt:lpstr>The ‘Problem’ of Variants</vt:lpstr>
      <vt:lpstr>MISSING VERSES</vt:lpstr>
      <vt:lpstr>Is there a conspiracy?</vt:lpstr>
      <vt:lpstr>Is there a conspiracy?</vt:lpstr>
      <vt:lpstr>Comma Johannine</vt:lpstr>
      <vt:lpstr>Comma Johannine</vt:lpstr>
      <vt:lpstr>ADDING TO SCRIPTURE?</vt:lpstr>
      <vt:lpstr>Two Advantages of Variants</vt:lpstr>
      <vt:lpstr>PowerPoint Presentation</vt:lpstr>
      <vt:lpstr>Two Advantages of Variants</vt:lpstr>
      <vt:lpstr>PowerPoint Presentation</vt:lpstr>
      <vt:lpstr>PowerPoint Presentation</vt:lpstr>
      <vt:lpstr>An Embarrassment of Wealth of Evidence</vt:lpstr>
      <vt:lpstr>NT compared to other works of antiquity</vt:lpstr>
      <vt:lpstr>PowerPoint Presentation</vt:lpstr>
      <vt:lpstr>Why is this important?</vt:lpstr>
      <vt:lpstr>PowerPoint Presentation</vt:lpstr>
      <vt:lpstr>PowerPoint Presentation</vt:lpstr>
      <vt:lpstr>PowerPoint Presentation</vt:lpstr>
      <vt:lpstr>PowerPoint Presentation</vt:lpstr>
      <vt:lpstr>PowerPoint Presentation</vt:lpstr>
      <vt:lpstr>B. CHALLENGES TO INERRANCY</vt:lpstr>
      <vt:lpstr>PowerPoint Presentation</vt:lpstr>
      <vt:lpstr>PowerPoint Presentation</vt:lpstr>
      <vt:lpstr>C. PROBLEMS WITH DENYING INERRANCY</vt:lpstr>
      <vt:lpstr>PowerPoint Presentation</vt:lpstr>
      <vt:lpstr>John 3:19</vt:lpstr>
      <vt:lpstr>WHY IS IT GLORIOUS?</vt:lpstr>
      <vt:lpstr>A Fun Exercise (John 1:1-3)</vt:lpstr>
      <vt:lpstr>You’re a Scribe!</vt:lpstr>
      <vt:lpstr>You’re a Scribe!</vt:lpstr>
      <vt:lpstr>5 Minute Break</vt:lpstr>
      <vt:lpstr>SCRIPTURE’S TRANSLATION</vt:lpstr>
      <vt:lpstr>A. HOW IS THE BIBLE TRANSLATED?</vt:lpstr>
      <vt:lpstr>A. HOW IS THE BIBLE TRANSLATED?</vt:lpstr>
      <vt:lpstr>B. WHAT ARE THE DIFFERENCES IN TRANSLATIONS?</vt:lpstr>
      <vt:lpstr>B. WHAT ARE THE DIFFERENCES IN TRANSLATIONS?</vt:lpstr>
      <vt:lpstr>B. WHAT ARE THE DIFFERENCES IN TRANSLATIONS?</vt:lpstr>
      <vt:lpstr>B. WHAT ARE THE DIFFERENCES IN TRANSLATIONS?</vt:lpstr>
      <vt:lpstr>B. WHAT ARE THE DIFFERENCES IN TRANSLATIONS?</vt:lpstr>
      <vt:lpstr>B. WHAT ARE THE DIFFERENCES IN TRANSLATIONS?</vt:lpstr>
      <vt:lpstr>B. WHAT ARE THE DIFFERENCES IN TRANSLATIONS?</vt:lpstr>
      <vt:lpstr>B. WHAT ARE THE DIFFERENCES IN TRANSLATIONS?</vt:lpstr>
      <vt:lpstr>B. WHAT ARE THE DIFFERENCES IN TRANSLATIONS?</vt:lpstr>
      <vt:lpstr>The Passion ‘Translation’</vt:lpstr>
      <vt:lpstr>C. WHICH TRANSLATION SHOULD I CHOOSE?</vt:lpstr>
      <vt:lpstr>Q&amp;A Time</vt:lpstr>
      <vt:lpstr>Evaluation Forms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&amp; Graphics</dc:creator>
  <cp:lastModifiedBy>Kathy Latini</cp:lastModifiedBy>
  <cp:revision>244</cp:revision>
  <dcterms:created xsi:type="dcterms:W3CDTF">2020-01-28T21:59:08Z</dcterms:created>
  <dcterms:modified xsi:type="dcterms:W3CDTF">2020-03-05T19:50:45Z</dcterms:modified>
</cp:coreProperties>
</file>