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366" r:id="rId4"/>
    <p:sldId id="259" r:id="rId5"/>
    <p:sldId id="262" r:id="rId6"/>
    <p:sldId id="261" r:id="rId7"/>
    <p:sldId id="260" r:id="rId8"/>
    <p:sldId id="256" r:id="rId9"/>
    <p:sldId id="265" r:id="rId10"/>
    <p:sldId id="264"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301" r:id="rId46"/>
    <p:sldId id="304" r:id="rId47"/>
    <p:sldId id="305" r:id="rId48"/>
    <p:sldId id="306" r:id="rId49"/>
    <p:sldId id="307" r:id="rId50"/>
    <p:sldId id="308" r:id="rId51"/>
    <p:sldId id="309" r:id="rId52"/>
    <p:sldId id="310" r:id="rId53"/>
    <p:sldId id="312" r:id="rId54"/>
    <p:sldId id="311" r:id="rId55"/>
    <p:sldId id="313" r:id="rId56"/>
    <p:sldId id="314" r:id="rId57"/>
    <p:sldId id="315" r:id="rId58"/>
    <p:sldId id="316" r:id="rId59"/>
    <p:sldId id="317" r:id="rId60"/>
    <p:sldId id="318" r:id="rId61"/>
    <p:sldId id="319" r:id="rId62"/>
    <p:sldId id="321" r:id="rId63"/>
    <p:sldId id="320"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6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8" r:id="rId110"/>
    <p:sldId id="369"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44" d="100"/>
          <a:sy n="144" d="100"/>
        </p:scale>
        <p:origin x="84"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10.xml.rels><?xml version="1.0" encoding="UTF-8" standalone="yes"?>
<Relationships xmlns="http://schemas.openxmlformats.org/package/2006/relationships"><Relationship Id="rId2" Type="http://schemas.openxmlformats.org/officeDocument/2006/relationships/hyperlink" Target="https://rcsproul.com/" TargetMode="External"/><Relationship Id="rId1" Type="http://schemas.openxmlformats.org/officeDocument/2006/relationships/image" Target="../media/image19.jpg"/></Relationships>
</file>

<file path=ppt/diagrams/_rels/data11.xml.rels><?xml version="1.0" encoding="UTF-8" standalone="yes"?>
<Relationships xmlns="http://schemas.openxmlformats.org/package/2006/relationships"><Relationship Id="rId2" Type="http://schemas.openxmlformats.org/officeDocument/2006/relationships/hyperlink" Target="https://agonizomai.blogspot.com/2010_03_01_archive.html" TargetMode="External"/><Relationship Id="rId1" Type="http://schemas.openxmlformats.org/officeDocument/2006/relationships/image" Target="../media/image20.jpeg"/></Relationships>
</file>

<file path=ppt/diagrams/_rels/data12.xml.rels><?xml version="1.0" encoding="UTF-8" standalone="yes"?>
<Relationships xmlns="http://schemas.openxmlformats.org/package/2006/relationships"><Relationship Id="rId2" Type="http://schemas.openxmlformats.org/officeDocument/2006/relationships/hyperlink" Target="https://spencer.gear.dyndns.org/category/jesus-christ/atonement/" TargetMode="External"/><Relationship Id="rId1" Type="http://schemas.openxmlformats.org/officeDocument/2006/relationships/image" Target="../media/image21.jpg"/></Relationships>
</file>

<file path=ppt/diagrams/_rels/data13.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ata14.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ata15.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ata16.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ata17.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ata18.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ata19.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ata2.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ata20.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ata21.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ata22.xml.rels><?xml version="1.0" encoding="UTF-8" standalone="yes"?>
<Relationships xmlns="http://schemas.openxmlformats.org/package/2006/relationships"><Relationship Id="rId1" Type="http://schemas.openxmlformats.org/officeDocument/2006/relationships/image" Target="../media/image4.jpeg"/></Relationships>
</file>

<file path=ppt/diagrams/_rels/data23.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ata24.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ata25.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ata26.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ata27.xml.rels><?xml version="1.0" encoding="UTF-8" standalone="yes"?>
<Relationships xmlns="http://schemas.openxmlformats.org/package/2006/relationships"><Relationship Id="rId1" Type="http://schemas.openxmlformats.org/officeDocument/2006/relationships/image" Target="../media/image4.jpeg"/></Relationships>
</file>

<file path=ppt/diagrams/_rels/data28.xml.rels><?xml version="1.0" encoding="UTF-8" standalone="yes"?>
<Relationships xmlns="http://schemas.openxmlformats.org/package/2006/relationships"><Relationship Id="rId1" Type="http://schemas.openxmlformats.org/officeDocument/2006/relationships/image" Target="../media/image4.jpeg"/></Relationships>
</file>

<file path=ppt/diagrams/_rels/data29.xml.rels><?xml version="1.0" encoding="UTF-8" standalone="yes"?>
<Relationships xmlns="http://schemas.openxmlformats.org/package/2006/relationships"><Relationship Id="rId1" Type="http://schemas.openxmlformats.org/officeDocument/2006/relationships/image" Target="../media/image4.jpeg"/></Relationships>
</file>

<file path=ppt/diagrams/_rels/data3.xml.rels><?xml version="1.0" encoding="UTF-8" standalone="yes"?>
<Relationships xmlns="http://schemas.openxmlformats.org/package/2006/relationships"><Relationship Id="rId2" Type="http://schemas.openxmlformats.org/officeDocument/2006/relationships/hyperlink" Target="https://banneroftruth.org/us/about/banner-authors/a-w-pink/" TargetMode="External"/><Relationship Id="rId1" Type="http://schemas.openxmlformats.org/officeDocument/2006/relationships/image" Target="../media/image7.jpg"/></Relationships>
</file>

<file path=ppt/diagrams/_rels/data4.xml.rels><?xml version="1.0" encoding="UTF-8" standalone="yes"?>
<Relationships xmlns="http://schemas.openxmlformats.org/package/2006/relationships"><Relationship Id="rId2" Type="http://schemas.openxmlformats.org/officeDocument/2006/relationships/hyperlink" Target="http://swordofthelordbook.com/blogs/andrew-himes" TargetMode="External"/><Relationship Id="rId1" Type="http://schemas.openxmlformats.org/officeDocument/2006/relationships/image" Target="../media/image11.jpg"/></Relationships>
</file>

<file path=ppt/diagrams/_rels/data5.xml.rels><?xml version="1.0" encoding="UTF-8" standalone="yes"?>
<Relationships xmlns="http://schemas.openxmlformats.org/package/2006/relationships"><Relationship Id="rId2" Type="http://schemas.openxmlformats.org/officeDocument/2006/relationships/hyperlink" Target="http://www.1st-name.com/male/leroy" TargetMode="External"/><Relationship Id="rId1" Type="http://schemas.openxmlformats.org/officeDocument/2006/relationships/image" Target="../media/image12.jpg"/></Relationships>
</file>

<file path=ppt/diagrams/_rels/data6.xml.rels><?xml version="1.0" encoding="UTF-8" standalone="yes"?>
<Relationships xmlns="http://schemas.openxmlformats.org/package/2006/relationships"><Relationship Id="rId2" Type="http://schemas.openxmlformats.org/officeDocument/2006/relationships/hyperlink" Target="http://www.prpbooks.com/book/what-about-free-will" TargetMode="External"/><Relationship Id="rId1" Type="http://schemas.openxmlformats.org/officeDocument/2006/relationships/image" Target="../media/image13.jpg"/></Relationships>
</file>

<file path=ppt/diagrams/_rels/data7.xml.rels><?xml version="1.0" encoding="UTF-8" standalone="yes"?>
<Relationships xmlns="http://schemas.openxmlformats.org/package/2006/relationships"><Relationship Id="rId2" Type="http://schemas.openxmlformats.org/officeDocument/2006/relationships/hyperlink" Target="http://www.prpbooks.com/book/what-about-free-will" TargetMode="External"/><Relationship Id="rId1" Type="http://schemas.openxmlformats.org/officeDocument/2006/relationships/image" Target="../media/image13.jpg"/></Relationships>
</file>

<file path=ppt/diagrams/_rels/data8.xml.rels><?xml version="1.0" encoding="UTF-8" standalone="yes"?>
<Relationships xmlns="http://schemas.openxmlformats.org/package/2006/relationships"><Relationship Id="rId2" Type="http://schemas.openxmlformats.org/officeDocument/2006/relationships/hyperlink" Target="http://www.prpbooks.com/book/what-about-free-will" TargetMode="External"/><Relationship Id="rId1" Type="http://schemas.openxmlformats.org/officeDocument/2006/relationships/image" Target="../media/image13.jpg"/></Relationships>
</file>

<file path=ppt/diagrams/_rels/data9.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0.xml.rels><?xml version="1.0" encoding="UTF-8" standalone="yes"?>
<Relationships xmlns="http://schemas.openxmlformats.org/package/2006/relationships"><Relationship Id="rId2" Type="http://schemas.openxmlformats.org/officeDocument/2006/relationships/hyperlink" Target="https://rcsproul.com/" TargetMode="External"/><Relationship Id="rId1" Type="http://schemas.openxmlformats.org/officeDocument/2006/relationships/image" Target="../media/image19.jpg"/></Relationships>
</file>

<file path=ppt/diagrams/_rels/drawing11.xml.rels><?xml version="1.0" encoding="UTF-8" standalone="yes"?>
<Relationships xmlns="http://schemas.openxmlformats.org/package/2006/relationships"><Relationship Id="rId2" Type="http://schemas.openxmlformats.org/officeDocument/2006/relationships/hyperlink" Target="https://agonizomai.blogspot.com/2010_03_01_archive.html" TargetMode="External"/><Relationship Id="rId1" Type="http://schemas.openxmlformats.org/officeDocument/2006/relationships/image" Target="../media/image20.jpeg"/></Relationships>
</file>

<file path=ppt/diagrams/_rels/drawing12.xml.rels><?xml version="1.0" encoding="UTF-8" standalone="yes"?>
<Relationships xmlns="http://schemas.openxmlformats.org/package/2006/relationships"><Relationship Id="rId2" Type="http://schemas.openxmlformats.org/officeDocument/2006/relationships/hyperlink" Target="https://spencer.gear.dyndns.org/category/jesus-christ/atonement/" TargetMode="External"/><Relationship Id="rId1" Type="http://schemas.openxmlformats.org/officeDocument/2006/relationships/image" Target="../media/image21.jpg"/></Relationships>
</file>

<file path=ppt/diagrams/_rels/drawing13.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rawing14.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rawing15.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rawing16.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rawing17.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rawing18.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rawing19.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rawing2.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rawing20.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rawing21.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rawing22.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3.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rawing24.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rawing25.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rawing26.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_rels/drawing27.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8.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9.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3.xml.rels><?xml version="1.0" encoding="UTF-8" standalone="yes"?>
<Relationships xmlns="http://schemas.openxmlformats.org/package/2006/relationships"><Relationship Id="rId2" Type="http://schemas.openxmlformats.org/officeDocument/2006/relationships/hyperlink" Target="https://banneroftruth.org/us/about/banner-authors/a-w-pink/" TargetMode="External"/><Relationship Id="rId1" Type="http://schemas.openxmlformats.org/officeDocument/2006/relationships/image" Target="../media/image7.jpg"/></Relationships>
</file>

<file path=ppt/diagrams/_rels/drawing4.xml.rels><?xml version="1.0" encoding="UTF-8" standalone="yes"?>
<Relationships xmlns="http://schemas.openxmlformats.org/package/2006/relationships"><Relationship Id="rId2" Type="http://schemas.openxmlformats.org/officeDocument/2006/relationships/hyperlink" Target="http://swordofthelordbook.com/blogs/andrew-himes" TargetMode="External"/><Relationship Id="rId1" Type="http://schemas.openxmlformats.org/officeDocument/2006/relationships/image" Target="../media/image11.jpg"/></Relationships>
</file>

<file path=ppt/diagrams/_rels/drawing5.xml.rels><?xml version="1.0" encoding="UTF-8" standalone="yes"?>
<Relationships xmlns="http://schemas.openxmlformats.org/package/2006/relationships"><Relationship Id="rId2" Type="http://schemas.openxmlformats.org/officeDocument/2006/relationships/hyperlink" Target="http://www.1st-name.com/male/leroy" TargetMode="External"/><Relationship Id="rId1" Type="http://schemas.openxmlformats.org/officeDocument/2006/relationships/image" Target="../media/image12.jpg"/></Relationships>
</file>

<file path=ppt/diagrams/_rels/drawing6.xml.rels><?xml version="1.0" encoding="UTF-8" standalone="yes"?>
<Relationships xmlns="http://schemas.openxmlformats.org/package/2006/relationships"><Relationship Id="rId2" Type="http://schemas.openxmlformats.org/officeDocument/2006/relationships/hyperlink" Target="http://www.prpbooks.com/book/what-about-free-will" TargetMode="External"/><Relationship Id="rId1" Type="http://schemas.openxmlformats.org/officeDocument/2006/relationships/image" Target="../media/image13.jpg"/></Relationships>
</file>

<file path=ppt/diagrams/_rels/drawing7.xml.rels><?xml version="1.0" encoding="UTF-8" standalone="yes"?>
<Relationships xmlns="http://schemas.openxmlformats.org/package/2006/relationships"><Relationship Id="rId2" Type="http://schemas.openxmlformats.org/officeDocument/2006/relationships/hyperlink" Target="http://www.prpbooks.com/book/what-about-free-will" TargetMode="External"/><Relationship Id="rId1" Type="http://schemas.openxmlformats.org/officeDocument/2006/relationships/image" Target="../media/image13.jpg"/></Relationships>
</file>

<file path=ppt/diagrams/_rels/drawing8.xml.rels><?xml version="1.0" encoding="UTF-8" standalone="yes"?>
<Relationships xmlns="http://schemas.openxmlformats.org/package/2006/relationships"><Relationship Id="rId2" Type="http://schemas.openxmlformats.org/officeDocument/2006/relationships/hyperlink" Target="http://www.prpbooks.com/book/what-about-free-will" TargetMode="External"/><Relationship Id="rId1" Type="http://schemas.openxmlformats.org/officeDocument/2006/relationships/image" Target="../media/image13.jpg"/></Relationships>
</file>

<file path=ppt/diagrams/_rels/drawing9.xml.rels><?xml version="1.0" encoding="UTF-8" standalone="yes"?>
<Relationships xmlns="http://schemas.openxmlformats.org/package/2006/relationships"><Relationship Id="rId2" Type="http://schemas.openxmlformats.org/officeDocument/2006/relationships/hyperlink" Target="https://commons.wikimedia.org/wiki/File:The_Holy_Bible.jpg" TargetMode="External"/><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LORAINE BOETTNER</a:t>
          </a:r>
          <a:r>
            <a:rPr lang="en-CA" dirty="0">
              <a:latin typeface="Gibson Light" panose="02000000000000000000" pitchFamily="50" charset="0"/>
            </a:rPr>
            <a:t>| </a:t>
          </a:r>
          <a:r>
            <a:rPr lang="en-CA" i="1" dirty="0">
              <a:latin typeface="Gibson Light" panose="02000000000000000000" pitchFamily="50" charset="0"/>
            </a:rPr>
            <a:t>The Reformed Doctrine of Predestination</a:t>
          </a: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CA"/>
        </a:p>
      </dgm:t>
      <dgm:extLst>
        <a:ext uri="{E40237B7-FDA0-4F09-8148-C483321AD2D9}">
          <dgm14:cNvPr xmlns:dgm14="http://schemas.microsoft.com/office/drawing/2010/diagram" id="0" name="" descr="Image result for Loraine Boettner">
            <a:extLst>
              <a:ext uri="{FF2B5EF4-FFF2-40B4-BE49-F238E27FC236}">
                <a16:creationId xmlns:a16="http://schemas.microsoft.com/office/drawing/2014/main" id="{D68F3EB6-D513-4B85-8FBE-48BAB092B98C}"/>
              </a:ext>
            </a:extLst>
          </dgm14:cNvPr>
        </a:ext>
      </dgm:extLs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40726" custScaleY="140726" custLinFactX="-185845" custLinFactNeighborX="-200000" custLinFactNeighborY="2130"/>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R.C. SPROUL </a:t>
          </a:r>
          <a:r>
            <a:rPr lang="en-CA" dirty="0">
              <a:latin typeface="Gibson Light" panose="02000000000000000000" pitchFamily="50" charset="0"/>
            </a:rPr>
            <a:t>| </a:t>
          </a:r>
          <a:r>
            <a:rPr lang="en-TT" i="1" dirty="0">
              <a:latin typeface="Gibson Light" panose="02000000000000000000" pitchFamily="50" charset="0"/>
            </a:rPr>
            <a:t>Willing to Believe: The Controversy Over Free Will</a:t>
          </a:r>
          <a:endParaRPr lang="en-CA" dirty="0">
            <a:latin typeface="Gibson Light" panose="02000000000000000000" pitchFamily="50" charset="0"/>
          </a:endParaRP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45000" r="-45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40726" custScaleY="140726" custLinFactX="-185845" custLinFactNeighborX="-200000" custLinFactNeighborY="2130"/>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LORAINE BOETTNER </a:t>
          </a:r>
          <a:r>
            <a:rPr lang="en-CA" dirty="0">
              <a:latin typeface="Gibson Light" panose="02000000000000000000" pitchFamily="50" charset="0"/>
            </a:rPr>
            <a:t>| </a:t>
          </a:r>
          <a:r>
            <a:rPr lang="en-TT" i="1" dirty="0">
              <a:latin typeface="Gibson Light" panose="02000000000000000000" pitchFamily="50" charset="0"/>
            </a:rPr>
            <a:t>The Reformed Doctrine of Predestination</a:t>
          </a:r>
          <a:endParaRPr lang="en-CA" dirty="0">
            <a:latin typeface="Gibson Light" panose="02000000000000000000" pitchFamily="50" charset="0"/>
          </a:endParaRP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t="-14000" b="-14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40726" custScaleY="140726" custLinFactX="-185845" custLinFactNeighborX="-200000" custLinFactNeighborY="2130"/>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WAYNE GRUDEM </a:t>
          </a:r>
          <a:r>
            <a:rPr lang="en-CA" dirty="0">
              <a:latin typeface="Gibson Light" panose="02000000000000000000" pitchFamily="50" charset="0"/>
            </a:rPr>
            <a:t>| </a:t>
          </a:r>
          <a:r>
            <a:rPr lang="en-TT" i="1" dirty="0">
              <a:latin typeface="Gibson Light" panose="02000000000000000000" pitchFamily="50" charset="0"/>
            </a:rPr>
            <a:t>Systematic Theology, p. 317</a:t>
          </a:r>
          <a:endParaRPr lang="en-CA" dirty="0">
            <a:latin typeface="Gibson Light" panose="02000000000000000000" pitchFamily="50" charset="0"/>
          </a:endParaRP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5000" b="-25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40726" custScaleY="140726" custLinFactX="-185845" custLinFactNeighborX="-200000" custLinFactNeighborY="2130"/>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Romans 8:28-30</a:t>
          </a:r>
          <a:endParaRPr lang="en-CA" dirty="0">
            <a:latin typeface="Gibson Light" panose="02000000000000000000" pitchFamily="50" charset="0"/>
          </a:endParaRP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35604" custScaleY="135603" custLinFactX="-185845" custLinFactNeighborX="-200000" custLinFactNeighborY="3697"/>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Romans 9:10-13</a:t>
          </a:r>
          <a:endParaRPr lang="en-CA" dirty="0">
            <a:latin typeface="Gibson Light" panose="02000000000000000000" pitchFamily="50" charset="0"/>
          </a:endParaRP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35604" custScaleY="135603" custLinFactX="-185845" custLinFactNeighborX="-200000" custLinFactNeighborY="3697"/>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Romans 9:17 </a:t>
          </a:r>
          <a:r>
            <a:rPr lang="en-CA" b="0" dirty="0">
              <a:latin typeface="Gibson Light" panose="02000000000000000000" pitchFamily="50" charset="0"/>
            </a:rPr>
            <a:t>(quoting Exo. 9:16)</a:t>
          </a: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35604" custScaleY="135603" custLinFactX="-185845" custLinFactNeighborX="-200000" custLinFactNeighborY="3697"/>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Exodus 10:27</a:t>
          </a:r>
          <a:endParaRPr lang="en-CA" dirty="0">
            <a:latin typeface="Gibson Light" panose="02000000000000000000" pitchFamily="50" charset="0"/>
          </a:endParaRP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35604" custScaleY="135603" custLinFactX="-185845" custLinFactNeighborX="-200000" custLinFactNeighborY="3697"/>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Romans 9:20-21</a:t>
          </a:r>
          <a:endParaRPr lang="en-CA" dirty="0">
            <a:latin typeface="Gibson Light" panose="02000000000000000000" pitchFamily="50" charset="0"/>
          </a:endParaRP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35604" custScaleY="135603" custLinFactX="-185845" custLinFactNeighborX="-200000" custLinFactNeighborY="3697"/>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Daniel 4:35</a:t>
          </a:r>
          <a:endParaRPr lang="en-CA" dirty="0">
            <a:latin typeface="Gibson Light" panose="02000000000000000000" pitchFamily="50" charset="0"/>
          </a:endParaRP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35604" custScaleY="135603" custLinFactX="-185845" custLinFactNeighborX="-200000" custLinFactNeighborY="3697"/>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Romans 9:22-24</a:t>
          </a:r>
          <a:endParaRPr lang="en-CA" dirty="0">
            <a:latin typeface="Gibson Light" panose="02000000000000000000" pitchFamily="50" charset="0"/>
          </a:endParaRP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35604" custScaleY="135603" custLinFactX="-185845" custLinFactNeighborX="-200000" custLinFactNeighborY="3697"/>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Deuteronomy 29:29</a:t>
          </a:r>
          <a:endParaRPr lang="en-CA" dirty="0">
            <a:latin typeface="Gibson Light" panose="02000000000000000000" pitchFamily="50" charset="0"/>
          </a:endParaRP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35604" custScaleY="135603" custLinFactX="-185845" custLinFactNeighborX="-200000" custLinFactNeighborY="3697"/>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Jonah 4:2</a:t>
          </a:r>
          <a:endParaRPr lang="en-CA" dirty="0">
            <a:latin typeface="Gibson Light" panose="02000000000000000000" pitchFamily="50" charset="0"/>
          </a:endParaRP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35604" custScaleY="135603" custLinFactX="-185845" custLinFactNeighborX="-200000" custLinFactNeighborY="3697"/>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Romans 10:14-15a</a:t>
          </a:r>
          <a:endParaRPr lang="en-CA" dirty="0">
            <a:latin typeface="Gibson Light" panose="02000000000000000000" pitchFamily="50" charset="0"/>
          </a:endParaRP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35604" custScaleY="135603" custLinFactX="-185845" custLinFactNeighborX="-200000" custLinFactNeighborY="3697"/>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LORAINE BOETTNER</a:t>
          </a:r>
          <a:r>
            <a:rPr lang="en-CA" dirty="0">
              <a:latin typeface="Gibson Light" panose="02000000000000000000" pitchFamily="50" charset="0"/>
            </a:rPr>
            <a:t>| </a:t>
          </a:r>
          <a:r>
            <a:rPr lang="en-CA" i="1" dirty="0">
              <a:latin typeface="Gibson Light" panose="02000000000000000000" pitchFamily="50" charset="0"/>
            </a:rPr>
            <a:t>The Reformed Doctrine of Predestination</a:t>
          </a: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CA"/>
        </a:p>
      </dgm:t>
      <dgm:extLst>
        <a:ext uri="{E40237B7-FDA0-4F09-8148-C483321AD2D9}">
          <dgm14:cNvPr xmlns:dgm14="http://schemas.microsoft.com/office/drawing/2010/diagram" id="0" name="" descr="Image result for Loraine Boettner">
            <a:extLst>
              <a:ext uri="{FF2B5EF4-FFF2-40B4-BE49-F238E27FC236}">
                <a16:creationId xmlns:a16="http://schemas.microsoft.com/office/drawing/2014/main" id="{D68F3EB6-D513-4B85-8FBE-48BAB092B98C}"/>
              </a:ext>
            </a:extLst>
          </dgm14:cNvPr>
        </a:ext>
      </dgm:extLs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40726" custScaleY="140726" custLinFactX="-185845" custLinFactNeighborX="-200000" custLinFactNeighborY="2130"/>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John 6:37</a:t>
          </a:r>
          <a:endParaRPr lang="en-CA" dirty="0">
            <a:latin typeface="Gibson Light" panose="02000000000000000000" pitchFamily="50" charset="0"/>
          </a:endParaRP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35604" custScaleY="135603" custLinFactX="-185845" custLinFactNeighborX="-200000" custLinFactNeighborY="3697"/>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John 6:39-40</a:t>
          </a:r>
          <a:endParaRPr lang="en-CA" dirty="0">
            <a:latin typeface="Gibson Light" panose="02000000000000000000" pitchFamily="50" charset="0"/>
          </a:endParaRP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35604" custScaleY="135603" custLinFactX="-185845" custLinFactNeighborX="-200000" custLinFactNeighborY="3697"/>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John 6:44</a:t>
          </a:r>
          <a:endParaRPr lang="en-CA" dirty="0">
            <a:latin typeface="Gibson Light" panose="02000000000000000000" pitchFamily="50" charset="0"/>
          </a:endParaRP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35604" custScaleY="135603" custLinFactX="-185845" custLinFactNeighborX="-200000" custLinFactNeighborY="3697"/>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John 6:64-65</a:t>
          </a:r>
          <a:endParaRPr lang="en-CA" dirty="0">
            <a:latin typeface="Gibson Light" panose="02000000000000000000" pitchFamily="50" charset="0"/>
          </a:endParaRP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35604" custScaleY="135603" custLinFactX="-185845" custLinFactNeighborX="-200000" custLinFactNeighborY="3697"/>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LORAINE BOETTNER</a:t>
          </a:r>
          <a:r>
            <a:rPr lang="en-CA" dirty="0">
              <a:latin typeface="Gibson Light" panose="02000000000000000000" pitchFamily="50" charset="0"/>
            </a:rPr>
            <a:t>| </a:t>
          </a:r>
          <a:r>
            <a:rPr lang="en-CA" i="1" dirty="0">
              <a:latin typeface="Gibson Light" panose="02000000000000000000" pitchFamily="50" charset="0"/>
            </a:rPr>
            <a:t>The Reformed Doctrine of Predestination</a:t>
          </a: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CA"/>
        </a:p>
      </dgm:t>
      <dgm:extLst>
        <a:ext uri="{E40237B7-FDA0-4F09-8148-C483321AD2D9}">
          <dgm14:cNvPr xmlns:dgm14="http://schemas.microsoft.com/office/drawing/2010/diagram" id="0" name="" descr="Image result for Loraine Boettner">
            <a:extLst>
              <a:ext uri="{FF2B5EF4-FFF2-40B4-BE49-F238E27FC236}">
                <a16:creationId xmlns:a16="http://schemas.microsoft.com/office/drawing/2014/main" id="{D68F3EB6-D513-4B85-8FBE-48BAB092B98C}"/>
              </a:ext>
            </a:extLst>
          </dgm14:cNvPr>
        </a:ext>
      </dgm:extLs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40726" custScaleY="140726" custLinFactX="-185845" custLinFactNeighborX="-200000" custLinFactNeighborY="2130"/>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LORAINE BOETTNER</a:t>
          </a:r>
          <a:r>
            <a:rPr lang="en-CA" dirty="0">
              <a:latin typeface="Gibson Light" panose="02000000000000000000" pitchFamily="50" charset="0"/>
            </a:rPr>
            <a:t>| </a:t>
          </a:r>
          <a:r>
            <a:rPr lang="en-CA" i="1" dirty="0">
              <a:latin typeface="Gibson Light" panose="02000000000000000000" pitchFamily="50" charset="0"/>
            </a:rPr>
            <a:t>The Reformed Doctrine of Predestination</a:t>
          </a: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CA"/>
        </a:p>
      </dgm:t>
      <dgm:extLst>
        <a:ext uri="{E40237B7-FDA0-4F09-8148-C483321AD2D9}">
          <dgm14:cNvPr xmlns:dgm14="http://schemas.microsoft.com/office/drawing/2010/diagram" id="0" name="" descr="Image result for Loraine Boettner">
            <a:extLst>
              <a:ext uri="{FF2B5EF4-FFF2-40B4-BE49-F238E27FC236}">
                <a16:creationId xmlns:a16="http://schemas.microsoft.com/office/drawing/2014/main" id="{D68F3EB6-D513-4B85-8FBE-48BAB092B98C}"/>
              </a:ext>
            </a:extLst>
          </dgm14:cNvPr>
        </a:ext>
      </dgm:extLs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40726" custScaleY="140726" custLinFactX="-185845" custLinFactNeighborX="-200000" custLinFactNeighborY="2130"/>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LORAINE BOETTNER</a:t>
          </a:r>
          <a:r>
            <a:rPr lang="en-CA" dirty="0">
              <a:latin typeface="Gibson Light" panose="02000000000000000000" pitchFamily="50" charset="0"/>
            </a:rPr>
            <a:t>| </a:t>
          </a:r>
          <a:r>
            <a:rPr lang="en-CA" i="1" dirty="0">
              <a:latin typeface="Gibson Light" panose="02000000000000000000" pitchFamily="50" charset="0"/>
            </a:rPr>
            <a:t>The Reformed Doctrine of Predestination</a:t>
          </a: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dgm:spPr>
      <dgm:t>
        <a:bodyPr/>
        <a:lstStyle/>
        <a:p>
          <a:endParaRPr lang="en-CA"/>
        </a:p>
      </dgm:t>
      <dgm:extLst>
        <a:ext uri="{E40237B7-FDA0-4F09-8148-C483321AD2D9}">
          <dgm14:cNvPr xmlns:dgm14="http://schemas.microsoft.com/office/drawing/2010/diagram" id="0" name="" descr="Image result for Loraine Boettner">
            <a:extLst>
              <a:ext uri="{FF2B5EF4-FFF2-40B4-BE49-F238E27FC236}">
                <a16:creationId xmlns:a16="http://schemas.microsoft.com/office/drawing/2014/main" id="{D68F3EB6-D513-4B85-8FBE-48BAB092B98C}"/>
              </a:ext>
            </a:extLst>
          </dgm14:cNvPr>
        </a:ext>
      </dgm:extLs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40726" custScaleY="140726" custLinFactX="-185845" custLinFactNeighborX="-200000" custLinFactNeighborY="2130"/>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A.W. PINK </a:t>
          </a:r>
          <a:r>
            <a:rPr lang="en-CA" dirty="0">
              <a:latin typeface="Gibson Light" panose="02000000000000000000" pitchFamily="50" charset="0"/>
            </a:rPr>
            <a:t>| </a:t>
          </a:r>
          <a:r>
            <a:rPr lang="en-CA" i="1" dirty="0">
              <a:latin typeface="Gibson Light" panose="02000000000000000000" pitchFamily="50" charset="0"/>
            </a:rPr>
            <a:t>The Sovereignty of God</a:t>
          </a:r>
          <a:r>
            <a:rPr lang="en-CA" dirty="0">
              <a:latin typeface="Gibson Light" panose="02000000000000000000" pitchFamily="50" charset="0"/>
            </a:rPr>
            <a:t>, p. 13-15</a:t>
          </a: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6000" b="-16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40726" custScaleY="140726" custLinFactX="-185845" custLinFactNeighborX="-200000" custLinFactNeighborY="2130"/>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ROGER OLSEN </a:t>
          </a:r>
          <a:r>
            <a:rPr lang="en-CA" dirty="0">
              <a:latin typeface="Gibson Light" panose="02000000000000000000" pitchFamily="50" charset="0"/>
            </a:rPr>
            <a:t>| </a:t>
          </a:r>
          <a:r>
            <a:rPr lang="en-CA" i="1" dirty="0">
              <a:latin typeface="Gibson Light" panose="02000000000000000000" pitchFamily="50" charset="0"/>
            </a:rPr>
            <a:t>Arminian Theology</a:t>
          </a:r>
          <a:r>
            <a:rPr lang="en-CA" dirty="0">
              <a:latin typeface="Gibson Light" panose="02000000000000000000" pitchFamily="50" charset="0"/>
            </a:rPr>
            <a:t>, p. 131</a:t>
          </a: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25000" r="-25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40726" custScaleY="140726" custLinFactX="-185845" custLinFactNeighborX="-200000" custLinFactNeighborY="2130"/>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LEROY FORLINES </a:t>
          </a:r>
          <a:r>
            <a:rPr lang="en-CA" dirty="0">
              <a:latin typeface="Gibson Light" panose="02000000000000000000" pitchFamily="50" charset="0"/>
            </a:rPr>
            <a:t>| </a:t>
          </a:r>
          <a:r>
            <a:rPr lang="en-CA" i="1" dirty="0">
              <a:latin typeface="Gibson Light" panose="02000000000000000000" pitchFamily="50" charset="0"/>
            </a:rPr>
            <a:t>Classical Arminianism</a:t>
          </a:r>
          <a:r>
            <a:rPr lang="en-CA" dirty="0">
              <a:latin typeface="Gibson Light" panose="02000000000000000000" pitchFamily="50" charset="0"/>
            </a:rPr>
            <a:t>, p. 52</a:t>
          </a: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40726" custScaleY="140726" custLinFactX="-185845" custLinFactNeighborX="-200000" custLinFactNeighborY="2130"/>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SCOTT CHRISTENSEN </a:t>
          </a:r>
          <a:r>
            <a:rPr lang="en-CA" dirty="0">
              <a:latin typeface="Gibson Light" panose="02000000000000000000" pitchFamily="50" charset="0"/>
            </a:rPr>
            <a:t>| </a:t>
          </a:r>
          <a:r>
            <a:rPr lang="en-CA" i="1" dirty="0">
              <a:latin typeface="Gibson Light" panose="02000000000000000000" pitchFamily="50" charset="0"/>
            </a:rPr>
            <a:t>What About Free Will?</a:t>
          </a:r>
          <a:r>
            <a:rPr lang="en-CA" dirty="0">
              <a:latin typeface="Gibson Light" panose="02000000000000000000" pitchFamily="50" charset="0"/>
            </a:rPr>
            <a:t>, p. 19</a:t>
          </a: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2000" b="-12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40726" custScaleY="140726" custLinFactX="-185845" custLinFactNeighborX="-200000" custLinFactNeighborY="2130"/>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SCOTT CHRISTENSEN </a:t>
          </a:r>
          <a:r>
            <a:rPr lang="en-CA" dirty="0">
              <a:latin typeface="Gibson Light" panose="02000000000000000000" pitchFamily="50" charset="0"/>
            </a:rPr>
            <a:t>| </a:t>
          </a:r>
          <a:r>
            <a:rPr lang="en-CA" i="1" dirty="0">
              <a:latin typeface="Gibson Light" panose="02000000000000000000" pitchFamily="50" charset="0"/>
            </a:rPr>
            <a:t>What About Free Will?</a:t>
          </a:r>
          <a:r>
            <a:rPr lang="en-CA" dirty="0">
              <a:latin typeface="Gibson Light" panose="02000000000000000000" pitchFamily="50" charset="0"/>
            </a:rPr>
            <a:t>, p. 19</a:t>
          </a: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2000" b="-12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40726" custScaleY="140726" custLinFactX="-185845" custLinFactNeighborX="-200000" custLinFactNeighborY="2130"/>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SCOTT CHRISTENSEN </a:t>
          </a:r>
          <a:r>
            <a:rPr lang="en-CA" dirty="0">
              <a:latin typeface="Gibson Light" panose="02000000000000000000" pitchFamily="50" charset="0"/>
            </a:rPr>
            <a:t>| </a:t>
          </a:r>
          <a:r>
            <a:rPr lang="en-CA" i="1" dirty="0">
              <a:latin typeface="Gibson Light" panose="02000000000000000000" pitchFamily="50" charset="0"/>
            </a:rPr>
            <a:t>What About Free Will?</a:t>
          </a:r>
          <a:r>
            <a:rPr lang="en-CA" dirty="0">
              <a:latin typeface="Gibson Light" panose="02000000000000000000" pitchFamily="50" charset="0"/>
            </a:rPr>
            <a:t>, p. 19</a:t>
          </a: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2000" b="-12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40726" custScaleY="140726" custLinFactX="-185845" custLinFactNeighborX="-200000" custLinFactNeighborY="2130"/>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2889BB-EB4C-4391-AF05-1828D05B35A0}"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AFABE0A2-0DF6-4999-A774-983DFC1294FF}">
      <dgm:prSet phldrT="[Text]"/>
      <dgm:spPr>
        <a:solidFill>
          <a:schemeClr val="accent1">
            <a:lumMod val="50000"/>
          </a:schemeClr>
        </a:solidFill>
        <a:ln>
          <a:noFill/>
        </a:ln>
      </dgm:spPr>
      <dgm:t>
        <a:bodyPr/>
        <a:lstStyle/>
        <a:p>
          <a:pPr algn="l"/>
          <a:r>
            <a:rPr lang="en-CA" b="1" dirty="0">
              <a:latin typeface="Gibson Light" panose="02000000000000000000" pitchFamily="50" charset="0"/>
            </a:rPr>
            <a:t>Philippians 2:12b-13</a:t>
          </a:r>
          <a:endParaRPr lang="en-CA" dirty="0">
            <a:latin typeface="Gibson Light" panose="02000000000000000000" pitchFamily="50" charset="0"/>
          </a:endParaRPr>
        </a:p>
      </dgm:t>
    </dgm:pt>
    <dgm:pt modelId="{3032A254-3CC8-452F-B772-B463452B7F64}" type="parTrans" cxnId="{0B78D39A-DFF5-4202-B1AB-CC8BCE0F82C8}">
      <dgm:prSet/>
      <dgm:spPr/>
      <dgm:t>
        <a:bodyPr/>
        <a:lstStyle/>
        <a:p>
          <a:endParaRPr lang="en-CA"/>
        </a:p>
      </dgm:t>
    </dgm:pt>
    <dgm:pt modelId="{D3D4B641-9708-4F09-A317-E48D7452C942}" type="sibTrans" cxnId="{0B78D39A-DFF5-4202-B1AB-CC8BCE0F82C8}">
      <dgm:prSet/>
      <dgm:spPr>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dgm:spPr>
      <dgm:t>
        <a:bodyPr/>
        <a:lstStyle/>
        <a:p>
          <a:endParaRPr lang="en-CA"/>
        </a:p>
      </dgm:t>
    </dgm:pt>
    <dgm:pt modelId="{64EAC1B8-4023-4516-83BE-FBE243BFB7DA}" type="pres">
      <dgm:prSet presAssocID="{902889BB-EB4C-4391-AF05-1828D05B35A0}" presName="Name0" presStyleCnt="0">
        <dgm:presLayoutVars>
          <dgm:chMax val="7"/>
          <dgm:chPref val="7"/>
          <dgm:dir/>
        </dgm:presLayoutVars>
      </dgm:prSet>
      <dgm:spPr/>
    </dgm:pt>
    <dgm:pt modelId="{A5495A87-7FB1-4A71-BBD0-FEB1B4BE233F}" type="pres">
      <dgm:prSet presAssocID="{AFABE0A2-0DF6-4999-A774-983DFC1294FF}" presName="parTx1" presStyleLbl="node1" presStyleIdx="0" presStyleCnt="1" custScaleX="487799" custScaleY="120572" custLinFactNeighborX="27606" custLinFactNeighborY="-16619"/>
      <dgm:spPr/>
    </dgm:pt>
    <dgm:pt modelId="{477B5833-072E-4747-A153-BAEFC4D0D2EC}" type="pres">
      <dgm:prSet presAssocID="{D3D4B641-9708-4F09-A317-E48D7452C942}" presName="picture1" presStyleCnt="0"/>
      <dgm:spPr/>
    </dgm:pt>
    <dgm:pt modelId="{6DCB5737-8F7F-43C0-8BF8-BFCCCCE6981B}" type="pres">
      <dgm:prSet presAssocID="{D3D4B641-9708-4F09-A317-E48D7452C942}" presName="imageRepeatNode" presStyleLbl="fgImgPlace1" presStyleIdx="0" presStyleCnt="1" custScaleX="135604" custScaleY="135603" custLinFactX="-185845" custLinFactNeighborX="-200000" custLinFactNeighborY="3697"/>
      <dgm:spPr/>
    </dgm:pt>
  </dgm:ptLst>
  <dgm:cxnLst>
    <dgm:cxn modelId="{377AA216-8663-419B-897E-E0932494D899}" type="presOf" srcId="{AFABE0A2-0DF6-4999-A774-983DFC1294FF}" destId="{A5495A87-7FB1-4A71-BBD0-FEB1B4BE233F}" srcOrd="0" destOrd="0" presId="urn:microsoft.com/office/officeart/2008/layout/AscendingPictureAccentProcess"/>
    <dgm:cxn modelId="{72711322-841A-4881-8F5D-D663760429F6}" type="presOf" srcId="{D3D4B641-9708-4F09-A317-E48D7452C942}" destId="{6DCB5737-8F7F-43C0-8BF8-BFCCCCE6981B}" srcOrd="0" destOrd="0" presId="urn:microsoft.com/office/officeart/2008/layout/AscendingPictureAccentProcess"/>
    <dgm:cxn modelId="{91BA0068-D8E4-49BF-8120-B94A78B77165}" type="presOf" srcId="{902889BB-EB4C-4391-AF05-1828D05B35A0}" destId="{64EAC1B8-4023-4516-83BE-FBE243BFB7DA}" srcOrd="0" destOrd="0" presId="urn:microsoft.com/office/officeart/2008/layout/AscendingPictureAccentProcess"/>
    <dgm:cxn modelId="{0B78D39A-DFF5-4202-B1AB-CC8BCE0F82C8}" srcId="{902889BB-EB4C-4391-AF05-1828D05B35A0}" destId="{AFABE0A2-0DF6-4999-A774-983DFC1294FF}" srcOrd="0" destOrd="0" parTransId="{3032A254-3CC8-452F-B772-B463452B7F64}" sibTransId="{D3D4B641-9708-4F09-A317-E48D7452C942}"/>
    <dgm:cxn modelId="{2B118D90-BEFE-4B75-AF23-92F6F206B54D}" type="presParOf" srcId="{64EAC1B8-4023-4516-83BE-FBE243BFB7DA}" destId="{A5495A87-7FB1-4A71-BBD0-FEB1B4BE233F}" srcOrd="0" destOrd="0" presId="urn:microsoft.com/office/officeart/2008/layout/AscendingPictureAccentProcess"/>
    <dgm:cxn modelId="{AF953083-5761-4917-8512-40340B3ADBB2}" type="presParOf" srcId="{64EAC1B8-4023-4516-83BE-FBE243BFB7DA}" destId="{477B5833-072E-4747-A153-BAEFC4D0D2EC}" srcOrd="1" destOrd="0" presId="urn:microsoft.com/office/officeart/2008/layout/AscendingPictureAccentProcess"/>
    <dgm:cxn modelId="{1344E9DA-2E15-44BE-94CF-37C39D9D02CF}" type="presParOf" srcId="{477B5833-072E-4747-A153-BAEFC4D0D2EC}" destId="{6DCB5737-8F7F-43C0-8BF8-BFCCCCE6981B}"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503952"/>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83820" rIns="83820" bIns="83820" numCol="1" spcCol="1270" anchor="ctr" anchorCtr="0">
          <a:noAutofit/>
        </a:bodyPr>
        <a:lstStyle/>
        <a:p>
          <a:pPr marL="0" lvl="0" indent="0" algn="l" defTabSz="977900">
            <a:lnSpc>
              <a:spcPct val="90000"/>
            </a:lnSpc>
            <a:spcBef>
              <a:spcPct val="0"/>
            </a:spcBef>
            <a:spcAft>
              <a:spcPct val="35000"/>
            </a:spcAft>
            <a:buNone/>
          </a:pPr>
          <a:r>
            <a:rPr lang="en-CA" sz="2200" b="1" kern="1200" dirty="0">
              <a:latin typeface="Gibson Light" panose="02000000000000000000" pitchFamily="50" charset="0"/>
            </a:rPr>
            <a:t>LORAINE BOETTNER</a:t>
          </a:r>
          <a:r>
            <a:rPr lang="en-CA" sz="2200" kern="1200" dirty="0">
              <a:latin typeface="Gibson Light" panose="02000000000000000000" pitchFamily="50" charset="0"/>
            </a:rPr>
            <a:t>| </a:t>
          </a:r>
          <a:r>
            <a:rPr lang="en-CA" sz="2200" i="1" kern="1200" dirty="0">
              <a:latin typeface="Gibson Light" panose="02000000000000000000" pitchFamily="50" charset="0"/>
            </a:rPr>
            <a:t>The Reformed Doctrine of Predestination</a:t>
          </a:r>
        </a:p>
      </dsp:txBody>
      <dsp:txXfrm>
        <a:off x="1000369" y="529918"/>
        <a:ext cx="7972326" cy="479991"/>
      </dsp:txXfrm>
    </dsp:sp>
    <dsp:sp modelId="{6DCB5737-8F7F-43C0-8BF8-BFCCCCE6981B}">
      <dsp:nvSpPr>
        <dsp:cNvPr id="0" name=""/>
        <dsp:cNvSpPr/>
      </dsp:nvSpPr>
      <dsp:spPr>
        <a:xfrm>
          <a:off x="155780" y="51157"/>
          <a:ext cx="1073260" cy="10734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503952"/>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83820" rIns="83820" bIns="83820" numCol="1" spcCol="1270" anchor="ctr" anchorCtr="0">
          <a:noAutofit/>
        </a:bodyPr>
        <a:lstStyle/>
        <a:p>
          <a:pPr marL="0" lvl="0" indent="0" algn="l" defTabSz="977900">
            <a:lnSpc>
              <a:spcPct val="90000"/>
            </a:lnSpc>
            <a:spcBef>
              <a:spcPct val="0"/>
            </a:spcBef>
            <a:spcAft>
              <a:spcPct val="35000"/>
            </a:spcAft>
            <a:buNone/>
          </a:pPr>
          <a:r>
            <a:rPr lang="en-CA" sz="2200" b="1" kern="1200" dirty="0">
              <a:latin typeface="Gibson Light" panose="02000000000000000000" pitchFamily="50" charset="0"/>
            </a:rPr>
            <a:t>R.C. SPROUL </a:t>
          </a:r>
          <a:r>
            <a:rPr lang="en-CA" sz="2200" kern="1200" dirty="0">
              <a:latin typeface="Gibson Light" panose="02000000000000000000" pitchFamily="50" charset="0"/>
            </a:rPr>
            <a:t>| </a:t>
          </a:r>
          <a:r>
            <a:rPr lang="en-TT" sz="2200" i="1" kern="1200" dirty="0">
              <a:latin typeface="Gibson Light" panose="02000000000000000000" pitchFamily="50" charset="0"/>
            </a:rPr>
            <a:t>Willing to Believe: The Controversy Over Free Will</a:t>
          </a:r>
          <a:endParaRPr lang="en-CA" sz="2200" kern="1200" dirty="0">
            <a:latin typeface="Gibson Light" panose="02000000000000000000" pitchFamily="50" charset="0"/>
          </a:endParaRPr>
        </a:p>
      </dsp:txBody>
      <dsp:txXfrm>
        <a:off x="1000369" y="529918"/>
        <a:ext cx="7972326" cy="479991"/>
      </dsp:txXfrm>
    </dsp:sp>
    <dsp:sp modelId="{6DCB5737-8F7F-43C0-8BF8-BFCCCCE6981B}">
      <dsp:nvSpPr>
        <dsp:cNvPr id="0" name=""/>
        <dsp:cNvSpPr/>
      </dsp:nvSpPr>
      <dsp:spPr>
        <a:xfrm>
          <a:off x="155780" y="51157"/>
          <a:ext cx="1073260" cy="1073421"/>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45000" r="-4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503952"/>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83820" rIns="83820" bIns="83820" numCol="1" spcCol="1270" anchor="ctr" anchorCtr="0">
          <a:noAutofit/>
        </a:bodyPr>
        <a:lstStyle/>
        <a:p>
          <a:pPr marL="0" lvl="0" indent="0" algn="l" defTabSz="977900">
            <a:lnSpc>
              <a:spcPct val="90000"/>
            </a:lnSpc>
            <a:spcBef>
              <a:spcPct val="0"/>
            </a:spcBef>
            <a:spcAft>
              <a:spcPct val="35000"/>
            </a:spcAft>
            <a:buNone/>
          </a:pPr>
          <a:r>
            <a:rPr lang="en-CA" sz="2200" b="1" kern="1200" dirty="0">
              <a:latin typeface="Gibson Light" panose="02000000000000000000" pitchFamily="50" charset="0"/>
            </a:rPr>
            <a:t>LORAINE BOETTNER </a:t>
          </a:r>
          <a:r>
            <a:rPr lang="en-CA" sz="2200" kern="1200" dirty="0">
              <a:latin typeface="Gibson Light" panose="02000000000000000000" pitchFamily="50" charset="0"/>
            </a:rPr>
            <a:t>| </a:t>
          </a:r>
          <a:r>
            <a:rPr lang="en-TT" sz="2200" i="1" kern="1200" dirty="0">
              <a:latin typeface="Gibson Light" panose="02000000000000000000" pitchFamily="50" charset="0"/>
            </a:rPr>
            <a:t>The Reformed Doctrine of Predestination</a:t>
          </a:r>
          <a:endParaRPr lang="en-CA" sz="2200" kern="1200" dirty="0">
            <a:latin typeface="Gibson Light" panose="02000000000000000000" pitchFamily="50" charset="0"/>
          </a:endParaRPr>
        </a:p>
      </dsp:txBody>
      <dsp:txXfrm>
        <a:off x="1000369" y="529918"/>
        <a:ext cx="7972326" cy="479991"/>
      </dsp:txXfrm>
    </dsp:sp>
    <dsp:sp modelId="{6DCB5737-8F7F-43C0-8BF8-BFCCCCE6981B}">
      <dsp:nvSpPr>
        <dsp:cNvPr id="0" name=""/>
        <dsp:cNvSpPr/>
      </dsp:nvSpPr>
      <dsp:spPr>
        <a:xfrm>
          <a:off x="155780" y="51157"/>
          <a:ext cx="1073260" cy="1073421"/>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503952"/>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WAYNE GRUDEM </a:t>
          </a:r>
          <a:r>
            <a:rPr lang="en-CA" sz="2500" kern="1200" dirty="0">
              <a:latin typeface="Gibson Light" panose="02000000000000000000" pitchFamily="50" charset="0"/>
            </a:rPr>
            <a:t>| </a:t>
          </a:r>
          <a:r>
            <a:rPr lang="en-TT" sz="2500" i="1" kern="1200" dirty="0">
              <a:latin typeface="Gibson Light" panose="02000000000000000000" pitchFamily="50" charset="0"/>
            </a:rPr>
            <a:t>Systematic Theology, p. 317</a:t>
          </a:r>
          <a:endParaRPr lang="en-CA" sz="2500" kern="1200" dirty="0">
            <a:latin typeface="Gibson Light" panose="02000000000000000000" pitchFamily="50" charset="0"/>
          </a:endParaRPr>
        </a:p>
      </dsp:txBody>
      <dsp:txXfrm>
        <a:off x="1000369" y="529918"/>
        <a:ext cx="7972326" cy="479991"/>
      </dsp:txXfrm>
    </dsp:sp>
    <dsp:sp modelId="{6DCB5737-8F7F-43C0-8BF8-BFCCCCE6981B}">
      <dsp:nvSpPr>
        <dsp:cNvPr id="0" name=""/>
        <dsp:cNvSpPr/>
      </dsp:nvSpPr>
      <dsp:spPr>
        <a:xfrm>
          <a:off x="155780" y="51157"/>
          <a:ext cx="1073260" cy="1073421"/>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494183"/>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Romans 8:28-30</a:t>
          </a:r>
          <a:endParaRPr lang="en-CA" sz="2500" kern="1200" dirty="0">
            <a:latin typeface="Gibson Light" panose="02000000000000000000" pitchFamily="50" charset="0"/>
          </a:endParaRPr>
        </a:p>
      </dsp:txBody>
      <dsp:txXfrm>
        <a:off x="1000369" y="520149"/>
        <a:ext cx="7972326" cy="479991"/>
      </dsp:txXfrm>
    </dsp:sp>
    <dsp:sp modelId="{6DCB5737-8F7F-43C0-8BF8-BFCCCCE6981B}">
      <dsp:nvSpPr>
        <dsp:cNvPr id="0" name=""/>
        <dsp:cNvSpPr/>
      </dsp:nvSpPr>
      <dsp:spPr>
        <a:xfrm>
          <a:off x="175312" y="72879"/>
          <a:ext cx="1034197" cy="1034344"/>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494183"/>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Romans 9:10-13</a:t>
          </a:r>
          <a:endParaRPr lang="en-CA" sz="2500" kern="1200" dirty="0">
            <a:latin typeface="Gibson Light" panose="02000000000000000000" pitchFamily="50" charset="0"/>
          </a:endParaRPr>
        </a:p>
      </dsp:txBody>
      <dsp:txXfrm>
        <a:off x="1000369" y="520149"/>
        <a:ext cx="7972326" cy="479991"/>
      </dsp:txXfrm>
    </dsp:sp>
    <dsp:sp modelId="{6DCB5737-8F7F-43C0-8BF8-BFCCCCE6981B}">
      <dsp:nvSpPr>
        <dsp:cNvPr id="0" name=""/>
        <dsp:cNvSpPr/>
      </dsp:nvSpPr>
      <dsp:spPr>
        <a:xfrm>
          <a:off x="175312" y="72879"/>
          <a:ext cx="1034197" cy="1034344"/>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494183"/>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Romans 9:17 </a:t>
          </a:r>
          <a:r>
            <a:rPr lang="en-CA" sz="2500" b="0" kern="1200" dirty="0">
              <a:latin typeface="Gibson Light" panose="02000000000000000000" pitchFamily="50" charset="0"/>
            </a:rPr>
            <a:t>(quoting Exo. 9:16)</a:t>
          </a:r>
        </a:p>
      </dsp:txBody>
      <dsp:txXfrm>
        <a:off x="1000369" y="520149"/>
        <a:ext cx="7972326" cy="479991"/>
      </dsp:txXfrm>
    </dsp:sp>
    <dsp:sp modelId="{6DCB5737-8F7F-43C0-8BF8-BFCCCCE6981B}">
      <dsp:nvSpPr>
        <dsp:cNvPr id="0" name=""/>
        <dsp:cNvSpPr/>
      </dsp:nvSpPr>
      <dsp:spPr>
        <a:xfrm>
          <a:off x="175312" y="72879"/>
          <a:ext cx="1034197" cy="1034344"/>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494183"/>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Exodus 10:27</a:t>
          </a:r>
          <a:endParaRPr lang="en-CA" sz="2500" kern="1200" dirty="0">
            <a:latin typeface="Gibson Light" panose="02000000000000000000" pitchFamily="50" charset="0"/>
          </a:endParaRPr>
        </a:p>
      </dsp:txBody>
      <dsp:txXfrm>
        <a:off x="1000369" y="520149"/>
        <a:ext cx="7972326" cy="479991"/>
      </dsp:txXfrm>
    </dsp:sp>
    <dsp:sp modelId="{6DCB5737-8F7F-43C0-8BF8-BFCCCCE6981B}">
      <dsp:nvSpPr>
        <dsp:cNvPr id="0" name=""/>
        <dsp:cNvSpPr/>
      </dsp:nvSpPr>
      <dsp:spPr>
        <a:xfrm>
          <a:off x="175312" y="72879"/>
          <a:ext cx="1034197" cy="1034344"/>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494183"/>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Romans 9:20-21</a:t>
          </a:r>
          <a:endParaRPr lang="en-CA" sz="2500" kern="1200" dirty="0">
            <a:latin typeface="Gibson Light" panose="02000000000000000000" pitchFamily="50" charset="0"/>
          </a:endParaRPr>
        </a:p>
      </dsp:txBody>
      <dsp:txXfrm>
        <a:off x="1000369" y="520149"/>
        <a:ext cx="7972326" cy="479991"/>
      </dsp:txXfrm>
    </dsp:sp>
    <dsp:sp modelId="{6DCB5737-8F7F-43C0-8BF8-BFCCCCE6981B}">
      <dsp:nvSpPr>
        <dsp:cNvPr id="0" name=""/>
        <dsp:cNvSpPr/>
      </dsp:nvSpPr>
      <dsp:spPr>
        <a:xfrm>
          <a:off x="175312" y="72879"/>
          <a:ext cx="1034197" cy="1034344"/>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494183"/>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Daniel 4:35</a:t>
          </a:r>
          <a:endParaRPr lang="en-CA" sz="2500" kern="1200" dirty="0">
            <a:latin typeface="Gibson Light" panose="02000000000000000000" pitchFamily="50" charset="0"/>
          </a:endParaRPr>
        </a:p>
      </dsp:txBody>
      <dsp:txXfrm>
        <a:off x="1000369" y="520149"/>
        <a:ext cx="7972326" cy="479991"/>
      </dsp:txXfrm>
    </dsp:sp>
    <dsp:sp modelId="{6DCB5737-8F7F-43C0-8BF8-BFCCCCE6981B}">
      <dsp:nvSpPr>
        <dsp:cNvPr id="0" name=""/>
        <dsp:cNvSpPr/>
      </dsp:nvSpPr>
      <dsp:spPr>
        <a:xfrm>
          <a:off x="175312" y="72879"/>
          <a:ext cx="1034197" cy="1034344"/>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494183"/>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Romans 9:22-24</a:t>
          </a:r>
          <a:endParaRPr lang="en-CA" sz="2500" kern="1200" dirty="0">
            <a:latin typeface="Gibson Light" panose="02000000000000000000" pitchFamily="50" charset="0"/>
          </a:endParaRPr>
        </a:p>
      </dsp:txBody>
      <dsp:txXfrm>
        <a:off x="1000369" y="520149"/>
        <a:ext cx="7972326" cy="479991"/>
      </dsp:txXfrm>
    </dsp:sp>
    <dsp:sp modelId="{6DCB5737-8F7F-43C0-8BF8-BFCCCCE6981B}">
      <dsp:nvSpPr>
        <dsp:cNvPr id="0" name=""/>
        <dsp:cNvSpPr/>
      </dsp:nvSpPr>
      <dsp:spPr>
        <a:xfrm>
          <a:off x="175312" y="72879"/>
          <a:ext cx="1034197" cy="1034344"/>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494183"/>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Deuteronomy 29:29</a:t>
          </a:r>
          <a:endParaRPr lang="en-CA" sz="2500" kern="1200" dirty="0">
            <a:latin typeface="Gibson Light" panose="02000000000000000000" pitchFamily="50" charset="0"/>
          </a:endParaRPr>
        </a:p>
      </dsp:txBody>
      <dsp:txXfrm>
        <a:off x="1000369" y="520149"/>
        <a:ext cx="7972326" cy="479991"/>
      </dsp:txXfrm>
    </dsp:sp>
    <dsp:sp modelId="{6DCB5737-8F7F-43C0-8BF8-BFCCCCE6981B}">
      <dsp:nvSpPr>
        <dsp:cNvPr id="0" name=""/>
        <dsp:cNvSpPr/>
      </dsp:nvSpPr>
      <dsp:spPr>
        <a:xfrm>
          <a:off x="175312" y="72879"/>
          <a:ext cx="1034197" cy="1034344"/>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494183"/>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Jonah 4:2</a:t>
          </a:r>
          <a:endParaRPr lang="en-CA" sz="2500" kern="1200" dirty="0">
            <a:latin typeface="Gibson Light" panose="02000000000000000000" pitchFamily="50" charset="0"/>
          </a:endParaRPr>
        </a:p>
      </dsp:txBody>
      <dsp:txXfrm>
        <a:off x="1000369" y="520149"/>
        <a:ext cx="7972326" cy="479991"/>
      </dsp:txXfrm>
    </dsp:sp>
    <dsp:sp modelId="{6DCB5737-8F7F-43C0-8BF8-BFCCCCE6981B}">
      <dsp:nvSpPr>
        <dsp:cNvPr id="0" name=""/>
        <dsp:cNvSpPr/>
      </dsp:nvSpPr>
      <dsp:spPr>
        <a:xfrm>
          <a:off x="175312" y="72879"/>
          <a:ext cx="1034197" cy="1034344"/>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494183"/>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Romans 10:14-15a</a:t>
          </a:r>
          <a:endParaRPr lang="en-CA" sz="2500" kern="1200" dirty="0">
            <a:latin typeface="Gibson Light" panose="02000000000000000000" pitchFamily="50" charset="0"/>
          </a:endParaRPr>
        </a:p>
      </dsp:txBody>
      <dsp:txXfrm>
        <a:off x="1000369" y="520149"/>
        <a:ext cx="7972326" cy="479991"/>
      </dsp:txXfrm>
    </dsp:sp>
    <dsp:sp modelId="{6DCB5737-8F7F-43C0-8BF8-BFCCCCE6981B}">
      <dsp:nvSpPr>
        <dsp:cNvPr id="0" name=""/>
        <dsp:cNvSpPr/>
      </dsp:nvSpPr>
      <dsp:spPr>
        <a:xfrm>
          <a:off x="175312" y="72879"/>
          <a:ext cx="1034197" cy="1034344"/>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503952"/>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83820" rIns="83820" bIns="83820" numCol="1" spcCol="1270" anchor="ctr" anchorCtr="0">
          <a:noAutofit/>
        </a:bodyPr>
        <a:lstStyle/>
        <a:p>
          <a:pPr marL="0" lvl="0" indent="0" algn="l" defTabSz="977900">
            <a:lnSpc>
              <a:spcPct val="90000"/>
            </a:lnSpc>
            <a:spcBef>
              <a:spcPct val="0"/>
            </a:spcBef>
            <a:spcAft>
              <a:spcPct val="35000"/>
            </a:spcAft>
            <a:buNone/>
          </a:pPr>
          <a:r>
            <a:rPr lang="en-CA" sz="2200" b="1" kern="1200" dirty="0">
              <a:latin typeface="Gibson Light" panose="02000000000000000000" pitchFamily="50" charset="0"/>
            </a:rPr>
            <a:t>LORAINE BOETTNER</a:t>
          </a:r>
          <a:r>
            <a:rPr lang="en-CA" sz="2200" kern="1200" dirty="0">
              <a:latin typeface="Gibson Light" panose="02000000000000000000" pitchFamily="50" charset="0"/>
            </a:rPr>
            <a:t>| </a:t>
          </a:r>
          <a:r>
            <a:rPr lang="en-CA" sz="2200" i="1" kern="1200" dirty="0">
              <a:latin typeface="Gibson Light" panose="02000000000000000000" pitchFamily="50" charset="0"/>
            </a:rPr>
            <a:t>The Reformed Doctrine of Predestination</a:t>
          </a:r>
        </a:p>
      </dsp:txBody>
      <dsp:txXfrm>
        <a:off x="1000369" y="529918"/>
        <a:ext cx="7972326" cy="479991"/>
      </dsp:txXfrm>
    </dsp:sp>
    <dsp:sp modelId="{6DCB5737-8F7F-43C0-8BF8-BFCCCCE6981B}">
      <dsp:nvSpPr>
        <dsp:cNvPr id="0" name=""/>
        <dsp:cNvSpPr/>
      </dsp:nvSpPr>
      <dsp:spPr>
        <a:xfrm>
          <a:off x="155780" y="51157"/>
          <a:ext cx="1073260" cy="10734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494183"/>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John 6:37</a:t>
          </a:r>
          <a:endParaRPr lang="en-CA" sz="2500" kern="1200" dirty="0">
            <a:latin typeface="Gibson Light" panose="02000000000000000000" pitchFamily="50" charset="0"/>
          </a:endParaRPr>
        </a:p>
      </dsp:txBody>
      <dsp:txXfrm>
        <a:off x="1000369" y="520149"/>
        <a:ext cx="7972326" cy="479991"/>
      </dsp:txXfrm>
    </dsp:sp>
    <dsp:sp modelId="{6DCB5737-8F7F-43C0-8BF8-BFCCCCE6981B}">
      <dsp:nvSpPr>
        <dsp:cNvPr id="0" name=""/>
        <dsp:cNvSpPr/>
      </dsp:nvSpPr>
      <dsp:spPr>
        <a:xfrm>
          <a:off x="175312" y="72879"/>
          <a:ext cx="1034197" cy="1034344"/>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494183"/>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John 6:39-40</a:t>
          </a:r>
          <a:endParaRPr lang="en-CA" sz="2500" kern="1200" dirty="0">
            <a:latin typeface="Gibson Light" panose="02000000000000000000" pitchFamily="50" charset="0"/>
          </a:endParaRPr>
        </a:p>
      </dsp:txBody>
      <dsp:txXfrm>
        <a:off x="1000369" y="520149"/>
        <a:ext cx="7972326" cy="479991"/>
      </dsp:txXfrm>
    </dsp:sp>
    <dsp:sp modelId="{6DCB5737-8F7F-43C0-8BF8-BFCCCCE6981B}">
      <dsp:nvSpPr>
        <dsp:cNvPr id="0" name=""/>
        <dsp:cNvSpPr/>
      </dsp:nvSpPr>
      <dsp:spPr>
        <a:xfrm>
          <a:off x="175312" y="72879"/>
          <a:ext cx="1034197" cy="1034344"/>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494183"/>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John 6:44</a:t>
          </a:r>
          <a:endParaRPr lang="en-CA" sz="2500" kern="1200" dirty="0">
            <a:latin typeface="Gibson Light" panose="02000000000000000000" pitchFamily="50" charset="0"/>
          </a:endParaRPr>
        </a:p>
      </dsp:txBody>
      <dsp:txXfrm>
        <a:off x="1000369" y="520149"/>
        <a:ext cx="7972326" cy="479991"/>
      </dsp:txXfrm>
    </dsp:sp>
    <dsp:sp modelId="{6DCB5737-8F7F-43C0-8BF8-BFCCCCE6981B}">
      <dsp:nvSpPr>
        <dsp:cNvPr id="0" name=""/>
        <dsp:cNvSpPr/>
      </dsp:nvSpPr>
      <dsp:spPr>
        <a:xfrm>
          <a:off x="175312" y="72879"/>
          <a:ext cx="1034197" cy="1034344"/>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494183"/>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John 6:64-65</a:t>
          </a:r>
          <a:endParaRPr lang="en-CA" sz="2500" kern="1200" dirty="0">
            <a:latin typeface="Gibson Light" panose="02000000000000000000" pitchFamily="50" charset="0"/>
          </a:endParaRPr>
        </a:p>
      </dsp:txBody>
      <dsp:txXfrm>
        <a:off x="1000369" y="520149"/>
        <a:ext cx="7972326" cy="479991"/>
      </dsp:txXfrm>
    </dsp:sp>
    <dsp:sp modelId="{6DCB5737-8F7F-43C0-8BF8-BFCCCCE6981B}">
      <dsp:nvSpPr>
        <dsp:cNvPr id="0" name=""/>
        <dsp:cNvSpPr/>
      </dsp:nvSpPr>
      <dsp:spPr>
        <a:xfrm>
          <a:off x="175312" y="72879"/>
          <a:ext cx="1034197" cy="1034344"/>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503952"/>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83820" rIns="83820" bIns="83820" numCol="1" spcCol="1270" anchor="ctr" anchorCtr="0">
          <a:noAutofit/>
        </a:bodyPr>
        <a:lstStyle/>
        <a:p>
          <a:pPr marL="0" lvl="0" indent="0" algn="l" defTabSz="977900">
            <a:lnSpc>
              <a:spcPct val="90000"/>
            </a:lnSpc>
            <a:spcBef>
              <a:spcPct val="0"/>
            </a:spcBef>
            <a:spcAft>
              <a:spcPct val="35000"/>
            </a:spcAft>
            <a:buNone/>
          </a:pPr>
          <a:r>
            <a:rPr lang="en-CA" sz="2200" b="1" kern="1200" dirty="0">
              <a:latin typeface="Gibson Light" panose="02000000000000000000" pitchFamily="50" charset="0"/>
            </a:rPr>
            <a:t>LORAINE BOETTNER</a:t>
          </a:r>
          <a:r>
            <a:rPr lang="en-CA" sz="2200" kern="1200" dirty="0">
              <a:latin typeface="Gibson Light" panose="02000000000000000000" pitchFamily="50" charset="0"/>
            </a:rPr>
            <a:t>| </a:t>
          </a:r>
          <a:r>
            <a:rPr lang="en-CA" sz="2200" i="1" kern="1200" dirty="0">
              <a:latin typeface="Gibson Light" panose="02000000000000000000" pitchFamily="50" charset="0"/>
            </a:rPr>
            <a:t>The Reformed Doctrine of Predestination</a:t>
          </a:r>
        </a:p>
      </dsp:txBody>
      <dsp:txXfrm>
        <a:off x="1000369" y="529918"/>
        <a:ext cx="7972326" cy="479991"/>
      </dsp:txXfrm>
    </dsp:sp>
    <dsp:sp modelId="{6DCB5737-8F7F-43C0-8BF8-BFCCCCE6981B}">
      <dsp:nvSpPr>
        <dsp:cNvPr id="0" name=""/>
        <dsp:cNvSpPr/>
      </dsp:nvSpPr>
      <dsp:spPr>
        <a:xfrm>
          <a:off x="155780" y="51157"/>
          <a:ext cx="1073260" cy="10734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503952"/>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83820" rIns="83820" bIns="83820" numCol="1" spcCol="1270" anchor="ctr" anchorCtr="0">
          <a:noAutofit/>
        </a:bodyPr>
        <a:lstStyle/>
        <a:p>
          <a:pPr marL="0" lvl="0" indent="0" algn="l" defTabSz="977900">
            <a:lnSpc>
              <a:spcPct val="90000"/>
            </a:lnSpc>
            <a:spcBef>
              <a:spcPct val="0"/>
            </a:spcBef>
            <a:spcAft>
              <a:spcPct val="35000"/>
            </a:spcAft>
            <a:buNone/>
          </a:pPr>
          <a:r>
            <a:rPr lang="en-CA" sz="2200" b="1" kern="1200" dirty="0">
              <a:latin typeface="Gibson Light" panose="02000000000000000000" pitchFamily="50" charset="0"/>
            </a:rPr>
            <a:t>LORAINE BOETTNER</a:t>
          </a:r>
          <a:r>
            <a:rPr lang="en-CA" sz="2200" kern="1200" dirty="0">
              <a:latin typeface="Gibson Light" panose="02000000000000000000" pitchFamily="50" charset="0"/>
            </a:rPr>
            <a:t>| </a:t>
          </a:r>
          <a:r>
            <a:rPr lang="en-CA" sz="2200" i="1" kern="1200" dirty="0">
              <a:latin typeface="Gibson Light" panose="02000000000000000000" pitchFamily="50" charset="0"/>
            </a:rPr>
            <a:t>The Reformed Doctrine of Predestination</a:t>
          </a:r>
        </a:p>
      </dsp:txBody>
      <dsp:txXfrm>
        <a:off x="1000369" y="529918"/>
        <a:ext cx="7972326" cy="479991"/>
      </dsp:txXfrm>
    </dsp:sp>
    <dsp:sp modelId="{6DCB5737-8F7F-43C0-8BF8-BFCCCCE6981B}">
      <dsp:nvSpPr>
        <dsp:cNvPr id="0" name=""/>
        <dsp:cNvSpPr/>
      </dsp:nvSpPr>
      <dsp:spPr>
        <a:xfrm>
          <a:off x="155780" y="51157"/>
          <a:ext cx="1073260" cy="10734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503952"/>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83820" rIns="83820" bIns="83820" numCol="1" spcCol="1270" anchor="ctr" anchorCtr="0">
          <a:noAutofit/>
        </a:bodyPr>
        <a:lstStyle/>
        <a:p>
          <a:pPr marL="0" lvl="0" indent="0" algn="l" defTabSz="977900">
            <a:lnSpc>
              <a:spcPct val="90000"/>
            </a:lnSpc>
            <a:spcBef>
              <a:spcPct val="0"/>
            </a:spcBef>
            <a:spcAft>
              <a:spcPct val="35000"/>
            </a:spcAft>
            <a:buNone/>
          </a:pPr>
          <a:r>
            <a:rPr lang="en-CA" sz="2200" b="1" kern="1200" dirty="0">
              <a:latin typeface="Gibson Light" panose="02000000000000000000" pitchFamily="50" charset="0"/>
            </a:rPr>
            <a:t>LORAINE BOETTNER</a:t>
          </a:r>
          <a:r>
            <a:rPr lang="en-CA" sz="2200" kern="1200" dirty="0">
              <a:latin typeface="Gibson Light" panose="02000000000000000000" pitchFamily="50" charset="0"/>
            </a:rPr>
            <a:t>| </a:t>
          </a:r>
          <a:r>
            <a:rPr lang="en-CA" sz="2200" i="1" kern="1200" dirty="0">
              <a:latin typeface="Gibson Light" panose="02000000000000000000" pitchFamily="50" charset="0"/>
            </a:rPr>
            <a:t>The Reformed Doctrine of Predestination</a:t>
          </a:r>
        </a:p>
      </dsp:txBody>
      <dsp:txXfrm>
        <a:off x="1000369" y="529918"/>
        <a:ext cx="7972326" cy="479991"/>
      </dsp:txXfrm>
    </dsp:sp>
    <dsp:sp modelId="{6DCB5737-8F7F-43C0-8BF8-BFCCCCE6981B}">
      <dsp:nvSpPr>
        <dsp:cNvPr id="0" name=""/>
        <dsp:cNvSpPr/>
      </dsp:nvSpPr>
      <dsp:spPr>
        <a:xfrm>
          <a:off x="155780" y="51157"/>
          <a:ext cx="1073260" cy="10734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4000" b="-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503952"/>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A.W. PINK </a:t>
          </a:r>
          <a:r>
            <a:rPr lang="en-CA" sz="2500" kern="1200" dirty="0">
              <a:latin typeface="Gibson Light" panose="02000000000000000000" pitchFamily="50" charset="0"/>
            </a:rPr>
            <a:t>| </a:t>
          </a:r>
          <a:r>
            <a:rPr lang="en-CA" sz="2500" i="1" kern="1200" dirty="0">
              <a:latin typeface="Gibson Light" panose="02000000000000000000" pitchFamily="50" charset="0"/>
            </a:rPr>
            <a:t>The Sovereignty of God</a:t>
          </a:r>
          <a:r>
            <a:rPr lang="en-CA" sz="2500" kern="1200" dirty="0">
              <a:latin typeface="Gibson Light" panose="02000000000000000000" pitchFamily="50" charset="0"/>
            </a:rPr>
            <a:t>, p. 13-15</a:t>
          </a:r>
        </a:p>
      </dsp:txBody>
      <dsp:txXfrm>
        <a:off x="1000369" y="529918"/>
        <a:ext cx="7972326" cy="479991"/>
      </dsp:txXfrm>
    </dsp:sp>
    <dsp:sp modelId="{6DCB5737-8F7F-43C0-8BF8-BFCCCCE6981B}">
      <dsp:nvSpPr>
        <dsp:cNvPr id="0" name=""/>
        <dsp:cNvSpPr/>
      </dsp:nvSpPr>
      <dsp:spPr>
        <a:xfrm>
          <a:off x="155780" y="51157"/>
          <a:ext cx="1073260" cy="1073421"/>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6000" b="-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503952"/>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ROGER OLSEN </a:t>
          </a:r>
          <a:r>
            <a:rPr lang="en-CA" sz="2500" kern="1200" dirty="0">
              <a:latin typeface="Gibson Light" panose="02000000000000000000" pitchFamily="50" charset="0"/>
            </a:rPr>
            <a:t>| </a:t>
          </a:r>
          <a:r>
            <a:rPr lang="en-CA" sz="2500" i="1" kern="1200" dirty="0">
              <a:latin typeface="Gibson Light" panose="02000000000000000000" pitchFamily="50" charset="0"/>
            </a:rPr>
            <a:t>Arminian Theology</a:t>
          </a:r>
          <a:r>
            <a:rPr lang="en-CA" sz="2500" kern="1200" dirty="0">
              <a:latin typeface="Gibson Light" panose="02000000000000000000" pitchFamily="50" charset="0"/>
            </a:rPr>
            <a:t>, p. 131</a:t>
          </a:r>
        </a:p>
      </dsp:txBody>
      <dsp:txXfrm>
        <a:off x="1000369" y="529918"/>
        <a:ext cx="7972326" cy="479991"/>
      </dsp:txXfrm>
    </dsp:sp>
    <dsp:sp modelId="{6DCB5737-8F7F-43C0-8BF8-BFCCCCE6981B}">
      <dsp:nvSpPr>
        <dsp:cNvPr id="0" name=""/>
        <dsp:cNvSpPr/>
      </dsp:nvSpPr>
      <dsp:spPr>
        <a:xfrm>
          <a:off x="155780" y="51157"/>
          <a:ext cx="1073260" cy="1073421"/>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503952"/>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LEROY FORLINES </a:t>
          </a:r>
          <a:r>
            <a:rPr lang="en-CA" sz="2500" kern="1200" dirty="0">
              <a:latin typeface="Gibson Light" panose="02000000000000000000" pitchFamily="50" charset="0"/>
            </a:rPr>
            <a:t>| </a:t>
          </a:r>
          <a:r>
            <a:rPr lang="en-CA" sz="2500" i="1" kern="1200" dirty="0">
              <a:latin typeface="Gibson Light" panose="02000000000000000000" pitchFamily="50" charset="0"/>
            </a:rPr>
            <a:t>Classical Arminianism</a:t>
          </a:r>
          <a:r>
            <a:rPr lang="en-CA" sz="2500" kern="1200" dirty="0">
              <a:latin typeface="Gibson Light" panose="02000000000000000000" pitchFamily="50" charset="0"/>
            </a:rPr>
            <a:t>, p. 52</a:t>
          </a:r>
        </a:p>
      </dsp:txBody>
      <dsp:txXfrm>
        <a:off x="1000369" y="529918"/>
        <a:ext cx="7972326" cy="479991"/>
      </dsp:txXfrm>
    </dsp:sp>
    <dsp:sp modelId="{6DCB5737-8F7F-43C0-8BF8-BFCCCCE6981B}">
      <dsp:nvSpPr>
        <dsp:cNvPr id="0" name=""/>
        <dsp:cNvSpPr/>
      </dsp:nvSpPr>
      <dsp:spPr>
        <a:xfrm>
          <a:off x="155780" y="51157"/>
          <a:ext cx="1073260" cy="1073421"/>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503952"/>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SCOTT CHRISTENSEN </a:t>
          </a:r>
          <a:r>
            <a:rPr lang="en-CA" sz="2500" kern="1200" dirty="0">
              <a:latin typeface="Gibson Light" panose="02000000000000000000" pitchFamily="50" charset="0"/>
            </a:rPr>
            <a:t>| </a:t>
          </a:r>
          <a:r>
            <a:rPr lang="en-CA" sz="2500" i="1" kern="1200" dirty="0">
              <a:latin typeface="Gibson Light" panose="02000000000000000000" pitchFamily="50" charset="0"/>
            </a:rPr>
            <a:t>What About Free Will?</a:t>
          </a:r>
          <a:r>
            <a:rPr lang="en-CA" sz="2500" kern="1200" dirty="0">
              <a:latin typeface="Gibson Light" panose="02000000000000000000" pitchFamily="50" charset="0"/>
            </a:rPr>
            <a:t>, p. 19</a:t>
          </a:r>
        </a:p>
      </dsp:txBody>
      <dsp:txXfrm>
        <a:off x="1000369" y="529918"/>
        <a:ext cx="7972326" cy="479991"/>
      </dsp:txXfrm>
    </dsp:sp>
    <dsp:sp modelId="{6DCB5737-8F7F-43C0-8BF8-BFCCCCE6981B}">
      <dsp:nvSpPr>
        <dsp:cNvPr id="0" name=""/>
        <dsp:cNvSpPr/>
      </dsp:nvSpPr>
      <dsp:spPr>
        <a:xfrm>
          <a:off x="155780" y="51157"/>
          <a:ext cx="1073260" cy="1073421"/>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503952"/>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SCOTT CHRISTENSEN </a:t>
          </a:r>
          <a:r>
            <a:rPr lang="en-CA" sz="2500" kern="1200" dirty="0">
              <a:latin typeface="Gibson Light" panose="02000000000000000000" pitchFamily="50" charset="0"/>
            </a:rPr>
            <a:t>| </a:t>
          </a:r>
          <a:r>
            <a:rPr lang="en-CA" sz="2500" i="1" kern="1200" dirty="0">
              <a:latin typeface="Gibson Light" panose="02000000000000000000" pitchFamily="50" charset="0"/>
            </a:rPr>
            <a:t>What About Free Will?</a:t>
          </a:r>
          <a:r>
            <a:rPr lang="en-CA" sz="2500" kern="1200" dirty="0">
              <a:latin typeface="Gibson Light" panose="02000000000000000000" pitchFamily="50" charset="0"/>
            </a:rPr>
            <a:t>, p. 19</a:t>
          </a:r>
        </a:p>
      </dsp:txBody>
      <dsp:txXfrm>
        <a:off x="1000369" y="529918"/>
        <a:ext cx="7972326" cy="479991"/>
      </dsp:txXfrm>
    </dsp:sp>
    <dsp:sp modelId="{6DCB5737-8F7F-43C0-8BF8-BFCCCCE6981B}">
      <dsp:nvSpPr>
        <dsp:cNvPr id="0" name=""/>
        <dsp:cNvSpPr/>
      </dsp:nvSpPr>
      <dsp:spPr>
        <a:xfrm>
          <a:off x="155780" y="51157"/>
          <a:ext cx="1073260" cy="1073421"/>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503952"/>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SCOTT CHRISTENSEN </a:t>
          </a:r>
          <a:r>
            <a:rPr lang="en-CA" sz="2500" kern="1200" dirty="0">
              <a:latin typeface="Gibson Light" panose="02000000000000000000" pitchFamily="50" charset="0"/>
            </a:rPr>
            <a:t>| </a:t>
          </a:r>
          <a:r>
            <a:rPr lang="en-CA" sz="2500" i="1" kern="1200" dirty="0">
              <a:latin typeface="Gibson Light" panose="02000000000000000000" pitchFamily="50" charset="0"/>
            </a:rPr>
            <a:t>What About Free Will?</a:t>
          </a:r>
          <a:r>
            <a:rPr lang="en-CA" sz="2500" kern="1200" dirty="0">
              <a:latin typeface="Gibson Light" panose="02000000000000000000" pitchFamily="50" charset="0"/>
            </a:rPr>
            <a:t>, p. 19</a:t>
          </a:r>
        </a:p>
      </dsp:txBody>
      <dsp:txXfrm>
        <a:off x="1000369" y="529918"/>
        <a:ext cx="7972326" cy="479991"/>
      </dsp:txXfrm>
    </dsp:sp>
    <dsp:sp modelId="{6DCB5737-8F7F-43C0-8BF8-BFCCCCE6981B}">
      <dsp:nvSpPr>
        <dsp:cNvPr id="0" name=""/>
        <dsp:cNvSpPr/>
      </dsp:nvSpPr>
      <dsp:spPr>
        <a:xfrm>
          <a:off x="155780" y="51157"/>
          <a:ext cx="1073260" cy="1073421"/>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95A87-7FB1-4A71-BBD0-FEB1B4BE233F}">
      <dsp:nvSpPr>
        <dsp:cNvPr id="0" name=""/>
        <dsp:cNvSpPr/>
      </dsp:nvSpPr>
      <dsp:spPr>
        <a:xfrm>
          <a:off x="974403" y="494183"/>
          <a:ext cx="8024258" cy="531923"/>
        </a:xfrm>
        <a:prstGeom prst="roundRect">
          <a:avLst/>
        </a:prstGeom>
        <a:solidFill>
          <a:schemeClr val="accent1">
            <a:lumMod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8190" tIns="95250" rIns="95250" bIns="95250" numCol="1" spcCol="1270" anchor="ctr" anchorCtr="0">
          <a:noAutofit/>
        </a:bodyPr>
        <a:lstStyle/>
        <a:p>
          <a:pPr marL="0" lvl="0" indent="0" algn="l" defTabSz="1111250">
            <a:lnSpc>
              <a:spcPct val="90000"/>
            </a:lnSpc>
            <a:spcBef>
              <a:spcPct val="0"/>
            </a:spcBef>
            <a:spcAft>
              <a:spcPct val="35000"/>
            </a:spcAft>
            <a:buNone/>
          </a:pPr>
          <a:r>
            <a:rPr lang="en-CA" sz="2500" b="1" kern="1200" dirty="0">
              <a:latin typeface="Gibson Light" panose="02000000000000000000" pitchFamily="50" charset="0"/>
            </a:rPr>
            <a:t>Philippians 2:12b-13</a:t>
          </a:r>
          <a:endParaRPr lang="en-CA" sz="2500" kern="1200" dirty="0">
            <a:latin typeface="Gibson Light" panose="02000000000000000000" pitchFamily="50" charset="0"/>
          </a:endParaRPr>
        </a:p>
      </dsp:txBody>
      <dsp:txXfrm>
        <a:off x="1000369" y="520149"/>
        <a:ext cx="7972326" cy="479991"/>
      </dsp:txXfrm>
    </dsp:sp>
    <dsp:sp modelId="{6DCB5737-8F7F-43C0-8BF8-BFCCCCE6981B}">
      <dsp:nvSpPr>
        <dsp:cNvPr id="0" name=""/>
        <dsp:cNvSpPr/>
      </dsp:nvSpPr>
      <dsp:spPr>
        <a:xfrm>
          <a:off x="175312" y="72879"/>
          <a:ext cx="1034197" cy="1034344"/>
        </a:xfrm>
        <a:prstGeom prst="ellipse">
          <a:avLst/>
        </a:prstGeom>
        <a:blipFill>
          <a:blip xmlns:r="http://schemas.openxmlformats.org/officeDocument/2006/relationships" r:embed="rId1">
            <a:extLst>
              <a:ext uri="{837473B0-CC2E-450A-ABE3-18F120FF3D39}">
                <a1611:picAttrSrcUrl xmlns:a1611="http://schemas.microsoft.com/office/drawing/2016/11/main" r:id="rId2"/>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24E7B-4DDB-47AE-8CEB-F2D283D9F7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29D6E0E-171E-4210-94C4-C5E834F158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0F31056-EDCD-4DC8-9D41-97F0A9206092}"/>
              </a:ext>
            </a:extLst>
          </p:cNvPr>
          <p:cNvSpPr>
            <a:spLocks noGrp="1"/>
          </p:cNvSpPr>
          <p:nvPr>
            <p:ph type="dt" sz="half" idx="10"/>
          </p:nvPr>
        </p:nvSpPr>
        <p:spPr/>
        <p:txBody>
          <a:bodyPr/>
          <a:lstStyle/>
          <a:p>
            <a:fld id="{482E68D8-E79E-4EC5-B187-7C6D58E56043}" type="datetimeFigureOut">
              <a:rPr lang="en-CA" smtClean="0"/>
              <a:t>2019-11-28</a:t>
            </a:fld>
            <a:endParaRPr lang="en-CA"/>
          </a:p>
        </p:txBody>
      </p:sp>
      <p:sp>
        <p:nvSpPr>
          <p:cNvPr id="5" name="Footer Placeholder 4">
            <a:extLst>
              <a:ext uri="{FF2B5EF4-FFF2-40B4-BE49-F238E27FC236}">
                <a16:creationId xmlns:a16="http://schemas.microsoft.com/office/drawing/2014/main" id="{0E8F7100-D9E9-4A8B-B42C-FF4EBE47634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07798B4-B51D-46B5-9058-D6A261DDAF5C}"/>
              </a:ext>
            </a:extLst>
          </p:cNvPr>
          <p:cNvSpPr>
            <a:spLocks noGrp="1"/>
          </p:cNvSpPr>
          <p:nvPr>
            <p:ph type="sldNum" sz="quarter" idx="12"/>
          </p:nvPr>
        </p:nvSpPr>
        <p:spPr/>
        <p:txBody>
          <a:bodyPr/>
          <a:lstStyle/>
          <a:p>
            <a:fld id="{6DD190A6-5FF7-4500-BECA-0E7525ED158A}" type="slidenum">
              <a:rPr lang="en-CA" smtClean="0"/>
              <a:t>‹#›</a:t>
            </a:fld>
            <a:endParaRPr lang="en-CA"/>
          </a:p>
        </p:txBody>
      </p:sp>
    </p:spTree>
    <p:extLst>
      <p:ext uri="{BB962C8B-B14F-4D97-AF65-F5344CB8AC3E}">
        <p14:creationId xmlns:p14="http://schemas.microsoft.com/office/powerpoint/2010/main" val="2850492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E75B-BE4D-4D72-ADAC-61178F85E24B}"/>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5629067-8725-4B44-B096-CE4D3283A3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5B0F5BF-5DBB-4746-8937-FDD82C4E53ED}"/>
              </a:ext>
            </a:extLst>
          </p:cNvPr>
          <p:cNvSpPr>
            <a:spLocks noGrp="1"/>
          </p:cNvSpPr>
          <p:nvPr>
            <p:ph type="dt" sz="half" idx="10"/>
          </p:nvPr>
        </p:nvSpPr>
        <p:spPr/>
        <p:txBody>
          <a:bodyPr/>
          <a:lstStyle/>
          <a:p>
            <a:fld id="{482E68D8-E79E-4EC5-B187-7C6D58E56043}" type="datetimeFigureOut">
              <a:rPr lang="en-CA" smtClean="0"/>
              <a:t>2019-11-28</a:t>
            </a:fld>
            <a:endParaRPr lang="en-CA"/>
          </a:p>
        </p:txBody>
      </p:sp>
      <p:sp>
        <p:nvSpPr>
          <p:cNvPr id="5" name="Footer Placeholder 4">
            <a:extLst>
              <a:ext uri="{FF2B5EF4-FFF2-40B4-BE49-F238E27FC236}">
                <a16:creationId xmlns:a16="http://schemas.microsoft.com/office/drawing/2014/main" id="{D54A2E3D-4BCA-42B1-9705-3CE005989FE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B2BE623-F08B-4A50-A4DB-2AFEA2145A07}"/>
              </a:ext>
            </a:extLst>
          </p:cNvPr>
          <p:cNvSpPr>
            <a:spLocks noGrp="1"/>
          </p:cNvSpPr>
          <p:nvPr>
            <p:ph type="sldNum" sz="quarter" idx="12"/>
          </p:nvPr>
        </p:nvSpPr>
        <p:spPr/>
        <p:txBody>
          <a:bodyPr/>
          <a:lstStyle/>
          <a:p>
            <a:fld id="{6DD190A6-5FF7-4500-BECA-0E7525ED158A}" type="slidenum">
              <a:rPr lang="en-CA" smtClean="0"/>
              <a:t>‹#›</a:t>
            </a:fld>
            <a:endParaRPr lang="en-CA"/>
          </a:p>
        </p:txBody>
      </p:sp>
    </p:spTree>
    <p:extLst>
      <p:ext uri="{BB962C8B-B14F-4D97-AF65-F5344CB8AC3E}">
        <p14:creationId xmlns:p14="http://schemas.microsoft.com/office/powerpoint/2010/main" val="373720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4D2C7B-1D92-48B3-A9F5-C7AFFFE1C0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DFFF2BF-3643-4812-A784-42ABA58577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FAC762A-E747-436B-820D-1E084B773441}"/>
              </a:ext>
            </a:extLst>
          </p:cNvPr>
          <p:cNvSpPr>
            <a:spLocks noGrp="1"/>
          </p:cNvSpPr>
          <p:nvPr>
            <p:ph type="dt" sz="half" idx="10"/>
          </p:nvPr>
        </p:nvSpPr>
        <p:spPr/>
        <p:txBody>
          <a:bodyPr/>
          <a:lstStyle/>
          <a:p>
            <a:fld id="{482E68D8-E79E-4EC5-B187-7C6D58E56043}" type="datetimeFigureOut">
              <a:rPr lang="en-CA" smtClean="0"/>
              <a:t>2019-11-28</a:t>
            </a:fld>
            <a:endParaRPr lang="en-CA"/>
          </a:p>
        </p:txBody>
      </p:sp>
      <p:sp>
        <p:nvSpPr>
          <p:cNvPr id="5" name="Footer Placeholder 4">
            <a:extLst>
              <a:ext uri="{FF2B5EF4-FFF2-40B4-BE49-F238E27FC236}">
                <a16:creationId xmlns:a16="http://schemas.microsoft.com/office/drawing/2014/main" id="{0A04FA19-7A51-4B4D-BF50-870D03B52A5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C46826D-1D31-4A76-B23F-F06AD5A8CE8B}"/>
              </a:ext>
            </a:extLst>
          </p:cNvPr>
          <p:cNvSpPr>
            <a:spLocks noGrp="1"/>
          </p:cNvSpPr>
          <p:nvPr>
            <p:ph type="sldNum" sz="quarter" idx="12"/>
          </p:nvPr>
        </p:nvSpPr>
        <p:spPr/>
        <p:txBody>
          <a:bodyPr/>
          <a:lstStyle/>
          <a:p>
            <a:fld id="{6DD190A6-5FF7-4500-BECA-0E7525ED158A}" type="slidenum">
              <a:rPr lang="en-CA" smtClean="0"/>
              <a:t>‹#›</a:t>
            </a:fld>
            <a:endParaRPr lang="en-CA"/>
          </a:p>
        </p:txBody>
      </p:sp>
    </p:spTree>
    <p:extLst>
      <p:ext uri="{BB962C8B-B14F-4D97-AF65-F5344CB8AC3E}">
        <p14:creationId xmlns:p14="http://schemas.microsoft.com/office/powerpoint/2010/main" val="118867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A80A-A940-476A-9280-6B118FF3E26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BA3E2C1-1A94-4294-B86B-DF538EE6A7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28D961B-B567-4AE5-B52C-BCA043E52B38}"/>
              </a:ext>
            </a:extLst>
          </p:cNvPr>
          <p:cNvSpPr>
            <a:spLocks noGrp="1"/>
          </p:cNvSpPr>
          <p:nvPr>
            <p:ph type="dt" sz="half" idx="10"/>
          </p:nvPr>
        </p:nvSpPr>
        <p:spPr/>
        <p:txBody>
          <a:bodyPr/>
          <a:lstStyle/>
          <a:p>
            <a:fld id="{482E68D8-E79E-4EC5-B187-7C6D58E56043}" type="datetimeFigureOut">
              <a:rPr lang="en-CA" smtClean="0"/>
              <a:t>2019-11-28</a:t>
            </a:fld>
            <a:endParaRPr lang="en-CA"/>
          </a:p>
        </p:txBody>
      </p:sp>
      <p:sp>
        <p:nvSpPr>
          <p:cNvPr id="5" name="Footer Placeholder 4">
            <a:extLst>
              <a:ext uri="{FF2B5EF4-FFF2-40B4-BE49-F238E27FC236}">
                <a16:creationId xmlns:a16="http://schemas.microsoft.com/office/drawing/2014/main" id="{A3A0D4DE-65CF-4E55-9BBC-A49C84ED76A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E4AC06C-D5E4-484C-A88A-9958450A2CB8}"/>
              </a:ext>
            </a:extLst>
          </p:cNvPr>
          <p:cNvSpPr>
            <a:spLocks noGrp="1"/>
          </p:cNvSpPr>
          <p:nvPr>
            <p:ph type="sldNum" sz="quarter" idx="12"/>
          </p:nvPr>
        </p:nvSpPr>
        <p:spPr/>
        <p:txBody>
          <a:bodyPr/>
          <a:lstStyle/>
          <a:p>
            <a:fld id="{6DD190A6-5FF7-4500-BECA-0E7525ED158A}" type="slidenum">
              <a:rPr lang="en-CA" smtClean="0"/>
              <a:t>‹#›</a:t>
            </a:fld>
            <a:endParaRPr lang="en-CA"/>
          </a:p>
        </p:txBody>
      </p:sp>
    </p:spTree>
    <p:extLst>
      <p:ext uri="{BB962C8B-B14F-4D97-AF65-F5344CB8AC3E}">
        <p14:creationId xmlns:p14="http://schemas.microsoft.com/office/powerpoint/2010/main" val="350862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FF80-195D-428E-8AED-4A7EC30694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34A8430-A950-4521-80EA-A8E3EC7256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7BCAF0-EF7E-4D6C-B728-F816ADE88840}"/>
              </a:ext>
            </a:extLst>
          </p:cNvPr>
          <p:cNvSpPr>
            <a:spLocks noGrp="1"/>
          </p:cNvSpPr>
          <p:nvPr>
            <p:ph type="dt" sz="half" idx="10"/>
          </p:nvPr>
        </p:nvSpPr>
        <p:spPr/>
        <p:txBody>
          <a:bodyPr/>
          <a:lstStyle/>
          <a:p>
            <a:fld id="{482E68D8-E79E-4EC5-B187-7C6D58E56043}" type="datetimeFigureOut">
              <a:rPr lang="en-CA" smtClean="0"/>
              <a:t>2019-11-28</a:t>
            </a:fld>
            <a:endParaRPr lang="en-CA"/>
          </a:p>
        </p:txBody>
      </p:sp>
      <p:sp>
        <p:nvSpPr>
          <p:cNvPr id="5" name="Footer Placeholder 4">
            <a:extLst>
              <a:ext uri="{FF2B5EF4-FFF2-40B4-BE49-F238E27FC236}">
                <a16:creationId xmlns:a16="http://schemas.microsoft.com/office/drawing/2014/main" id="{BB5C0BA1-38ED-455A-8F5D-210D49C81AD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E43DA2-9E88-4F65-97BE-710A85FCE656}"/>
              </a:ext>
            </a:extLst>
          </p:cNvPr>
          <p:cNvSpPr>
            <a:spLocks noGrp="1"/>
          </p:cNvSpPr>
          <p:nvPr>
            <p:ph type="sldNum" sz="quarter" idx="12"/>
          </p:nvPr>
        </p:nvSpPr>
        <p:spPr/>
        <p:txBody>
          <a:bodyPr/>
          <a:lstStyle/>
          <a:p>
            <a:fld id="{6DD190A6-5FF7-4500-BECA-0E7525ED158A}" type="slidenum">
              <a:rPr lang="en-CA" smtClean="0"/>
              <a:t>‹#›</a:t>
            </a:fld>
            <a:endParaRPr lang="en-CA"/>
          </a:p>
        </p:txBody>
      </p:sp>
    </p:spTree>
    <p:extLst>
      <p:ext uri="{BB962C8B-B14F-4D97-AF65-F5344CB8AC3E}">
        <p14:creationId xmlns:p14="http://schemas.microsoft.com/office/powerpoint/2010/main" val="4102716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65C1-A21B-4A7B-AE61-7C845B3E242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DCB8FAC-7D3E-4126-98B8-DE3BBCA1AD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7C9D01E-4461-42FF-9C72-A50E06FAAB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A247BA7-0F8B-4182-8A36-7DEBCBE87455}"/>
              </a:ext>
            </a:extLst>
          </p:cNvPr>
          <p:cNvSpPr>
            <a:spLocks noGrp="1"/>
          </p:cNvSpPr>
          <p:nvPr>
            <p:ph type="dt" sz="half" idx="10"/>
          </p:nvPr>
        </p:nvSpPr>
        <p:spPr/>
        <p:txBody>
          <a:bodyPr/>
          <a:lstStyle/>
          <a:p>
            <a:fld id="{482E68D8-E79E-4EC5-B187-7C6D58E56043}" type="datetimeFigureOut">
              <a:rPr lang="en-CA" smtClean="0"/>
              <a:t>2019-11-28</a:t>
            </a:fld>
            <a:endParaRPr lang="en-CA"/>
          </a:p>
        </p:txBody>
      </p:sp>
      <p:sp>
        <p:nvSpPr>
          <p:cNvPr id="6" name="Footer Placeholder 5">
            <a:extLst>
              <a:ext uri="{FF2B5EF4-FFF2-40B4-BE49-F238E27FC236}">
                <a16:creationId xmlns:a16="http://schemas.microsoft.com/office/drawing/2014/main" id="{157A9772-6A07-4264-AFA8-E46C0B2F769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E0DF4FB-6941-471E-B970-19FB68B333A5}"/>
              </a:ext>
            </a:extLst>
          </p:cNvPr>
          <p:cNvSpPr>
            <a:spLocks noGrp="1"/>
          </p:cNvSpPr>
          <p:nvPr>
            <p:ph type="sldNum" sz="quarter" idx="12"/>
          </p:nvPr>
        </p:nvSpPr>
        <p:spPr/>
        <p:txBody>
          <a:bodyPr/>
          <a:lstStyle/>
          <a:p>
            <a:fld id="{6DD190A6-5FF7-4500-BECA-0E7525ED158A}" type="slidenum">
              <a:rPr lang="en-CA" smtClean="0"/>
              <a:t>‹#›</a:t>
            </a:fld>
            <a:endParaRPr lang="en-CA"/>
          </a:p>
        </p:txBody>
      </p:sp>
    </p:spTree>
    <p:extLst>
      <p:ext uri="{BB962C8B-B14F-4D97-AF65-F5344CB8AC3E}">
        <p14:creationId xmlns:p14="http://schemas.microsoft.com/office/powerpoint/2010/main" val="101775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96DF-0AAF-4A61-81D8-EFC55C4097D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3EA07C9-1D03-45D9-B415-FBCCC00A95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9CF89D-8A6A-490B-9F40-A5B3A9A596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9D833FBF-35F7-4B74-8783-E738B3483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F5955B-FD62-4239-BE04-0FF65D0DBF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B2879E8-A70D-4AE0-9C5F-0C5284044147}"/>
              </a:ext>
            </a:extLst>
          </p:cNvPr>
          <p:cNvSpPr>
            <a:spLocks noGrp="1"/>
          </p:cNvSpPr>
          <p:nvPr>
            <p:ph type="dt" sz="half" idx="10"/>
          </p:nvPr>
        </p:nvSpPr>
        <p:spPr/>
        <p:txBody>
          <a:bodyPr/>
          <a:lstStyle/>
          <a:p>
            <a:fld id="{482E68D8-E79E-4EC5-B187-7C6D58E56043}" type="datetimeFigureOut">
              <a:rPr lang="en-CA" smtClean="0"/>
              <a:t>2019-11-28</a:t>
            </a:fld>
            <a:endParaRPr lang="en-CA"/>
          </a:p>
        </p:txBody>
      </p:sp>
      <p:sp>
        <p:nvSpPr>
          <p:cNvPr id="8" name="Footer Placeholder 7">
            <a:extLst>
              <a:ext uri="{FF2B5EF4-FFF2-40B4-BE49-F238E27FC236}">
                <a16:creationId xmlns:a16="http://schemas.microsoft.com/office/drawing/2014/main" id="{BBD7E7FF-8AF3-4308-8C10-05965C5591E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D79383E-1B16-41B8-83EA-11BB247E1409}"/>
              </a:ext>
            </a:extLst>
          </p:cNvPr>
          <p:cNvSpPr>
            <a:spLocks noGrp="1"/>
          </p:cNvSpPr>
          <p:nvPr>
            <p:ph type="sldNum" sz="quarter" idx="12"/>
          </p:nvPr>
        </p:nvSpPr>
        <p:spPr/>
        <p:txBody>
          <a:bodyPr/>
          <a:lstStyle/>
          <a:p>
            <a:fld id="{6DD190A6-5FF7-4500-BECA-0E7525ED158A}" type="slidenum">
              <a:rPr lang="en-CA" smtClean="0"/>
              <a:t>‹#›</a:t>
            </a:fld>
            <a:endParaRPr lang="en-CA"/>
          </a:p>
        </p:txBody>
      </p:sp>
    </p:spTree>
    <p:extLst>
      <p:ext uri="{BB962C8B-B14F-4D97-AF65-F5344CB8AC3E}">
        <p14:creationId xmlns:p14="http://schemas.microsoft.com/office/powerpoint/2010/main" val="51880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EE92-1122-4BAD-9A0C-FBCA3C3AB76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68BAA95-73CA-44E7-A1D2-9EE2C97E4F87}"/>
              </a:ext>
            </a:extLst>
          </p:cNvPr>
          <p:cNvSpPr>
            <a:spLocks noGrp="1"/>
          </p:cNvSpPr>
          <p:nvPr>
            <p:ph type="dt" sz="half" idx="10"/>
          </p:nvPr>
        </p:nvSpPr>
        <p:spPr/>
        <p:txBody>
          <a:bodyPr/>
          <a:lstStyle/>
          <a:p>
            <a:fld id="{482E68D8-E79E-4EC5-B187-7C6D58E56043}" type="datetimeFigureOut">
              <a:rPr lang="en-CA" smtClean="0"/>
              <a:t>2019-11-28</a:t>
            </a:fld>
            <a:endParaRPr lang="en-CA"/>
          </a:p>
        </p:txBody>
      </p:sp>
      <p:sp>
        <p:nvSpPr>
          <p:cNvPr id="4" name="Footer Placeholder 3">
            <a:extLst>
              <a:ext uri="{FF2B5EF4-FFF2-40B4-BE49-F238E27FC236}">
                <a16:creationId xmlns:a16="http://schemas.microsoft.com/office/drawing/2014/main" id="{4B3F92DD-3FD2-4506-9E08-53C853C881F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9F22804-7EF8-41DA-9A03-A98DD594D337}"/>
              </a:ext>
            </a:extLst>
          </p:cNvPr>
          <p:cNvSpPr>
            <a:spLocks noGrp="1"/>
          </p:cNvSpPr>
          <p:nvPr>
            <p:ph type="sldNum" sz="quarter" idx="12"/>
          </p:nvPr>
        </p:nvSpPr>
        <p:spPr/>
        <p:txBody>
          <a:bodyPr/>
          <a:lstStyle/>
          <a:p>
            <a:fld id="{6DD190A6-5FF7-4500-BECA-0E7525ED158A}" type="slidenum">
              <a:rPr lang="en-CA" smtClean="0"/>
              <a:t>‹#›</a:t>
            </a:fld>
            <a:endParaRPr lang="en-CA"/>
          </a:p>
        </p:txBody>
      </p:sp>
    </p:spTree>
    <p:extLst>
      <p:ext uri="{BB962C8B-B14F-4D97-AF65-F5344CB8AC3E}">
        <p14:creationId xmlns:p14="http://schemas.microsoft.com/office/powerpoint/2010/main" val="42010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1197BB-65AE-4B49-82C7-3080EB2DB3FA}"/>
              </a:ext>
            </a:extLst>
          </p:cNvPr>
          <p:cNvSpPr>
            <a:spLocks noGrp="1"/>
          </p:cNvSpPr>
          <p:nvPr>
            <p:ph type="dt" sz="half" idx="10"/>
          </p:nvPr>
        </p:nvSpPr>
        <p:spPr/>
        <p:txBody>
          <a:bodyPr/>
          <a:lstStyle/>
          <a:p>
            <a:fld id="{482E68D8-E79E-4EC5-B187-7C6D58E56043}" type="datetimeFigureOut">
              <a:rPr lang="en-CA" smtClean="0"/>
              <a:t>2019-11-28</a:t>
            </a:fld>
            <a:endParaRPr lang="en-CA"/>
          </a:p>
        </p:txBody>
      </p:sp>
      <p:sp>
        <p:nvSpPr>
          <p:cNvPr id="3" name="Footer Placeholder 2">
            <a:extLst>
              <a:ext uri="{FF2B5EF4-FFF2-40B4-BE49-F238E27FC236}">
                <a16:creationId xmlns:a16="http://schemas.microsoft.com/office/drawing/2014/main" id="{D064354A-89A2-4414-905D-FEBCEBB49D2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4C76151-8AF2-4384-A3AA-1559688B42E1}"/>
              </a:ext>
            </a:extLst>
          </p:cNvPr>
          <p:cNvSpPr>
            <a:spLocks noGrp="1"/>
          </p:cNvSpPr>
          <p:nvPr>
            <p:ph type="sldNum" sz="quarter" idx="12"/>
          </p:nvPr>
        </p:nvSpPr>
        <p:spPr/>
        <p:txBody>
          <a:bodyPr/>
          <a:lstStyle/>
          <a:p>
            <a:fld id="{6DD190A6-5FF7-4500-BECA-0E7525ED158A}" type="slidenum">
              <a:rPr lang="en-CA" smtClean="0"/>
              <a:t>‹#›</a:t>
            </a:fld>
            <a:endParaRPr lang="en-CA"/>
          </a:p>
        </p:txBody>
      </p:sp>
    </p:spTree>
    <p:extLst>
      <p:ext uri="{BB962C8B-B14F-4D97-AF65-F5344CB8AC3E}">
        <p14:creationId xmlns:p14="http://schemas.microsoft.com/office/powerpoint/2010/main" val="516118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8B889-6490-41AF-A05D-2CADC16094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F1820FD-2356-4146-AD40-9064B20EB7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AAE242B-100D-4DA5-A79C-9DB52CD63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2B70BA-8E25-4B72-80DE-7888C088B877}"/>
              </a:ext>
            </a:extLst>
          </p:cNvPr>
          <p:cNvSpPr>
            <a:spLocks noGrp="1"/>
          </p:cNvSpPr>
          <p:nvPr>
            <p:ph type="dt" sz="half" idx="10"/>
          </p:nvPr>
        </p:nvSpPr>
        <p:spPr/>
        <p:txBody>
          <a:bodyPr/>
          <a:lstStyle/>
          <a:p>
            <a:fld id="{482E68D8-E79E-4EC5-B187-7C6D58E56043}" type="datetimeFigureOut">
              <a:rPr lang="en-CA" smtClean="0"/>
              <a:t>2019-11-28</a:t>
            </a:fld>
            <a:endParaRPr lang="en-CA"/>
          </a:p>
        </p:txBody>
      </p:sp>
      <p:sp>
        <p:nvSpPr>
          <p:cNvPr id="6" name="Footer Placeholder 5">
            <a:extLst>
              <a:ext uri="{FF2B5EF4-FFF2-40B4-BE49-F238E27FC236}">
                <a16:creationId xmlns:a16="http://schemas.microsoft.com/office/drawing/2014/main" id="{A01A2958-1362-4EDD-8D71-308338EBABB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C22A57E-80F1-4663-A45F-8091AC6C6F43}"/>
              </a:ext>
            </a:extLst>
          </p:cNvPr>
          <p:cNvSpPr>
            <a:spLocks noGrp="1"/>
          </p:cNvSpPr>
          <p:nvPr>
            <p:ph type="sldNum" sz="quarter" idx="12"/>
          </p:nvPr>
        </p:nvSpPr>
        <p:spPr/>
        <p:txBody>
          <a:bodyPr/>
          <a:lstStyle/>
          <a:p>
            <a:fld id="{6DD190A6-5FF7-4500-BECA-0E7525ED158A}" type="slidenum">
              <a:rPr lang="en-CA" smtClean="0"/>
              <a:t>‹#›</a:t>
            </a:fld>
            <a:endParaRPr lang="en-CA"/>
          </a:p>
        </p:txBody>
      </p:sp>
    </p:spTree>
    <p:extLst>
      <p:ext uri="{BB962C8B-B14F-4D97-AF65-F5344CB8AC3E}">
        <p14:creationId xmlns:p14="http://schemas.microsoft.com/office/powerpoint/2010/main" val="24259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3B1B-4953-41B3-B0F6-BB8A25090F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C109BD2-10F5-4D1D-9958-EEA548E4DA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AA21445-EECE-447B-9AE8-2E0FA7CFC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18CCD9-F2EC-4DB3-A50D-368E3B91E34B}"/>
              </a:ext>
            </a:extLst>
          </p:cNvPr>
          <p:cNvSpPr>
            <a:spLocks noGrp="1"/>
          </p:cNvSpPr>
          <p:nvPr>
            <p:ph type="dt" sz="half" idx="10"/>
          </p:nvPr>
        </p:nvSpPr>
        <p:spPr/>
        <p:txBody>
          <a:bodyPr/>
          <a:lstStyle/>
          <a:p>
            <a:fld id="{482E68D8-E79E-4EC5-B187-7C6D58E56043}" type="datetimeFigureOut">
              <a:rPr lang="en-CA" smtClean="0"/>
              <a:t>2019-11-28</a:t>
            </a:fld>
            <a:endParaRPr lang="en-CA"/>
          </a:p>
        </p:txBody>
      </p:sp>
      <p:sp>
        <p:nvSpPr>
          <p:cNvPr id="6" name="Footer Placeholder 5">
            <a:extLst>
              <a:ext uri="{FF2B5EF4-FFF2-40B4-BE49-F238E27FC236}">
                <a16:creationId xmlns:a16="http://schemas.microsoft.com/office/drawing/2014/main" id="{43BF676F-3F00-48CD-A410-FBFC02D77BE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01566B2-4BB8-4794-9638-1AA4B8076FA6}"/>
              </a:ext>
            </a:extLst>
          </p:cNvPr>
          <p:cNvSpPr>
            <a:spLocks noGrp="1"/>
          </p:cNvSpPr>
          <p:nvPr>
            <p:ph type="sldNum" sz="quarter" idx="12"/>
          </p:nvPr>
        </p:nvSpPr>
        <p:spPr/>
        <p:txBody>
          <a:bodyPr/>
          <a:lstStyle/>
          <a:p>
            <a:fld id="{6DD190A6-5FF7-4500-BECA-0E7525ED158A}" type="slidenum">
              <a:rPr lang="en-CA" smtClean="0"/>
              <a:t>‹#›</a:t>
            </a:fld>
            <a:endParaRPr lang="en-CA"/>
          </a:p>
        </p:txBody>
      </p:sp>
    </p:spTree>
    <p:extLst>
      <p:ext uri="{BB962C8B-B14F-4D97-AF65-F5344CB8AC3E}">
        <p14:creationId xmlns:p14="http://schemas.microsoft.com/office/powerpoint/2010/main" val="3001544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00BBD6-72BC-455E-A50E-9B015A3C7E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B51ACDB-AE46-4C8A-AA9D-3B1E6CE34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DEA2194-C42E-4417-99B1-13B490B6A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E68D8-E79E-4EC5-B187-7C6D58E56043}" type="datetimeFigureOut">
              <a:rPr lang="en-CA" smtClean="0"/>
              <a:t>2019-11-28</a:t>
            </a:fld>
            <a:endParaRPr lang="en-CA"/>
          </a:p>
        </p:txBody>
      </p:sp>
      <p:sp>
        <p:nvSpPr>
          <p:cNvPr id="5" name="Footer Placeholder 4">
            <a:extLst>
              <a:ext uri="{FF2B5EF4-FFF2-40B4-BE49-F238E27FC236}">
                <a16:creationId xmlns:a16="http://schemas.microsoft.com/office/drawing/2014/main" id="{A0BC2C2D-0181-4D96-9507-46183AADA2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E701291-B097-4CD4-A6CF-355DFB2AA1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190A6-5FF7-4500-BECA-0E7525ED158A}" type="slidenum">
              <a:rPr lang="en-CA" smtClean="0"/>
              <a:t>‹#›</a:t>
            </a:fld>
            <a:endParaRPr lang="en-CA"/>
          </a:p>
        </p:txBody>
      </p:sp>
    </p:spTree>
    <p:extLst>
      <p:ext uri="{BB962C8B-B14F-4D97-AF65-F5344CB8AC3E}">
        <p14:creationId xmlns:p14="http://schemas.microsoft.com/office/powerpoint/2010/main" val="3624476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8" Type="http://schemas.openxmlformats.org/officeDocument/2006/relationships/hyperlink" Target="https://www.amazon.com/Evangelism-Sovereignty-God-J-Packer/dp/083083799X" TargetMode="External"/><Relationship Id="rId3" Type="http://schemas.openxmlformats.org/officeDocument/2006/relationships/image" Target="../media/image26.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wordery.com/what-about-free-will-scott-christensen-9781629951867?currency=USD&amp;btrck=SVViMUYrdWpPS3hUQ3pQdStoaGlHd2ZFKzdTY3RvV0V1VXo2QkR0ZHNCN1NPa1RiT2JKNHExcmFza0oyUDZNTQ" TargetMode="External"/><Relationship Id="rId5" Type="http://schemas.openxmlformats.org/officeDocument/2006/relationships/image" Target="../media/image27.jpg"/><Relationship Id="rId4" Type="http://schemas.openxmlformats.org/officeDocument/2006/relationships/hyperlink" Target="http://quazoo.com/q/systematic_theology"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en.wikipedia.org/wiki/Jacobus_Arminius"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hyperlink" Target="http://pursuingveritas.com/2014/05/12/book-review-the-institutes-of-christian-religion-john-calvin/" TargetMode="External"/><Relationship Id="rId4" Type="http://schemas.openxmlformats.org/officeDocument/2006/relationships/image" Target="../media/image9.jpg"/></Relationships>
</file>

<file path=ppt/slides/_rels/slide1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www.flickr.com/photos/stirwise/527796228/"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en.wikipedia.org/wiki/File:Oidipous_sphinx_MGEt_16541_reconstitution.svg" TargetMode="External"/><Relationship Id="rId5" Type="http://schemas.openxmlformats.org/officeDocument/2006/relationships/image" Target="../media/image17.png"/><Relationship Id="rId4" Type="http://schemas.openxmlformats.org/officeDocument/2006/relationships/hyperlink" Target="https://commons.wikimedia.org/wiki/File:Giroust_Oedipus_at_Colonus.JPG"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www.flickr.com/photos/tambako/7575001374"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pngimg.com/download/22958"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ngimg.com/download/22958" TargetMode="External"/><Relationship Id="rId5" Type="http://schemas.openxmlformats.org/officeDocument/2006/relationships/image" Target="../media/image22.png"/><Relationship Id="rId4" Type="http://schemas.openxmlformats.org/officeDocument/2006/relationships/hyperlink" Target="http://commons.uncyclomedia.org/wiki/image:gold_chain_curved_as_a_01.sv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pngimg.com/download/22958" TargetMode="Externa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pngimg.com/download/2295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8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8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pngimg.com/download/22958" TargetMode="Externa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pngimg.com/download/22958" TargetMode="Externa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9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mkculture.blogspot.com/2011_05_01_archiv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66652" y="4188634"/>
            <a:ext cx="10458696" cy="1367230"/>
          </a:xfrm>
          <a:effectLst>
            <a:outerShdw blurRad="50800" dist="38100" dir="2700000" algn="tl" rotWithShape="0">
              <a:prstClr val="black">
                <a:alpha val="40000"/>
              </a:prstClr>
            </a:outerShdw>
          </a:effectLst>
        </p:spPr>
        <p:txBody>
          <a:bodyPr>
            <a:normAutofit fontScale="90000"/>
          </a:bodyPr>
          <a:lstStyle/>
          <a:p>
            <a:r>
              <a:rPr lang="en-CA" sz="9600" b="1" dirty="0">
                <a:solidFill>
                  <a:schemeClr val="accent4"/>
                </a:solidFill>
                <a:latin typeface="Gibson" panose="02000000000000000000" pitchFamily="50" charset="0"/>
              </a:rPr>
              <a:t>WELCOME!</a:t>
            </a:r>
          </a:p>
        </p:txBody>
      </p:sp>
    </p:spTree>
    <p:extLst>
      <p:ext uri="{BB962C8B-B14F-4D97-AF65-F5344CB8AC3E}">
        <p14:creationId xmlns:p14="http://schemas.microsoft.com/office/powerpoint/2010/main" val="3092325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88738" y="362226"/>
            <a:ext cx="10458696" cy="989497"/>
          </a:xfrm>
        </p:spPr>
        <p:txBody>
          <a:bodyPr anchor="ctr">
            <a:normAutofit/>
          </a:bodyPr>
          <a:lstStyle/>
          <a:p>
            <a:r>
              <a:rPr lang="en-CA" b="1" dirty="0">
                <a:solidFill>
                  <a:schemeClr val="bg1"/>
                </a:solidFill>
                <a:latin typeface="Gibson" panose="02000000000000000000" pitchFamily="50" charset="0"/>
              </a:rPr>
              <a:t>DEFINITIONS</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1643271"/>
            <a:ext cx="10458696" cy="4669230"/>
          </a:xfrm>
          <a:effectLst/>
        </p:spPr>
        <p:txBody>
          <a:bodyPr>
            <a:normAutofit/>
          </a:bodyPr>
          <a:lstStyle/>
          <a:p>
            <a:pPr algn="l"/>
            <a:r>
              <a:rPr lang="en-CA" sz="44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HUMAN RESPONSIBILITY</a:t>
            </a:r>
          </a:p>
          <a:p>
            <a:pPr algn="l"/>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This is simply the concept that people are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rational beings</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 who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freely make choices,</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 motivated by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their desires </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and in accordance to their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basic nature </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for which they are culpable or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responsible</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a:t>
            </a:r>
          </a:p>
        </p:txBody>
      </p:sp>
    </p:spTree>
    <p:extLst>
      <p:ext uri="{BB962C8B-B14F-4D97-AF65-F5344CB8AC3E}">
        <p14:creationId xmlns:p14="http://schemas.microsoft.com/office/powerpoint/2010/main" val="3471132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88738" y="362226"/>
            <a:ext cx="10458696" cy="989497"/>
          </a:xfrm>
        </p:spPr>
        <p:txBody>
          <a:bodyPr anchor="ctr">
            <a:normAutofit/>
          </a:bodyPr>
          <a:lstStyle/>
          <a:p>
            <a:r>
              <a:rPr lang="en-CA" b="1" dirty="0">
                <a:solidFill>
                  <a:schemeClr val="bg1"/>
                </a:solidFill>
                <a:latin typeface="Gibson" panose="02000000000000000000" pitchFamily="50" charset="0"/>
              </a:rPr>
              <a:t>CONCLUDING THOUGHTS</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1483447"/>
            <a:ext cx="10458696" cy="4913429"/>
          </a:xfrm>
          <a:effectLst/>
        </p:spPr>
        <p:txBody>
          <a:bodyPr>
            <a:normAutofit lnSpcReduction="10000"/>
          </a:bodyPr>
          <a:lstStyle/>
          <a:p>
            <a:r>
              <a:rPr lang="en-CA" sz="44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NOT SAFE BUT GOOD</a:t>
            </a:r>
          </a:p>
          <a:p>
            <a:r>
              <a:rPr lang="en-CA" sz="3500" dirty="0">
                <a:solidFill>
                  <a:schemeClr val="bg1"/>
                </a:solidFill>
                <a:effectLst>
                  <a:outerShdw blurRad="50800" dist="38100" dir="2700000" algn="tl" rotWithShape="0">
                    <a:prstClr val="black">
                      <a:alpha val="40000"/>
                    </a:prstClr>
                  </a:outerShdw>
                </a:effectLst>
                <a:latin typeface="Gibson" panose="02000000000000000000" pitchFamily="50" charset="0"/>
              </a:rPr>
              <a:t>To be under the rule of wicked tyrant is a </a:t>
            </a:r>
            <a:r>
              <a:rPr lang="en-CA" sz="3500" i="1" u="sng" dirty="0">
                <a:solidFill>
                  <a:schemeClr val="accent4"/>
                </a:solidFill>
                <a:effectLst>
                  <a:outerShdw blurRad="50800" dist="38100" dir="2700000" algn="tl" rotWithShape="0">
                    <a:prstClr val="black">
                      <a:alpha val="40000"/>
                    </a:prstClr>
                  </a:outerShdw>
                </a:effectLst>
                <a:latin typeface="Gibson" panose="02000000000000000000" pitchFamily="50" charset="0"/>
              </a:rPr>
              <a:t>terror</a:t>
            </a:r>
            <a:r>
              <a:rPr lang="en-CA" sz="3500" dirty="0">
                <a:solidFill>
                  <a:schemeClr val="bg1"/>
                </a:solidFill>
                <a:effectLst>
                  <a:outerShdw blurRad="50800" dist="38100" dir="2700000" algn="tl" rotWithShape="0">
                    <a:prstClr val="black">
                      <a:alpha val="40000"/>
                    </a:prstClr>
                  </a:outerShdw>
                </a:effectLst>
                <a:latin typeface="Gibson" panose="02000000000000000000" pitchFamily="50" charset="0"/>
              </a:rPr>
              <a:t>, but to be under the loving rule of an Infinitely Good King is a </a:t>
            </a:r>
            <a:r>
              <a:rPr lang="en-CA" sz="3500" i="1" u="sng" dirty="0">
                <a:solidFill>
                  <a:schemeClr val="accent4"/>
                </a:solidFill>
                <a:effectLst>
                  <a:outerShdw blurRad="50800" dist="38100" dir="2700000" algn="tl" rotWithShape="0">
                    <a:prstClr val="black">
                      <a:alpha val="40000"/>
                    </a:prstClr>
                  </a:outerShdw>
                </a:effectLst>
                <a:latin typeface="Gibson" panose="02000000000000000000" pitchFamily="50" charset="0"/>
              </a:rPr>
              <a:t>blessing</a:t>
            </a:r>
            <a:r>
              <a:rPr lang="en-CA" sz="3500" dirty="0">
                <a:solidFill>
                  <a:schemeClr val="bg1"/>
                </a:solidFill>
                <a:effectLst>
                  <a:outerShdw blurRad="50800" dist="38100" dir="2700000" algn="tl" rotWithShape="0">
                    <a:prstClr val="black">
                      <a:alpha val="40000"/>
                    </a:prstClr>
                  </a:outerShdw>
                </a:effectLst>
                <a:latin typeface="Gibson" panose="02000000000000000000" pitchFamily="50" charset="0"/>
              </a:rPr>
              <a:t>! </a:t>
            </a:r>
          </a:p>
          <a:p>
            <a:r>
              <a:rPr lang="en-CA" sz="3500" dirty="0">
                <a:solidFill>
                  <a:schemeClr val="bg1"/>
                </a:solidFill>
                <a:effectLst>
                  <a:outerShdw blurRad="50800" dist="38100" dir="2700000" algn="tl" rotWithShape="0">
                    <a:prstClr val="black">
                      <a:alpha val="40000"/>
                    </a:prstClr>
                  </a:outerShdw>
                </a:effectLst>
                <a:latin typeface="Gibson" panose="02000000000000000000" pitchFamily="50" charset="0"/>
              </a:rPr>
              <a:t>We know that anything which comes to pass - even the things we don’t understand and the difficulties we face - are from the nail-scarred hands of a Loving Lord who has objectively shown us the extent of His love on the Cross when He stretched out His hands and said, “it is finished.”</a:t>
            </a:r>
          </a:p>
        </p:txBody>
      </p:sp>
    </p:spTree>
    <p:extLst>
      <p:ext uri="{BB962C8B-B14F-4D97-AF65-F5344CB8AC3E}">
        <p14:creationId xmlns:p14="http://schemas.microsoft.com/office/powerpoint/2010/main" val="551113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“Who would not prefer to have his affairs in the hands of a God of infinite power, wisdom, holiness and love, rather than to have them left to fate, or chance, or irrevocable natural law, or to short-sighted and perverted self ? </a:t>
            </a:r>
            <a:r>
              <a:rPr lang="en-CA" sz="3200" dirty="0">
                <a:solidFill>
                  <a:schemeClr val="accent4"/>
                </a:solidFill>
                <a:effectLst>
                  <a:outerShdw blurRad="50800" dist="38100" dir="2700000" algn="tl" rotWithShape="0">
                    <a:prstClr val="black">
                      <a:alpha val="40000"/>
                    </a:prstClr>
                  </a:outerShdw>
                </a:effectLst>
                <a:latin typeface="Gibson" panose="02000000000000000000" pitchFamily="50" charset="0"/>
              </a:rPr>
              <a:t>Those who reject God's sovereignty should consider what alternatives they have left</a:t>
            </a:r>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a:t>
            </a:r>
          </a:p>
        </p:txBody>
      </p:sp>
      <p:graphicFrame>
        <p:nvGraphicFramePr>
          <p:cNvPr id="9" name="Diagram 8">
            <a:extLst>
              <a:ext uri="{FF2B5EF4-FFF2-40B4-BE49-F238E27FC236}">
                <a16:creationId xmlns:a16="http://schemas.microsoft.com/office/drawing/2014/main" id="{458D29A7-9574-4A24-8B50-0A37D86007D4}"/>
              </a:ext>
            </a:extLst>
          </p:cNvPr>
          <p:cNvGraphicFramePr/>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1308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88738" y="362226"/>
            <a:ext cx="10458696" cy="989497"/>
          </a:xfrm>
        </p:spPr>
        <p:txBody>
          <a:bodyPr anchor="ctr">
            <a:normAutofit/>
          </a:bodyPr>
          <a:lstStyle/>
          <a:p>
            <a:r>
              <a:rPr lang="en-CA" b="1" dirty="0">
                <a:solidFill>
                  <a:schemeClr val="bg1"/>
                </a:solidFill>
                <a:latin typeface="Gibson" panose="02000000000000000000" pitchFamily="50" charset="0"/>
              </a:rPr>
              <a:t>CONCLUDING THOUGHTS</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1483447"/>
            <a:ext cx="10458696" cy="4913429"/>
          </a:xfrm>
          <a:effectLst/>
        </p:spPr>
        <p:txBody>
          <a:bodyPr>
            <a:normAutofit/>
          </a:bodyPr>
          <a:lstStyle/>
          <a:p>
            <a:r>
              <a:rPr lang="en-CA" sz="44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5 TRUTHS TO HOLD IN YOUR HEART</a:t>
            </a:r>
          </a:p>
          <a:p>
            <a:pPr marL="971550" lvl="1" indent="-514350" algn="l">
              <a:buFont typeface="+mj-lt"/>
              <a:buAutoNum type="arabicPeriod"/>
            </a:pPr>
            <a:r>
              <a:rPr lang="en-CA" sz="3100" dirty="0">
                <a:solidFill>
                  <a:schemeClr val="bg1"/>
                </a:solidFill>
                <a:effectLst>
                  <a:outerShdw blurRad="50800" dist="38100" dir="2700000" algn="tl" rotWithShape="0">
                    <a:prstClr val="black">
                      <a:alpha val="40000"/>
                    </a:prstClr>
                  </a:outerShdw>
                </a:effectLst>
                <a:latin typeface="Gibson" panose="02000000000000000000" pitchFamily="50" charset="0"/>
              </a:rPr>
              <a:t>God is Good.</a:t>
            </a:r>
          </a:p>
          <a:p>
            <a:pPr marL="971550" lvl="1" indent="-514350" algn="l">
              <a:buFont typeface="+mj-lt"/>
              <a:buAutoNum type="arabicPeriod"/>
            </a:pPr>
            <a:r>
              <a:rPr lang="en-CA" sz="3100" dirty="0">
                <a:solidFill>
                  <a:schemeClr val="bg1"/>
                </a:solidFill>
                <a:effectLst>
                  <a:outerShdw blurRad="50800" dist="38100" dir="2700000" algn="tl" rotWithShape="0">
                    <a:prstClr val="black">
                      <a:alpha val="40000"/>
                    </a:prstClr>
                  </a:outerShdw>
                </a:effectLst>
                <a:latin typeface="Gibson" panose="02000000000000000000" pitchFamily="50" charset="0"/>
              </a:rPr>
              <a:t>God is sovereign, evil is not.</a:t>
            </a:r>
          </a:p>
          <a:p>
            <a:pPr marL="971550" lvl="1" indent="-514350" algn="l">
              <a:buFont typeface="+mj-lt"/>
              <a:buAutoNum type="arabicPeriod"/>
            </a:pPr>
            <a:r>
              <a:rPr lang="en-CA" sz="3100" dirty="0">
                <a:solidFill>
                  <a:schemeClr val="bg1"/>
                </a:solidFill>
                <a:effectLst>
                  <a:outerShdw blurRad="50800" dist="38100" dir="2700000" algn="tl" rotWithShape="0">
                    <a:prstClr val="black">
                      <a:alpha val="40000"/>
                    </a:prstClr>
                  </a:outerShdw>
                </a:effectLst>
                <a:latin typeface="Gibson" panose="02000000000000000000" pitchFamily="50" charset="0"/>
              </a:rPr>
              <a:t>We are responsible, but not in absolute control.</a:t>
            </a:r>
          </a:p>
          <a:p>
            <a:pPr marL="971550" lvl="1" indent="-514350" algn="l">
              <a:buFont typeface="+mj-lt"/>
              <a:buAutoNum type="arabicPeriod"/>
            </a:pPr>
            <a:r>
              <a:rPr lang="en-CA" sz="3100" dirty="0">
                <a:solidFill>
                  <a:schemeClr val="bg1"/>
                </a:solidFill>
                <a:effectLst>
                  <a:outerShdw blurRad="50800" dist="38100" dir="2700000" algn="tl" rotWithShape="0">
                    <a:prstClr val="black">
                      <a:alpha val="40000"/>
                    </a:prstClr>
                  </a:outerShdw>
                </a:effectLst>
                <a:latin typeface="Gibson" panose="02000000000000000000" pitchFamily="50" charset="0"/>
              </a:rPr>
              <a:t>Because God is sovereign, He WILL accomplish His good plans.</a:t>
            </a:r>
          </a:p>
          <a:p>
            <a:pPr marL="971550" lvl="1" indent="-514350" algn="l">
              <a:buFont typeface="+mj-lt"/>
              <a:buAutoNum type="arabicPeriod"/>
            </a:pPr>
            <a:r>
              <a:rPr lang="en-CA" sz="3100" dirty="0">
                <a:solidFill>
                  <a:schemeClr val="bg1"/>
                </a:solidFill>
                <a:effectLst>
                  <a:outerShdw blurRad="50800" dist="38100" dir="2700000" algn="tl" rotWithShape="0">
                    <a:prstClr val="black">
                      <a:alpha val="40000"/>
                    </a:prstClr>
                  </a:outerShdw>
                </a:effectLst>
                <a:latin typeface="Gibson" panose="02000000000000000000" pitchFamily="50" charset="0"/>
              </a:rPr>
              <a:t>God’s sovereignty is the basis for our effort and confidence of final victory (cf. Psa. 119:35; Phil. 1:6; Rom. 8:30).</a:t>
            </a:r>
          </a:p>
        </p:txBody>
      </p:sp>
      <p:sp>
        <p:nvSpPr>
          <p:cNvPr id="5" name="Heart 4">
            <a:extLst>
              <a:ext uri="{FF2B5EF4-FFF2-40B4-BE49-F238E27FC236}">
                <a16:creationId xmlns:a16="http://schemas.microsoft.com/office/drawing/2014/main" id="{6F8B90BE-E25F-4BE6-9A78-0170D53E8B1C}"/>
              </a:ext>
            </a:extLst>
          </p:cNvPr>
          <p:cNvSpPr/>
          <p:nvPr/>
        </p:nvSpPr>
        <p:spPr>
          <a:xfrm>
            <a:off x="969343" y="1535565"/>
            <a:ext cx="528154" cy="430175"/>
          </a:xfrm>
          <a:prstGeom prst="hear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959785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88738" y="362226"/>
            <a:ext cx="10458696" cy="989497"/>
          </a:xfrm>
        </p:spPr>
        <p:txBody>
          <a:bodyPr anchor="ctr">
            <a:normAutofit fontScale="90000"/>
          </a:bodyPr>
          <a:lstStyle/>
          <a:p>
            <a:r>
              <a:rPr lang="en-CA" b="1" dirty="0">
                <a:solidFill>
                  <a:schemeClr val="bg1"/>
                </a:solidFill>
                <a:latin typeface="Gibson" panose="02000000000000000000" pitchFamily="50" charset="0"/>
              </a:rPr>
              <a:t>RECOMMENDED RESOURCES</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1726764"/>
            <a:ext cx="10458696" cy="4670112"/>
          </a:xfrm>
          <a:effectLst/>
        </p:spPr>
        <p:txBody>
          <a:bodyPr>
            <a:normAutofit/>
          </a:bodyPr>
          <a:lstStyle/>
          <a:p>
            <a:pPr marL="514350" indent="-514350" algn="l">
              <a:buFont typeface="+mj-lt"/>
              <a:buAutoNum type="arabicPeriod"/>
            </a:pPr>
            <a:r>
              <a:rPr lang="en-CA" sz="35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Systematic Theology</a:t>
            </a:r>
            <a:r>
              <a:rPr lang="en-CA" sz="3500" dirty="0">
                <a:solidFill>
                  <a:schemeClr val="bg1"/>
                </a:solidFill>
                <a:effectLst>
                  <a:outerShdw blurRad="50800" dist="38100" dir="2700000" algn="tl" rotWithShape="0">
                    <a:prstClr val="black">
                      <a:alpha val="40000"/>
                    </a:prstClr>
                  </a:outerShdw>
                </a:effectLst>
                <a:latin typeface="Gibson" panose="02000000000000000000" pitchFamily="50" charset="0"/>
              </a:rPr>
              <a:t> - Wayne Grudem</a:t>
            </a:r>
          </a:p>
          <a:p>
            <a:pPr marL="514350" indent="-514350" algn="l">
              <a:buFont typeface="+mj-lt"/>
              <a:buAutoNum type="arabicPeriod"/>
            </a:pPr>
            <a:r>
              <a:rPr lang="en-CA" sz="35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What About Free Will? </a:t>
            </a:r>
            <a:r>
              <a:rPr lang="en-CA" sz="3500" dirty="0">
                <a:solidFill>
                  <a:schemeClr val="bg1"/>
                </a:solidFill>
                <a:effectLst>
                  <a:outerShdw blurRad="50800" dist="38100" dir="2700000" algn="tl" rotWithShape="0">
                    <a:prstClr val="black">
                      <a:alpha val="40000"/>
                    </a:prstClr>
                  </a:outerShdw>
                </a:effectLst>
                <a:latin typeface="Gibson" panose="02000000000000000000" pitchFamily="50" charset="0"/>
              </a:rPr>
              <a:t>- Scott Christensen</a:t>
            </a:r>
          </a:p>
          <a:p>
            <a:pPr marL="514350" indent="-514350" algn="l">
              <a:buFont typeface="+mj-lt"/>
              <a:buAutoNum type="arabicPeriod"/>
            </a:pPr>
            <a:r>
              <a:rPr lang="en-CA" sz="35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Evangelism and the Sovereignty of God </a:t>
            </a:r>
            <a:r>
              <a:rPr lang="en-CA" sz="3500" dirty="0">
                <a:solidFill>
                  <a:schemeClr val="bg1"/>
                </a:solidFill>
                <a:effectLst>
                  <a:outerShdw blurRad="50800" dist="38100" dir="2700000" algn="tl" rotWithShape="0">
                    <a:prstClr val="black">
                      <a:alpha val="40000"/>
                    </a:prstClr>
                  </a:outerShdw>
                </a:effectLst>
                <a:latin typeface="Gibson" panose="02000000000000000000" pitchFamily="50" charset="0"/>
              </a:rPr>
              <a:t>– J.I. Packer</a:t>
            </a:r>
          </a:p>
        </p:txBody>
      </p:sp>
      <p:pic>
        <p:nvPicPr>
          <p:cNvPr id="6" name="Picture 5" descr="A close up of a sign&#10;&#10;Description automatically generated">
            <a:extLst>
              <a:ext uri="{FF2B5EF4-FFF2-40B4-BE49-F238E27FC236}">
                <a16:creationId xmlns:a16="http://schemas.microsoft.com/office/drawing/2014/main" id="{E521E451-F619-4F63-89C2-C9CB35D585E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128619">
            <a:off x="2206190" y="4129945"/>
            <a:ext cx="1907179" cy="2375632"/>
          </a:xfrm>
          <a:prstGeom prst="rect">
            <a:avLst/>
          </a:prstGeom>
        </p:spPr>
      </p:pic>
      <p:pic>
        <p:nvPicPr>
          <p:cNvPr id="8" name="Picture 7" descr="A picture containing object, man&#10;&#10;Description automatically generated">
            <a:extLst>
              <a:ext uri="{FF2B5EF4-FFF2-40B4-BE49-F238E27FC236}">
                <a16:creationId xmlns:a16="http://schemas.microsoft.com/office/drawing/2014/main" id="{5E712D94-7871-45F6-811B-2A3032D4C13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25843" y="3811196"/>
            <a:ext cx="1725974" cy="2585680"/>
          </a:xfrm>
          <a:prstGeom prst="rect">
            <a:avLst/>
          </a:prstGeom>
        </p:spPr>
      </p:pic>
      <p:pic>
        <p:nvPicPr>
          <p:cNvPr id="10" name="Picture 9" descr="A close up of a sign&#10;&#10;Description automatically generated">
            <a:extLst>
              <a:ext uri="{FF2B5EF4-FFF2-40B4-BE49-F238E27FC236}">
                <a16:creationId xmlns:a16="http://schemas.microsoft.com/office/drawing/2014/main" id="{02903671-EBBE-4DC0-BEB2-857DE5C5DCEB}"/>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rot="720658">
            <a:off x="7085262" y="4293432"/>
            <a:ext cx="1490795" cy="2232966"/>
          </a:xfrm>
          <a:prstGeom prst="rect">
            <a:avLst/>
          </a:prstGeom>
        </p:spPr>
      </p:pic>
    </p:spTree>
    <p:extLst>
      <p:ext uri="{BB962C8B-B14F-4D97-AF65-F5344CB8AC3E}">
        <p14:creationId xmlns:p14="http://schemas.microsoft.com/office/powerpoint/2010/main" val="31669890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3892413" y="2761140"/>
            <a:ext cx="4407174" cy="1630335"/>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949485" y="2787642"/>
            <a:ext cx="6293030" cy="1678397"/>
          </a:xfrm>
        </p:spPr>
        <p:txBody>
          <a:bodyPr anchor="ctr">
            <a:normAutofit fontScale="90000"/>
          </a:bodyPr>
          <a:lstStyle/>
          <a:p>
            <a:r>
              <a:rPr lang="en-CA" sz="12400" b="1" spc="600" dirty="0">
                <a:solidFill>
                  <a:schemeClr val="accent4"/>
                </a:solidFill>
                <a:latin typeface="Gibson" panose="02000000000000000000" pitchFamily="50" charset="0"/>
              </a:rPr>
              <a:t>Q&amp;A</a:t>
            </a:r>
          </a:p>
        </p:txBody>
      </p:sp>
      <p:pic>
        <p:nvPicPr>
          <p:cNvPr id="8" name="Picture 7" descr="A close up of a logo&#10;&#10;Description automatically generated">
            <a:extLst>
              <a:ext uri="{FF2B5EF4-FFF2-40B4-BE49-F238E27FC236}">
                <a16:creationId xmlns:a16="http://schemas.microsoft.com/office/drawing/2014/main" id="{07B86ABD-860C-42CE-9102-415328575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023" y="1162162"/>
            <a:ext cx="1373955" cy="1373955"/>
          </a:xfrm>
          <a:prstGeom prst="rect">
            <a:avLst/>
          </a:prstGeom>
        </p:spPr>
      </p:pic>
    </p:spTree>
    <p:extLst>
      <p:ext uri="{BB962C8B-B14F-4D97-AF65-F5344CB8AC3E}">
        <p14:creationId xmlns:p14="http://schemas.microsoft.com/office/powerpoint/2010/main" val="3179937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3143168" y="473178"/>
            <a:ext cx="5905664" cy="1630335"/>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4159929" y="499680"/>
            <a:ext cx="5219940" cy="1678397"/>
          </a:xfrm>
        </p:spPr>
        <p:txBody>
          <a:bodyPr anchor="ctr">
            <a:normAutofit fontScale="90000"/>
          </a:bodyPr>
          <a:lstStyle/>
          <a:p>
            <a:r>
              <a:rPr lang="en-CA" sz="12400" b="1" spc="600" dirty="0">
                <a:solidFill>
                  <a:schemeClr val="accent4"/>
                </a:solidFill>
                <a:latin typeface="Gibson" panose="02000000000000000000" pitchFamily="50" charset="0"/>
              </a:rPr>
              <a:t>Q&amp;A</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2629392"/>
            <a:ext cx="10458696" cy="3661128"/>
          </a:xfrm>
          <a:effectLst/>
        </p:spPr>
        <p:txBody>
          <a:bodyPr>
            <a:normAutofit/>
          </a:bodyPr>
          <a:lstStyle/>
          <a:p>
            <a:r>
              <a:rPr lang="en-CA" sz="4400" dirty="0">
                <a:solidFill>
                  <a:schemeClr val="bg1"/>
                </a:solidFill>
                <a:effectLst>
                  <a:outerShdw blurRad="50800" dist="38100" dir="2700000" algn="tl" rotWithShape="0">
                    <a:prstClr val="black">
                      <a:alpha val="40000"/>
                    </a:prstClr>
                  </a:outerShdw>
                </a:effectLst>
                <a:latin typeface="Gibson" panose="02000000000000000000" pitchFamily="50" charset="0"/>
              </a:rPr>
              <a:t>Doesn’t God’s sovereignty make Him the author of evil?</a:t>
            </a:r>
            <a:endParaRPr lang="en-CA" sz="4400" dirty="0">
              <a:solidFill>
                <a:schemeClr val="accent4"/>
              </a:solidFill>
              <a:effectLst>
                <a:outerShdw blurRad="50800" dist="38100" dir="2700000" algn="tl" rotWithShape="0">
                  <a:prstClr val="black">
                    <a:alpha val="40000"/>
                  </a:prstClr>
                </a:outerShdw>
              </a:effectLst>
              <a:latin typeface="Gibson" panose="02000000000000000000" pitchFamily="50" charset="0"/>
            </a:endParaRPr>
          </a:p>
        </p:txBody>
      </p:sp>
      <p:pic>
        <p:nvPicPr>
          <p:cNvPr id="8" name="Picture 7" descr="A close up of a logo&#10;&#10;Description automatically generated">
            <a:extLst>
              <a:ext uri="{FF2B5EF4-FFF2-40B4-BE49-F238E27FC236}">
                <a16:creationId xmlns:a16="http://schemas.microsoft.com/office/drawing/2014/main" id="{07B86ABD-860C-42CE-9102-415328575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854" y="769415"/>
            <a:ext cx="1138926" cy="1138926"/>
          </a:xfrm>
          <a:prstGeom prst="rect">
            <a:avLst/>
          </a:prstGeom>
        </p:spPr>
      </p:pic>
    </p:spTree>
    <p:extLst>
      <p:ext uri="{BB962C8B-B14F-4D97-AF65-F5344CB8AC3E}">
        <p14:creationId xmlns:p14="http://schemas.microsoft.com/office/powerpoint/2010/main" val="19851514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3143168" y="473178"/>
            <a:ext cx="5905664" cy="1630335"/>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4159929" y="499680"/>
            <a:ext cx="5219940" cy="1678397"/>
          </a:xfrm>
        </p:spPr>
        <p:txBody>
          <a:bodyPr anchor="ctr">
            <a:normAutofit fontScale="90000"/>
          </a:bodyPr>
          <a:lstStyle/>
          <a:p>
            <a:r>
              <a:rPr lang="en-CA" sz="12400" b="1" spc="600" dirty="0">
                <a:solidFill>
                  <a:schemeClr val="accent4"/>
                </a:solidFill>
                <a:latin typeface="Gibson" panose="02000000000000000000" pitchFamily="50" charset="0"/>
              </a:rPr>
              <a:t>Q&amp;A</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2629392"/>
            <a:ext cx="10458696" cy="3661128"/>
          </a:xfrm>
          <a:effectLst/>
        </p:spPr>
        <p:txBody>
          <a:bodyPr>
            <a:normAutofit/>
          </a:bodyPr>
          <a:lstStyle/>
          <a:p>
            <a:r>
              <a:rPr lang="en-CA" sz="4400" dirty="0">
                <a:solidFill>
                  <a:schemeClr val="bg1"/>
                </a:solidFill>
                <a:effectLst>
                  <a:outerShdw blurRad="50800" dist="38100" dir="2700000" algn="tl" rotWithShape="0">
                    <a:prstClr val="black">
                      <a:alpha val="40000"/>
                    </a:prstClr>
                  </a:outerShdw>
                </a:effectLst>
                <a:latin typeface="Gibson" panose="02000000000000000000" pitchFamily="50" charset="0"/>
              </a:rPr>
              <a:t>Does God elect those whom He foresees will choose Him?</a:t>
            </a:r>
            <a:endParaRPr lang="en-CA" sz="4400" dirty="0">
              <a:solidFill>
                <a:schemeClr val="accent4"/>
              </a:solidFill>
              <a:effectLst>
                <a:outerShdw blurRad="50800" dist="38100" dir="2700000" algn="tl" rotWithShape="0">
                  <a:prstClr val="black">
                    <a:alpha val="40000"/>
                  </a:prstClr>
                </a:outerShdw>
              </a:effectLst>
              <a:latin typeface="Gibson" panose="02000000000000000000" pitchFamily="50" charset="0"/>
            </a:endParaRPr>
          </a:p>
        </p:txBody>
      </p:sp>
      <p:pic>
        <p:nvPicPr>
          <p:cNvPr id="8" name="Picture 7" descr="A close up of a logo&#10;&#10;Description automatically generated">
            <a:extLst>
              <a:ext uri="{FF2B5EF4-FFF2-40B4-BE49-F238E27FC236}">
                <a16:creationId xmlns:a16="http://schemas.microsoft.com/office/drawing/2014/main" id="{07B86ABD-860C-42CE-9102-415328575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854" y="769415"/>
            <a:ext cx="1138926" cy="1138926"/>
          </a:xfrm>
          <a:prstGeom prst="rect">
            <a:avLst/>
          </a:prstGeom>
        </p:spPr>
      </p:pic>
    </p:spTree>
    <p:extLst>
      <p:ext uri="{BB962C8B-B14F-4D97-AF65-F5344CB8AC3E}">
        <p14:creationId xmlns:p14="http://schemas.microsoft.com/office/powerpoint/2010/main" val="4111559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3143168" y="473178"/>
            <a:ext cx="5905664" cy="1630335"/>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4159929" y="499680"/>
            <a:ext cx="5219940" cy="1678397"/>
          </a:xfrm>
        </p:spPr>
        <p:txBody>
          <a:bodyPr anchor="ctr">
            <a:normAutofit fontScale="90000"/>
          </a:bodyPr>
          <a:lstStyle/>
          <a:p>
            <a:r>
              <a:rPr lang="en-CA" sz="12400" b="1" spc="600" dirty="0">
                <a:solidFill>
                  <a:schemeClr val="accent4"/>
                </a:solidFill>
                <a:latin typeface="Gibson" panose="02000000000000000000" pitchFamily="50" charset="0"/>
              </a:rPr>
              <a:t>Q&amp;A</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2629392"/>
            <a:ext cx="10458696" cy="3661128"/>
          </a:xfrm>
          <a:effectLst/>
        </p:spPr>
        <p:txBody>
          <a:bodyPr>
            <a:normAutofit/>
          </a:bodyPr>
          <a:lstStyle/>
          <a:p>
            <a:r>
              <a:rPr lang="en-CA" sz="4400" dirty="0">
                <a:solidFill>
                  <a:schemeClr val="bg1"/>
                </a:solidFill>
                <a:effectLst>
                  <a:outerShdw blurRad="50800" dist="38100" dir="2700000" algn="tl" rotWithShape="0">
                    <a:prstClr val="black">
                      <a:alpha val="40000"/>
                    </a:prstClr>
                  </a:outerShdw>
                </a:effectLst>
                <a:latin typeface="Gibson" panose="02000000000000000000" pitchFamily="50" charset="0"/>
              </a:rPr>
              <a:t>Can foreordained choices be real choices?</a:t>
            </a:r>
            <a:endParaRPr lang="en-CA" sz="4400" dirty="0">
              <a:solidFill>
                <a:schemeClr val="accent4"/>
              </a:solidFill>
              <a:effectLst>
                <a:outerShdw blurRad="50800" dist="38100" dir="2700000" algn="tl" rotWithShape="0">
                  <a:prstClr val="black">
                    <a:alpha val="40000"/>
                  </a:prstClr>
                </a:outerShdw>
              </a:effectLst>
              <a:latin typeface="Gibson" panose="02000000000000000000" pitchFamily="50" charset="0"/>
            </a:endParaRPr>
          </a:p>
        </p:txBody>
      </p:sp>
      <p:pic>
        <p:nvPicPr>
          <p:cNvPr id="8" name="Picture 7" descr="A close up of a logo&#10;&#10;Description automatically generated">
            <a:extLst>
              <a:ext uri="{FF2B5EF4-FFF2-40B4-BE49-F238E27FC236}">
                <a16:creationId xmlns:a16="http://schemas.microsoft.com/office/drawing/2014/main" id="{07B86ABD-860C-42CE-9102-415328575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854" y="769415"/>
            <a:ext cx="1138926" cy="1138926"/>
          </a:xfrm>
          <a:prstGeom prst="rect">
            <a:avLst/>
          </a:prstGeom>
        </p:spPr>
      </p:pic>
    </p:spTree>
    <p:extLst>
      <p:ext uri="{BB962C8B-B14F-4D97-AF65-F5344CB8AC3E}">
        <p14:creationId xmlns:p14="http://schemas.microsoft.com/office/powerpoint/2010/main" val="73673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3143168" y="473178"/>
            <a:ext cx="5905664" cy="1630335"/>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4159929" y="499680"/>
            <a:ext cx="5219940" cy="1678397"/>
          </a:xfrm>
        </p:spPr>
        <p:txBody>
          <a:bodyPr anchor="ctr">
            <a:normAutofit fontScale="90000"/>
          </a:bodyPr>
          <a:lstStyle/>
          <a:p>
            <a:r>
              <a:rPr lang="en-CA" sz="12400" b="1" spc="600" dirty="0">
                <a:solidFill>
                  <a:schemeClr val="accent4"/>
                </a:solidFill>
                <a:latin typeface="Gibson" panose="02000000000000000000" pitchFamily="50" charset="0"/>
              </a:rPr>
              <a:t>Q&amp;A</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2629392"/>
            <a:ext cx="10458696" cy="3661128"/>
          </a:xfrm>
          <a:effectLst/>
        </p:spPr>
        <p:txBody>
          <a:bodyPr>
            <a:normAutofit/>
          </a:bodyPr>
          <a:lstStyle/>
          <a:p>
            <a:r>
              <a:rPr lang="en-CA" sz="4400" dirty="0">
                <a:solidFill>
                  <a:schemeClr val="bg1"/>
                </a:solidFill>
                <a:effectLst>
                  <a:outerShdw blurRad="50800" dist="38100" dir="2700000" algn="tl" rotWithShape="0">
                    <a:prstClr val="black">
                      <a:alpha val="40000"/>
                    </a:prstClr>
                  </a:outerShdw>
                </a:effectLst>
                <a:latin typeface="Gibson" panose="02000000000000000000" pitchFamily="50" charset="0"/>
              </a:rPr>
              <a:t>Doesn’t authentic love require free will?</a:t>
            </a:r>
            <a:endParaRPr lang="en-CA" sz="4400" dirty="0">
              <a:solidFill>
                <a:schemeClr val="accent4"/>
              </a:solidFill>
              <a:effectLst>
                <a:outerShdw blurRad="50800" dist="38100" dir="2700000" algn="tl" rotWithShape="0">
                  <a:prstClr val="black">
                    <a:alpha val="40000"/>
                  </a:prstClr>
                </a:outerShdw>
              </a:effectLst>
              <a:latin typeface="Gibson" panose="02000000000000000000" pitchFamily="50" charset="0"/>
            </a:endParaRPr>
          </a:p>
        </p:txBody>
      </p:sp>
      <p:pic>
        <p:nvPicPr>
          <p:cNvPr id="8" name="Picture 7" descr="A close up of a logo&#10;&#10;Description automatically generated">
            <a:extLst>
              <a:ext uri="{FF2B5EF4-FFF2-40B4-BE49-F238E27FC236}">
                <a16:creationId xmlns:a16="http://schemas.microsoft.com/office/drawing/2014/main" id="{07B86ABD-860C-42CE-9102-415328575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854" y="769415"/>
            <a:ext cx="1138926" cy="1138926"/>
          </a:xfrm>
          <a:prstGeom prst="rect">
            <a:avLst/>
          </a:prstGeom>
        </p:spPr>
      </p:pic>
    </p:spTree>
    <p:extLst>
      <p:ext uri="{BB962C8B-B14F-4D97-AF65-F5344CB8AC3E}">
        <p14:creationId xmlns:p14="http://schemas.microsoft.com/office/powerpoint/2010/main" val="32767284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3143168" y="473178"/>
            <a:ext cx="5905664" cy="1630335"/>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4159929" y="499680"/>
            <a:ext cx="5219940" cy="1678397"/>
          </a:xfrm>
        </p:spPr>
        <p:txBody>
          <a:bodyPr anchor="ctr">
            <a:normAutofit fontScale="90000"/>
          </a:bodyPr>
          <a:lstStyle/>
          <a:p>
            <a:r>
              <a:rPr lang="en-CA" sz="12400" b="1" spc="600" dirty="0">
                <a:solidFill>
                  <a:schemeClr val="accent4"/>
                </a:solidFill>
                <a:latin typeface="Gibson" panose="02000000000000000000" pitchFamily="50" charset="0"/>
              </a:rPr>
              <a:t>Q&amp;A</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2629392"/>
            <a:ext cx="10458696" cy="3661128"/>
          </a:xfrm>
          <a:effectLst/>
        </p:spPr>
        <p:txBody>
          <a:bodyPr>
            <a:normAutofit/>
          </a:bodyPr>
          <a:lstStyle/>
          <a:p>
            <a:r>
              <a:rPr lang="en-CA" sz="4400" dirty="0">
                <a:solidFill>
                  <a:schemeClr val="bg1"/>
                </a:solidFill>
                <a:effectLst>
                  <a:outerShdw blurRad="50800" dist="38100" dir="2700000" algn="tl" rotWithShape="0">
                    <a:prstClr val="black">
                      <a:alpha val="40000"/>
                    </a:prstClr>
                  </a:outerShdw>
                </a:effectLst>
                <a:latin typeface="Gibson" panose="02000000000000000000" pitchFamily="50" charset="0"/>
              </a:rPr>
              <a:t>Further questions?</a:t>
            </a:r>
            <a:endParaRPr lang="en-CA" sz="4400" dirty="0">
              <a:solidFill>
                <a:schemeClr val="accent4"/>
              </a:solidFill>
              <a:effectLst>
                <a:outerShdw blurRad="50800" dist="38100" dir="2700000" algn="tl" rotWithShape="0">
                  <a:prstClr val="black">
                    <a:alpha val="40000"/>
                  </a:prstClr>
                </a:outerShdw>
              </a:effectLst>
              <a:latin typeface="Gibson" panose="02000000000000000000" pitchFamily="50" charset="0"/>
            </a:endParaRPr>
          </a:p>
        </p:txBody>
      </p:sp>
      <p:pic>
        <p:nvPicPr>
          <p:cNvPr id="8" name="Picture 7" descr="A close up of a logo&#10;&#10;Description automatically generated">
            <a:extLst>
              <a:ext uri="{FF2B5EF4-FFF2-40B4-BE49-F238E27FC236}">
                <a16:creationId xmlns:a16="http://schemas.microsoft.com/office/drawing/2014/main" id="{07B86ABD-860C-42CE-9102-415328575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4854" y="769415"/>
            <a:ext cx="1138926" cy="1138926"/>
          </a:xfrm>
          <a:prstGeom prst="rect">
            <a:avLst/>
          </a:prstGeom>
        </p:spPr>
      </p:pic>
    </p:spTree>
    <p:extLst>
      <p:ext uri="{BB962C8B-B14F-4D97-AF65-F5344CB8AC3E}">
        <p14:creationId xmlns:p14="http://schemas.microsoft.com/office/powerpoint/2010/main" val="27216557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2121453"/>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88738" y="2147955"/>
            <a:ext cx="10458696" cy="989497"/>
          </a:xfrm>
        </p:spPr>
        <p:txBody>
          <a:bodyPr anchor="ctr">
            <a:normAutofit/>
          </a:bodyPr>
          <a:lstStyle/>
          <a:p>
            <a:r>
              <a:rPr lang="en-CA" b="1" dirty="0">
                <a:solidFill>
                  <a:schemeClr val="bg1"/>
                </a:solidFill>
                <a:latin typeface="Gibson" panose="02000000000000000000" pitchFamily="50" charset="0"/>
              </a:rPr>
              <a:t>A WORD OF CAUTION</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3429000"/>
            <a:ext cx="10458696" cy="2924312"/>
          </a:xfrm>
          <a:effectLst/>
        </p:spPr>
        <p:txBody>
          <a:bodyPr>
            <a:normAutofit fontScale="92500" lnSpcReduction="10000"/>
          </a:bodyPr>
          <a:lstStyle/>
          <a:p>
            <a:r>
              <a:rPr lang="en-CA" sz="52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CALVINISM &amp; ARMINIANISM</a:t>
            </a:r>
            <a:endParaRPr lang="en-CA" sz="5200" dirty="0">
              <a:solidFill>
                <a:schemeClr val="bg1"/>
              </a:solidFill>
              <a:effectLst>
                <a:outerShdw blurRad="50800" dist="38100" dir="2700000" algn="tl" rotWithShape="0">
                  <a:prstClr val="black">
                    <a:alpha val="40000"/>
                  </a:prstClr>
                </a:outerShdw>
              </a:effectLst>
              <a:latin typeface="Gibson" panose="02000000000000000000" pitchFamily="50" charset="0"/>
            </a:endParaRPr>
          </a:p>
          <a:p>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Many people tend to assume that only Calvinists believe in God’s sovereignty, while only </a:t>
            </a:r>
            <a:r>
              <a:rPr lang="en-CA" sz="3600" dirty="0" err="1">
                <a:solidFill>
                  <a:schemeClr val="bg1"/>
                </a:solidFill>
                <a:effectLst>
                  <a:outerShdw blurRad="50800" dist="38100" dir="2700000" algn="tl" rotWithShape="0">
                    <a:prstClr val="black">
                      <a:alpha val="40000"/>
                    </a:prstClr>
                  </a:outerShdw>
                </a:effectLst>
                <a:latin typeface="Gibson" panose="02000000000000000000" pitchFamily="50" charset="0"/>
              </a:rPr>
              <a:t>Arminians</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 believe in human free will.</a:t>
            </a:r>
            <a:b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br>
            <a:r>
              <a:rPr lang="en-CA" sz="3600" dirty="0">
                <a:solidFill>
                  <a:schemeClr val="accent4"/>
                </a:solidFill>
                <a:effectLst>
                  <a:outerShdw blurRad="50800" dist="38100" dir="2700000" algn="tl" rotWithShape="0">
                    <a:prstClr val="black">
                      <a:alpha val="40000"/>
                    </a:prstClr>
                  </a:outerShdw>
                </a:effectLst>
                <a:latin typeface="Gibson" panose="02000000000000000000" pitchFamily="50" charset="0"/>
              </a:rPr>
              <a:t>This is plainly false and misrepresentative of both theological systems. </a:t>
            </a:r>
          </a:p>
        </p:txBody>
      </p:sp>
      <p:pic>
        <p:nvPicPr>
          <p:cNvPr id="6" name="Picture 5" descr="A picture containing drawing&#10;&#10;Description automatically generated">
            <a:extLst>
              <a:ext uri="{FF2B5EF4-FFF2-40B4-BE49-F238E27FC236}">
                <a16:creationId xmlns:a16="http://schemas.microsoft.com/office/drawing/2014/main" id="{E3937268-B912-4E7E-8CB9-94C255D22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62104" y="472662"/>
            <a:ext cx="1467792" cy="1289878"/>
          </a:xfrm>
          <a:prstGeom prst="rect">
            <a:avLst/>
          </a:prstGeom>
        </p:spPr>
      </p:pic>
      <p:pic>
        <p:nvPicPr>
          <p:cNvPr id="7" name="Picture 6" descr="A person wearing a hat&#10;&#10;Description automatically generated">
            <a:extLst>
              <a:ext uri="{FF2B5EF4-FFF2-40B4-BE49-F238E27FC236}">
                <a16:creationId xmlns:a16="http://schemas.microsoft.com/office/drawing/2014/main" id="{6D3349EA-F81B-4E37-8B1B-67B01F3E887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505606">
            <a:off x="522222" y="2769348"/>
            <a:ext cx="1165723" cy="1165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A person smiling for the camera&#10;&#10;Description automatically generated">
            <a:extLst>
              <a:ext uri="{FF2B5EF4-FFF2-40B4-BE49-F238E27FC236}">
                <a16:creationId xmlns:a16="http://schemas.microsoft.com/office/drawing/2014/main" id="{97DA58C7-CE33-426F-98BD-02B5C683F5E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971471">
            <a:off x="10656746" y="2673262"/>
            <a:ext cx="1004765" cy="13006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54335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66652" y="4188634"/>
            <a:ext cx="10458696" cy="1367230"/>
          </a:xfrm>
          <a:effectLst>
            <a:outerShdw blurRad="50800" dist="38100" dir="2700000" algn="tl" rotWithShape="0">
              <a:prstClr val="black">
                <a:alpha val="40000"/>
              </a:prstClr>
            </a:outerShdw>
          </a:effectLst>
        </p:spPr>
        <p:txBody>
          <a:bodyPr>
            <a:normAutofit fontScale="90000"/>
          </a:bodyPr>
          <a:lstStyle/>
          <a:p>
            <a:r>
              <a:rPr lang="en-CA" sz="9600" b="1" dirty="0">
                <a:solidFill>
                  <a:schemeClr val="accent4"/>
                </a:solidFill>
                <a:latin typeface="Gibson" panose="02000000000000000000" pitchFamily="50" charset="0"/>
              </a:rPr>
              <a:t>YOU ARE LOVED</a:t>
            </a:r>
          </a:p>
        </p:txBody>
      </p:sp>
    </p:spTree>
    <p:extLst>
      <p:ext uri="{BB962C8B-B14F-4D97-AF65-F5344CB8AC3E}">
        <p14:creationId xmlns:p14="http://schemas.microsoft.com/office/powerpoint/2010/main" val="377393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822455"/>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88738" y="848957"/>
            <a:ext cx="10458696" cy="989497"/>
          </a:xfrm>
        </p:spPr>
        <p:txBody>
          <a:bodyPr anchor="ctr">
            <a:normAutofit/>
          </a:bodyPr>
          <a:lstStyle/>
          <a:p>
            <a:r>
              <a:rPr lang="en-CA" b="1" dirty="0">
                <a:solidFill>
                  <a:schemeClr val="accent4"/>
                </a:solidFill>
                <a:latin typeface="Gibson" panose="02000000000000000000" pitchFamily="50" charset="0"/>
              </a:rPr>
              <a:t>THE REAL ISSUE</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2409620"/>
            <a:ext cx="10458696" cy="3021837"/>
          </a:xfrm>
          <a:effectLst/>
        </p:spPr>
        <p:txBody>
          <a:bodyPr>
            <a:normAutofit fontScale="92500"/>
          </a:bodyPr>
          <a:lstStyle/>
          <a:p>
            <a:r>
              <a:rPr lang="en-CA" sz="48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WHAT DOES THE BIBLE TEACH?</a:t>
            </a:r>
          </a:p>
          <a:p>
            <a:r>
              <a:rPr lang="en-CA" sz="4800" dirty="0">
                <a:solidFill>
                  <a:schemeClr val="bg1"/>
                </a:solidFill>
                <a:effectLst>
                  <a:outerShdw blurRad="50800" dist="38100" dir="2700000" algn="tl" rotWithShape="0">
                    <a:prstClr val="black">
                      <a:alpha val="40000"/>
                    </a:prstClr>
                  </a:outerShdw>
                </a:effectLst>
                <a:latin typeface="Gibson" panose="02000000000000000000" pitchFamily="50" charset="0"/>
              </a:rPr>
              <a:t>Any theological system stands or falls only as far as it aligns with God’s authoritative, infallible, and sufficient Word.</a:t>
            </a:r>
          </a:p>
        </p:txBody>
      </p:sp>
    </p:spTree>
    <p:extLst>
      <p:ext uri="{BB962C8B-B14F-4D97-AF65-F5344CB8AC3E}">
        <p14:creationId xmlns:p14="http://schemas.microsoft.com/office/powerpoint/2010/main" val="1458771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88738" y="362226"/>
            <a:ext cx="10458696" cy="989497"/>
          </a:xfrm>
        </p:spPr>
        <p:txBody>
          <a:bodyPr anchor="ctr">
            <a:normAutofit/>
          </a:bodyPr>
          <a:lstStyle/>
          <a:p>
            <a:r>
              <a:rPr lang="en-CA" b="1" dirty="0">
                <a:solidFill>
                  <a:schemeClr val="bg1"/>
                </a:solidFill>
                <a:latin typeface="Gibson" panose="02000000000000000000" pitchFamily="50" charset="0"/>
              </a:rPr>
              <a:t>DEFINITION</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1643271"/>
            <a:ext cx="10458696" cy="4669230"/>
          </a:xfrm>
          <a:effectLst/>
        </p:spPr>
        <p:txBody>
          <a:bodyPr>
            <a:normAutofit/>
          </a:bodyPr>
          <a:lstStyle/>
          <a:p>
            <a:pPr algn="l"/>
            <a:r>
              <a:rPr lang="en-CA" sz="40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THE CHALLENGE OF LIBERTARIAN FREE WILL</a:t>
            </a:r>
          </a:p>
          <a:p>
            <a:pPr algn="l"/>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Libertarianism believes that a person’s will is so free that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nothing decisively influences them </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to make a choice one way or another between several options.</a:t>
            </a:r>
            <a:b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b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Ultimately, the reason for that choice lies solely in the person’s will itself.</a:t>
            </a:r>
          </a:p>
        </p:txBody>
      </p:sp>
    </p:spTree>
    <p:extLst>
      <p:ext uri="{BB962C8B-B14F-4D97-AF65-F5344CB8AC3E}">
        <p14:creationId xmlns:p14="http://schemas.microsoft.com/office/powerpoint/2010/main" val="10098124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Free agency is the ability to do other than what one in fact does.</a:t>
            </a:r>
          </a:p>
          <a:p>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…Free and rational creatures have the power to resist the influence of God. This power was given to them by God Himself.”</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3520772479"/>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1271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“…no matter how much or how strong the aid of the Holy Spirit may be, </a:t>
            </a:r>
            <a:r>
              <a:rPr lang="en-CA" sz="3600" dirty="0">
                <a:solidFill>
                  <a:schemeClr val="accent4"/>
                </a:solidFill>
                <a:effectLst>
                  <a:outerShdw blurRad="50800" dist="38100" dir="2700000" algn="tl" rotWithShape="0">
                    <a:prstClr val="black">
                      <a:alpha val="40000"/>
                    </a:prstClr>
                  </a:outerShdw>
                </a:effectLst>
                <a:latin typeface="Gibson" panose="02000000000000000000" pitchFamily="50" charset="0"/>
              </a:rPr>
              <a:t>the ‘yes’ decision </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[to choose Christ] is still a decision that can be rightly called </a:t>
            </a:r>
            <a:r>
              <a:rPr lang="en-CA" sz="3600" dirty="0">
                <a:solidFill>
                  <a:schemeClr val="accent4"/>
                </a:solidFill>
                <a:effectLst>
                  <a:outerShdw blurRad="50800" dist="38100" dir="2700000" algn="tl" rotWithShape="0">
                    <a:prstClr val="black">
                      <a:alpha val="40000"/>
                    </a:prstClr>
                  </a:outerShdw>
                </a:effectLst>
                <a:latin typeface="Gibson" panose="02000000000000000000" pitchFamily="50" charset="0"/>
              </a:rPr>
              <a:t>the person’s decision</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 </a:t>
            </a:r>
          </a:p>
          <a:p>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Also,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he could have said no</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2132085293"/>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12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“Libertarianism argues that some conditions (reasons, causes) may be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necessary</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 for a choice to be made, but they are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never sufficient</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 for that choice to be made; otherwise, we are not free.”</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490396129"/>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3239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88738" y="362226"/>
            <a:ext cx="10458696" cy="989497"/>
          </a:xfrm>
        </p:spPr>
        <p:txBody>
          <a:bodyPr anchor="ctr">
            <a:normAutofit/>
          </a:bodyPr>
          <a:lstStyle/>
          <a:p>
            <a:r>
              <a:rPr lang="en-CA" b="1" dirty="0">
                <a:solidFill>
                  <a:schemeClr val="bg1"/>
                </a:solidFill>
                <a:latin typeface="Gibson" panose="02000000000000000000" pitchFamily="50" charset="0"/>
              </a:rPr>
              <a:t>DEFINITION</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1643271"/>
            <a:ext cx="10458696" cy="4669230"/>
          </a:xfrm>
          <a:effectLst/>
        </p:spPr>
        <p:txBody>
          <a:bodyPr>
            <a:normAutofit/>
          </a:bodyPr>
          <a:lstStyle/>
          <a:p>
            <a:pPr algn="l"/>
            <a:r>
              <a:rPr lang="en-CA" sz="44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LIBERTARIAN FREE WILL</a:t>
            </a:r>
          </a:p>
          <a:p>
            <a:pPr algn="l"/>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Libertarian free will is often simplified as the ability of </a:t>
            </a:r>
            <a:r>
              <a:rPr lang="en-CA" sz="3600" b="1" i="1" u="sng" dirty="0">
                <a:solidFill>
                  <a:schemeClr val="accent4"/>
                </a:solidFill>
                <a:effectLst>
                  <a:outerShdw blurRad="50800" dist="38100" dir="2700000" algn="tl" rotWithShape="0">
                    <a:prstClr val="black">
                      <a:alpha val="40000"/>
                    </a:prstClr>
                  </a:outerShdw>
                </a:effectLst>
                <a:latin typeface="Gibson Light" panose="02000000000000000000" pitchFamily="50" charset="0"/>
              </a:rPr>
              <a:t>contrary choice</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a:t>
            </a:r>
          </a:p>
        </p:txBody>
      </p:sp>
    </p:spTree>
    <p:extLst>
      <p:ext uri="{BB962C8B-B14F-4D97-AF65-F5344CB8AC3E}">
        <p14:creationId xmlns:p14="http://schemas.microsoft.com/office/powerpoint/2010/main" val="304071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charRg st="22" end="99"/>
                                            </p:txEl>
                                          </p:spTgt>
                                        </p:tgtEl>
                                        <p:attrNameLst>
                                          <p:attrName>style.visibility</p:attrName>
                                        </p:attrNameLst>
                                      </p:cBhvr>
                                      <p:to>
                                        <p:strVal val="visible"/>
                                      </p:to>
                                    </p:set>
                                    <p:animEffect transition="in" filter="wipe(left)">
                                      <p:cBhvr>
                                        <p:cTn id="11" dur="500"/>
                                        <p:tgtEl>
                                          <p:spTgt spid="3">
                                            <p:txEl>
                                              <p:charRg st="22" end="9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88738" y="362226"/>
            <a:ext cx="10458696" cy="989497"/>
          </a:xfrm>
        </p:spPr>
        <p:txBody>
          <a:bodyPr anchor="ctr">
            <a:normAutofit/>
          </a:bodyPr>
          <a:lstStyle/>
          <a:p>
            <a:r>
              <a:rPr lang="en-CA" b="1" dirty="0">
                <a:solidFill>
                  <a:schemeClr val="bg1"/>
                </a:solidFill>
                <a:latin typeface="Gibson" panose="02000000000000000000" pitchFamily="50" charset="0"/>
              </a:rPr>
              <a:t>LIBERTARIAN FREE WILL</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1452052"/>
            <a:ext cx="10458696" cy="4860449"/>
          </a:xfrm>
          <a:effectLst/>
        </p:spPr>
        <p:txBody>
          <a:bodyPr anchor="ctr">
            <a:normAutofit fontScale="47500" lnSpcReduction="20000"/>
          </a:bodyPr>
          <a:lstStyle/>
          <a:p>
            <a:pPr algn="l"/>
            <a:r>
              <a:rPr lang="en-CA" sz="93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THE LIBERTARIAN’S BIBLICAL CASE:</a:t>
            </a:r>
          </a:p>
          <a:p>
            <a:pPr marL="571500" indent="-571500" algn="l">
              <a:buFont typeface="Arial" panose="020B0604020202020204" pitchFamily="34" charset="0"/>
              <a:buChar char="•"/>
            </a:pPr>
            <a:r>
              <a:rPr lang="en-CA" sz="6000" dirty="0">
                <a:solidFill>
                  <a:schemeClr val="bg1"/>
                </a:solidFill>
                <a:effectLst>
                  <a:outerShdw blurRad="50800" dist="38100" dir="2700000" algn="tl" rotWithShape="0">
                    <a:prstClr val="black">
                      <a:alpha val="40000"/>
                    </a:prstClr>
                  </a:outerShdw>
                </a:effectLst>
                <a:latin typeface="Gibson" panose="02000000000000000000" pitchFamily="50" charset="0"/>
              </a:rPr>
              <a:t>Commands to ‘</a:t>
            </a:r>
            <a:r>
              <a:rPr lang="en-CA" sz="6000" i="1" dirty="0">
                <a:solidFill>
                  <a:schemeClr val="bg1"/>
                </a:solidFill>
                <a:effectLst>
                  <a:outerShdw blurRad="50800" dist="38100" dir="2700000" algn="tl" rotWithShape="0">
                    <a:prstClr val="black">
                      <a:alpha val="40000"/>
                    </a:prstClr>
                  </a:outerShdw>
                </a:effectLst>
                <a:latin typeface="Gibson" panose="02000000000000000000" pitchFamily="50" charset="0"/>
              </a:rPr>
              <a:t>choose</a:t>
            </a:r>
            <a:r>
              <a:rPr lang="en-CA" sz="6000" dirty="0">
                <a:solidFill>
                  <a:schemeClr val="bg1"/>
                </a:solidFill>
                <a:effectLst>
                  <a:outerShdw blurRad="50800" dist="38100" dir="2700000" algn="tl" rotWithShape="0">
                    <a:prstClr val="black">
                      <a:alpha val="40000"/>
                    </a:prstClr>
                  </a:outerShdw>
                </a:effectLst>
                <a:latin typeface="Gibson" panose="02000000000000000000" pitchFamily="50" charset="0"/>
              </a:rPr>
              <a:t> whom you will serve’ – </a:t>
            </a:r>
            <a:r>
              <a:rPr lang="en-CA" sz="6000" dirty="0">
                <a:solidFill>
                  <a:schemeClr val="accent4"/>
                </a:solidFill>
                <a:effectLst>
                  <a:outerShdw blurRad="50800" dist="38100" dir="2700000" algn="tl" rotWithShape="0">
                    <a:prstClr val="black">
                      <a:alpha val="40000"/>
                    </a:prstClr>
                  </a:outerShdw>
                </a:effectLst>
                <a:latin typeface="Gibson" panose="02000000000000000000" pitchFamily="50" charset="0"/>
              </a:rPr>
              <a:t>Joshua 24:15</a:t>
            </a:r>
          </a:p>
          <a:p>
            <a:pPr marL="571500" indent="-571500" algn="l">
              <a:buFont typeface="Arial" panose="020B0604020202020204" pitchFamily="34" charset="0"/>
              <a:buChar char="•"/>
            </a:pPr>
            <a:r>
              <a:rPr lang="en-CA" sz="6000" dirty="0">
                <a:solidFill>
                  <a:schemeClr val="bg1"/>
                </a:solidFill>
                <a:effectLst>
                  <a:outerShdw blurRad="50800" dist="38100" dir="2700000" algn="tl" rotWithShape="0">
                    <a:prstClr val="black">
                      <a:alpha val="40000"/>
                    </a:prstClr>
                  </a:outerShdw>
                </a:effectLst>
                <a:latin typeface="Gibson" panose="02000000000000000000" pitchFamily="50" charset="0"/>
              </a:rPr>
              <a:t>Give as one has </a:t>
            </a:r>
            <a:r>
              <a:rPr lang="en-CA" sz="6000" i="1" dirty="0">
                <a:solidFill>
                  <a:schemeClr val="bg1"/>
                </a:solidFill>
                <a:effectLst>
                  <a:outerShdw blurRad="50800" dist="38100" dir="2700000" algn="tl" rotWithShape="0">
                    <a:prstClr val="black">
                      <a:alpha val="40000"/>
                    </a:prstClr>
                  </a:outerShdw>
                </a:effectLst>
                <a:latin typeface="Gibson" panose="02000000000000000000" pitchFamily="50" charset="0"/>
              </a:rPr>
              <a:t>freely decided </a:t>
            </a:r>
            <a:r>
              <a:rPr lang="en-CA" sz="6000" dirty="0">
                <a:solidFill>
                  <a:schemeClr val="bg1"/>
                </a:solidFill>
                <a:effectLst>
                  <a:outerShdw blurRad="50800" dist="38100" dir="2700000" algn="tl" rotWithShape="0">
                    <a:prstClr val="black">
                      <a:alpha val="40000"/>
                    </a:prstClr>
                  </a:outerShdw>
                </a:effectLst>
                <a:latin typeface="Gibson" panose="02000000000000000000" pitchFamily="50" charset="0"/>
              </a:rPr>
              <a:t>in their heart – </a:t>
            </a:r>
            <a:r>
              <a:rPr lang="en-CA" sz="6000" dirty="0">
                <a:solidFill>
                  <a:schemeClr val="accent4"/>
                </a:solidFill>
                <a:effectLst>
                  <a:outerShdw blurRad="50800" dist="38100" dir="2700000" algn="tl" rotWithShape="0">
                    <a:prstClr val="black">
                      <a:alpha val="40000"/>
                    </a:prstClr>
                  </a:outerShdw>
                </a:effectLst>
                <a:latin typeface="Gibson" panose="02000000000000000000" pitchFamily="50" charset="0"/>
              </a:rPr>
              <a:t>2 Cor. 9:7</a:t>
            </a:r>
          </a:p>
          <a:p>
            <a:pPr marL="571500" indent="-571500" algn="l">
              <a:buFont typeface="Arial" panose="020B0604020202020204" pitchFamily="34" charset="0"/>
              <a:buChar char="•"/>
            </a:pPr>
            <a:r>
              <a:rPr lang="en-CA" sz="6000" dirty="0">
                <a:solidFill>
                  <a:schemeClr val="bg1"/>
                </a:solidFill>
                <a:effectLst>
                  <a:outerShdw blurRad="50800" dist="38100" dir="2700000" algn="tl" rotWithShape="0">
                    <a:prstClr val="black">
                      <a:alpha val="40000"/>
                    </a:prstClr>
                  </a:outerShdw>
                </a:effectLst>
                <a:latin typeface="Gibson" panose="02000000000000000000" pitchFamily="50" charset="0"/>
              </a:rPr>
              <a:t>“</a:t>
            </a:r>
            <a:r>
              <a:rPr lang="en-CA" sz="6000" i="1" dirty="0">
                <a:solidFill>
                  <a:schemeClr val="bg1"/>
                </a:solidFill>
                <a:effectLst>
                  <a:outerShdw blurRad="50800" dist="38100" dir="2700000" algn="tl" rotWithShape="0">
                    <a:prstClr val="black">
                      <a:alpha val="40000"/>
                    </a:prstClr>
                  </a:outerShdw>
                </a:effectLst>
                <a:latin typeface="Gibson" panose="02000000000000000000" pitchFamily="50" charset="0"/>
              </a:rPr>
              <a:t>Whosoever</a:t>
            </a:r>
            <a:r>
              <a:rPr lang="en-CA" sz="6000" dirty="0">
                <a:solidFill>
                  <a:schemeClr val="bg1"/>
                </a:solidFill>
                <a:effectLst>
                  <a:outerShdw blurRad="50800" dist="38100" dir="2700000" algn="tl" rotWithShape="0">
                    <a:prstClr val="black">
                      <a:alpha val="40000"/>
                    </a:prstClr>
                  </a:outerShdw>
                </a:effectLst>
                <a:latin typeface="Gibson" panose="02000000000000000000" pitchFamily="50" charset="0"/>
              </a:rPr>
              <a:t>” believes will be saved – </a:t>
            </a:r>
            <a:r>
              <a:rPr lang="en-CA" sz="6000" dirty="0">
                <a:solidFill>
                  <a:schemeClr val="accent4"/>
                </a:solidFill>
                <a:effectLst>
                  <a:outerShdw blurRad="50800" dist="38100" dir="2700000" algn="tl" rotWithShape="0">
                    <a:prstClr val="black">
                      <a:alpha val="40000"/>
                    </a:prstClr>
                  </a:outerShdw>
                </a:effectLst>
                <a:latin typeface="Gibson" panose="02000000000000000000" pitchFamily="50" charset="0"/>
              </a:rPr>
              <a:t>John 3:16</a:t>
            </a:r>
          </a:p>
          <a:p>
            <a:pPr marL="571500" indent="-571500" algn="l">
              <a:buFont typeface="Arial" panose="020B0604020202020204" pitchFamily="34" charset="0"/>
              <a:buChar char="•"/>
            </a:pPr>
            <a:r>
              <a:rPr lang="en-CA" sz="6000" dirty="0">
                <a:solidFill>
                  <a:schemeClr val="bg1"/>
                </a:solidFill>
                <a:effectLst>
                  <a:outerShdw blurRad="50800" dist="38100" dir="2700000" algn="tl" rotWithShape="0">
                    <a:prstClr val="black">
                      <a:alpha val="40000"/>
                    </a:prstClr>
                  </a:outerShdw>
                </a:effectLst>
                <a:latin typeface="Gibson" panose="02000000000000000000" pitchFamily="50" charset="0"/>
              </a:rPr>
              <a:t>People </a:t>
            </a:r>
            <a:r>
              <a:rPr lang="en-CA" sz="6000" i="1" dirty="0">
                <a:solidFill>
                  <a:schemeClr val="bg1"/>
                </a:solidFill>
                <a:effectLst>
                  <a:outerShdw blurRad="50800" dist="38100" dir="2700000" algn="tl" rotWithShape="0">
                    <a:prstClr val="black">
                      <a:alpha val="40000"/>
                    </a:prstClr>
                  </a:outerShdw>
                </a:effectLst>
                <a:latin typeface="Gibson" panose="02000000000000000000" pitchFamily="50" charset="0"/>
              </a:rPr>
              <a:t>resist</a:t>
            </a:r>
            <a:r>
              <a:rPr lang="en-CA" sz="6000" dirty="0">
                <a:solidFill>
                  <a:schemeClr val="bg1"/>
                </a:solidFill>
                <a:effectLst>
                  <a:outerShdw blurRad="50800" dist="38100" dir="2700000" algn="tl" rotWithShape="0">
                    <a:prstClr val="black">
                      <a:alpha val="40000"/>
                    </a:prstClr>
                  </a:outerShdw>
                </a:effectLst>
                <a:latin typeface="Gibson" panose="02000000000000000000" pitchFamily="50" charset="0"/>
              </a:rPr>
              <a:t> God’s commands and desires –  </a:t>
            </a:r>
            <a:r>
              <a:rPr lang="en-CA" sz="6000" dirty="0">
                <a:solidFill>
                  <a:schemeClr val="accent4"/>
                </a:solidFill>
                <a:effectLst>
                  <a:outerShdw blurRad="50800" dist="38100" dir="2700000" algn="tl" rotWithShape="0">
                    <a:prstClr val="black">
                      <a:alpha val="40000"/>
                    </a:prstClr>
                  </a:outerShdw>
                </a:effectLst>
                <a:latin typeface="Gibson" panose="02000000000000000000" pitchFamily="50" charset="0"/>
              </a:rPr>
              <a:t>Acts 7:15</a:t>
            </a:r>
          </a:p>
          <a:p>
            <a:pPr marL="571500" indent="-571500" algn="l">
              <a:buFont typeface="Arial" panose="020B0604020202020204" pitchFamily="34" charset="0"/>
              <a:buChar char="•"/>
            </a:pPr>
            <a:r>
              <a:rPr lang="en-CA" sz="6000" dirty="0">
                <a:solidFill>
                  <a:schemeClr val="bg1"/>
                </a:solidFill>
                <a:effectLst>
                  <a:outerShdw blurRad="50800" dist="38100" dir="2700000" algn="tl" rotWithShape="0">
                    <a:prstClr val="black">
                      <a:alpha val="40000"/>
                    </a:prstClr>
                  </a:outerShdw>
                </a:effectLst>
                <a:latin typeface="Gibson" panose="02000000000000000000" pitchFamily="50" charset="0"/>
              </a:rPr>
              <a:t>God seems to </a:t>
            </a:r>
            <a:r>
              <a:rPr lang="en-CA" sz="6000" i="1" dirty="0">
                <a:solidFill>
                  <a:schemeClr val="bg1"/>
                </a:solidFill>
                <a:effectLst>
                  <a:outerShdw blurRad="50800" dist="38100" dir="2700000" algn="tl" rotWithShape="0">
                    <a:prstClr val="black">
                      <a:alpha val="40000"/>
                    </a:prstClr>
                  </a:outerShdw>
                </a:effectLst>
                <a:latin typeface="Gibson" panose="02000000000000000000" pitchFamily="50" charset="0"/>
              </a:rPr>
              <a:t>change</a:t>
            </a:r>
            <a:r>
              <a:rPr lang="en-CA" sz="6000" dirty="0">
                <a:solidFill>
                  <a:schemeClr val="bg1"/>
                </a:solidFill>
                <a:effectLst>
                  <a:outerShdw blurRad="50800" dist="38100" dir="2700000" algn="tl" rotWithShape="0">
                    <a:prstClr val="black">
                      <a:alpha val="40000"/>
                    </a:prstClr>
                  </a:outerShdw>
                </a:effectLst>
                <a:latin typeface="Gibson" panose="02000000000000000000" pitchFamily="50" charset="0"/>
              </a:rPr>
              <a:t> His mind - </a:t>
            </a:r>
            <a:r>
              <a:rPr lang="en-CA" sz="6000" dirty="0">
                <a:solidFill>
                  <a:schemeClr val="accent4"/>
                </a:solidFill>
                <a:effectLst>
                  <a:outerShdw blurRad="50800" dist="38100" dir="2700000" algn="tl" rotWithShape="0">
                    <a:prstClr val="black">
                      <a:alpha val="40000"/>
                    </a:prstClr>
                  </a:outerShdw>
                </a:effectLst>
                <a:latin typeface="Gibson" panose="02000000000000000000" pitchFamily="50" charset="0"/>
              </a:rPr>
              <a:t>Exodus 32:14</a:t>
            </a:r>
          </a:p>
          <a:p>
            <a:pPr marL="571500" indent="-571500" algn="l">
              <a:buFont typeface="Arial" panose="020B0604020202020204" pitchFamily="34" charset="0"/>
              <a:buChar char="•"/>
            </a:pPr>
            <a:r>
              <a:rPr lang="en-CA" sz="6000" dirty="0">
                <a:solidFill>
                  <a:schemeClr val="bg1"/>
                </a:solidFill>
                <a:effectLst>
                  <a:outerShdw blurRad="50800" dist="38100" dir="2700000" algn="tl" rotWithShape="0">
                    <a:prstClr val="black">
                      <a:alpha val="40000"/>
                    </a:prstClr>
                  </a:outerShdw>
                </a:effectLst>
                <a:latin typeface="Gibson" panose="02000000000000000000" pitchFamily="50" charset="0"/>
              </a:rPr>
              <a:t>Jesus expresses </a:t>
            </a:r>
            <a:r>
              <a:rPr lang="en-CA" sz="6000" i="1" dirty="0">
                <a:solidFill>
                  <a:schemeClr val="bg1"/>
                </a:solidFill>
                <a:effectLst>
                  <a:outerShdw blurRad="50800" dist="38100" dir="2700000" algn="tl" rotWithShape="0">
                    <a:prstClr val="black">
                      <a:alpha val="40000"/>
                    </a:prstClr>
                  </a:outerShdw>
                </a:effectLst>
                <a:latin typeface="Gibson" panose="02000000000000000000" pitchFamily="50" charset="0"/>
              </a:rPr>
              <a:t>his desire </a:t>
            </a:r>
            <a:r>
              <a:rPr lang="en-CA" sz="6000" dirty="0">
                <a:solidFill>
                  <a:schemeClr val="bg1"/>
                </a:solidFill>
                <a:effectLst>
                  <a:outerShdw blurRad="50800" dist="38100" dir="2700000" algn="tl" rotWithShape="0">
                    <a:prstClr val="black">
                      <a:alpha val="40000"/>
                    </a:prstClr>
                  </a:outerShdw>
                </a:effectLst>
                <a:latin typeface="Gibson" panose="02000000000000000000" pitchFamily="50" charset="0"/>
              </a:rPr>
              <a:t>to gather Jerusalem to him like a mother hen, but </a:t>
            </a:r>
            <a:r>
              <a:rPr lang="en-CA" sz="6000" i="1" dirty="0">
                <a:solidFill>
                  <a:schemeClr val="bg1"/>
                </a:solidFill>
                <a:effectLst>
                  <a:outerShdw blurRad="50800" dist="38100" dir="2700000" algn="tl" rotWithShape="0">
                    <a:prstClr val="black">
                      <a:alpha val="40000"/>
                    </a:prstClr>
                  </a:outerShdw>
                </a:effectLst>
                <a:latin typeface="Gibson" panose="02000000000000000000" pitchFamily="50" charset="0"/>
              </a:rPr>
              <a:t>they would not </a:t>
            </a:r>
            <a:r>
              <a:rPr lang="en-CA" sz="6000" dirty="0">
                <a:solidFill>
                  <a:schemeClr val="bg1"/>
                </a:solidFill>
                <a:effectLst>
                  <a:outerShdw blurRad="50800" dist="38100" dir="2700000" algn="tl" rotWithShape="0">
                    <a:prstClr val="black">
                      <a:alpha val="40000"/>
                    </a:prstClr>
                  </a:outerShdw>
                </a:effectLst>
                <a:latin typeface="Gibson" panose="02000000000000000000" pitchFamily="50" charset="0"/>
              </a:rPr>
              <a:t>- </a:t>
            </a:r>
            <a:r>
              <a:rPr lang="en-CA" sz="6000" dirty="0">
                <a:solidFill>
                  <a:schemeClr val="accent4"/>
                </a:solidFill>
                <a:effectLst>
                  <a:outerShdw blurRad="50800" dist="38100" dir="2700000" algn="tl" rotWithShape="0">
                    <a:prstClr val="black">
                      <a:alpha val="40000"/>
                    </a:prstClr>
                  </a:outerShdw>
                </a:effectLst>
                <a:latin typeface="Gibson" panose="02000000000000000000" pitchFamily="50" charset="0"/>
              </a:rPr>
              <a:t>Matt. 23:37</a:t>
            </a:r>
          </a:p>
          <a:p>
            <a:pPr marL="571500" indent="-571500" algn="l">
              <a:buFont typeface="Arial" panose="020B0604020202020204" pitchFamily="34" charset="0"/>
              <a:buChar char="•"/>
            </a:pPr>
            <a:r>
              <a:rPr lang="en-CA" sz="6000" dirty="0">
                <a:solidFill>
                  <a:schemeClr val="bg1"/>
                </a:solidFill>
                <a:effectLst>
                  <a:outerShdw blurRad="50800" dist="38100" dir="2700000" algn="tl" rotWithShape="0">
                    <a:prstClr val="black">
                      <a:alpha val="40000"/>
                    </a:prstClr>
                  </a:outerShdw>
                </a:effectLst>
                <a:latin typeface="Gibson" panose="02000000000000000000" pitchFamily="50" charset="0"/>
              </a:rPr>
              <a:t>God doesn’t wish that </a:t>
            </a:r>
            <a:r>
              <a:rPr lang="en-CA" sz="6000" i="1" dirty="0">
                <a:solidFill>
                  <a:schemeClr val="bg1"/>
                </a:solidFill>
                <a:effectLst>
                  <a:outerShdw blurRad="50800" dist="38100" dir="2700000" algn="tl" rotWithShape="0">
                    <a:prstClr val="black">
                      <a:alpha val="40000"/>
                    </a:prstClr>
                  </a:outerShdw>
                </a:effectLst>
                <a:latin typeface="Gibson" panose="02000000000000000000" pitchFamily="50" charset="0"/>
              </a:rPr>
              <a:t>any should perish </a:t>
            </a:r>
            <a:r>
              <a:rPr lang="en-CA" sz="6000" dirty="0">
                <a:solidFill>
                  <a:schemeClr val="bg1"/>
                </a:solidFill>
                <a:effectLst>
                  <a:outerShdw blurRad="50800" dist="38100" dir="2700000" algn="tl" rotWithShape="0">
                    <a:prstClr val="black">
                      <a:alpha val="40000"/>
                    </a:prstClr>
                  </a:outerShdw>
                </a:effectLst>
                <a:latin typeface="Gibson" panose="02000000000000000000" pitchFamily="50" charset="0"/>
              </a:rPr>
              <a:t>and </a:t>
            </a:r>
            <a:r>
              <a:rPr lang="en-CA" sz="6000" i="1" dirty="0">
                <a:solidFill>
                  <a:schemeClr val="bg1"/>
                </a:solidFill>
                <a:effectLst>
                  <a:outerShdw blurRad="50800" dist="38100" dir="2700000" algn="tl" rotWithShape="0">
                    <a:prstClr val="black">
                      <a:alpha val="40000"/>
                    </a:prstClr>
                  </a:outerShdw>
                </a:effectLst>
                <a:latin typeface="Gibson" panose="02000000000000000000" pitchFamily="50" charset="0"/>
              </a:rPr>
              <a:t>desires all people to be saved</a:t>
            </a:r>
            <a:r>
              <a:rPr lang="en-CA" sz="6000" dirty="0">
                <a:solidFill>
                  <a:schemeClr val="bg1"/>
                </a:solidFill>
                <a:effectLst>
                  <a:outerShdw blurRad="50800" dist="38100" dir="2700000" algn="tl" rotWithShape="0">
                    <a:prstClr val="black">
                      <a:alpha val="40000"/>
                    </a:prstClr>
                  </a:outerShdw>
                </a:effectLst>
                <a:latin typeface="Gibson" panose="02000000000000000000" pitchFamily="50" charset="0"/>
              </a:rPr>
              <a:t> - </a:t>
            </a:r>
            <a:r>
              <a:rPr lang="en-CA" sz="6000" dirty="0">
                <a:solidFill>
                  <a:schemeClr val="accent4"/>
                </a:solidFill>
                <a:effectLst>
                  <a:outerShdw blurRad="50800" dist="38100" dir="2700000" algn="tl" rotWithShape="0">
                    <a:prstClr val="black">
                      <a:alpha val="40000"/>
                    </a:prstClr>
                  </a:outerShdw>
                </a:effectLst>
                <a:latin typeface="Gibson" panose="02000000000000000000" pitchFamily="50" charset="0"/>
              </a:rPr>
              <a:t>2 Peter 3:9  &amp; 1 Timothy 2:4</a:t>
            </a:r>
          </a:p>
        </p:txBody>
      </p:sp>
    </p:spTree>
    <p:extLst>
      <p:ext uri="{BB962C8B-B14F-4D97-AF65-F5344CB8AC3E}">
        <p14:creationId xmlns:p14="http://schemas.microsoft.com/office/powerpoint/2010/main" val="6054705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500"/>
                                        <p:tgtEl>
                                          <p:spTgt spid="3">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left)">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88738" y="362226"/>
            <a:ext cx="10458696" cy="989497"/>
          </a:xfrm>
        </p:spPr>
        <p:txBody>
          <a:bodyPr anchor="ctr">
            <a:normAutofit/>
          </a:bodyPr>
          <a:lstStyle/>
          <a:p>
            <a:r>
              <a:rPr lang="en-CA" b="1" dirty="0">
                <a:solidFill>
                  <a:schemeClr val="bg1"/>
                </a:solidFill>
                <a:latin typeface="Gibson" panose="02000000000000000000" pitchFamily="50" charset="0"/>
              </a:rPr>
              <a:t>LIBERTARIAN FREE WILL</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1616879"/>
            <a:ext cx="10458696" cy="4695622"/>
          </a:xfrm>
          <a:effectLst/>
        </p:spPr>
        <p:txBody>
          <a:bodyPr anchor="t">
            <a:normAutofit/>
          </a:bodyPr>
          <a:lstStyle/>
          <a:p>
            <a:pPr algn="l"/>
            <a:r>
              <a:rPr lang="en-CA" sz="4800" b="1" i="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OUGHT</a:t>
            </a:r>
            <a:r>
              <a:rPr lang="en-CA" sz="48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 IMPLIES </a:t>
            </a:r>
            <a:r>
              <a:rPr lang="en-CA" sz="4800" b="1" i="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CAN</a:t>
            </a:r>
          </a:p>
          <a:p>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“Moral obligations imply that we have self-determining moral free choice. For ought implies can. That is, </a:t>
            </a:r>
            <a:r>
              <a:rPr lang="en-CA" sz="3200" i="1" dirty="0">
                <a:solidFill>
                  <a:schemeClr val="accent4"/>
                </a:solidFill>
                <a:effectLst>
                  <a:outerShdw blurRad="50800" dist="38100" dir="2700000" algn="tl" rotWithShape="0">
                    <a:prstClr val="black">
                      <a:alpha val="40000"/>
                    </a:prstClr>
                  </a:outerShdw>
                </a:effectLst>
                <a:latin typeface="Gibson" panose="02000000000000000000" pitchFamily="50" charset="0"/>
              </a:rPr>
              <a:t>what we ought to do implies that we can do it.</a:t>
            </a:r>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 Otherwise, we have to assume that the Moral Lawgiver is prescribing the irrational, </a:t>
            </a:r>
            <a:r>
              <a:rPr lang="en-CA" sz="3200" i="1" dirty="0">
                <a:solidFill>
                  <a:schemeClr val="accent4"/>
                </a:solidFill>
                <a:effectLst>
                  <a:outerShdw blurRad="50800" dist="38100" dir="2700000" algn="tl" rotWithShape="0">
                    <a:prstClr val="black">
                      <a:alpha val="40000"/>
                    </a:prstClr>
                  </a:outerShdw>
                </a:effectLst>
                <a:latin typeface="Gibson" panose="02000000000000000000" pitchFamily="50" charset="0"/>
              </a:rPr>
              <a:t>commanding that we do what is literally impossible for us to do.</a:t>
            </a:r>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a:t>
            </a:r>
            <a:b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br>
            <a:r>
              <a:rPr lang="en-CA" sz="3200" dirty="0">
                <a:solidFill>
                  <a:schemeClr val="bg1"/>
                </a:solidFill>
                <a:effectLst>
                  <a:outerShdw blurRad="50800" dist="38100" dir="2700000" algn="tl" rotWithShape="0">
                    <a:prstClr val="black">
                      <a:alpha val="40000"/>
                    </a:prstClr>
                  </a:outerShdw>
                </a:effectLst>
                <a:latin typeface="Gibson Light" panose="02000000000000000000" pitchFamily="50" charset="0"/>
              </a:rPr>
              <a:t>(Norman Geisler)</a:t>
            </a:r>
            <a:endParaRPr lang="en-CA" sz="3200" dirty="0">
              <a:solidFill>
                <a:schemeClr val="accent4"/>
              </a:solidFill>
              <a:effectLst>
                <a:outerShdw blurRad="50800" dist="38100" dir="2700000" algn="tl" rotWithShape="0">
                  <a:prstClr val="black">
                    <a:alpha val="40000"/>
                  </a:prstClr>
                </a:outerShdw>
              </a:effectLst>
              <a:latin typeface="Gibson Light" panose="02000000000000000000" pitchFamily="50" charset="0"/>
            </a:endParaRPr>
          </a:p>
        </p:txBody>
      </p:sp>
    </p:spTree>
    <p:extLst>
      <p:ext uri="{BB962C8B-B14F-4D97-AF65-F5344CB8AC3E}">
        <p14:creationId xmlns:p14="http://schemas.microsoft.com/office/powerpoint/2010/main" val="19298896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4DAB8C4-9774-4049-A8FF-A647B9CCB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997" y="1582777"/>
            <a:ext cx="11002007" cy="3465632"/>
          </a:xfrm>
          <a:prstGeom prst="rect">
            <a:avLst/>
          </a:prstGeom>
        </p:spPr>
      </p:pic>
      <p:sp>
        <p:nvSpPr>
          <p:cNvPr id="16" name="TextBox 15">
            <a:extLst>
              <a:ext uri="{FF2B5EF4-FFF2-40B4-BE49-F238E27FC236}">
                <a16:creationId xmlns:a16="http://schemas.microsoft.com/office/drawing/2014/main" id="{AD129D80-EC6E-472D-9C06-AB889F2637EC}"/>
              </a:ext>
            </a:extLst>
          </p:cNvPr>
          <p:cNvSpPr txBox="1"/>
          <p:nvPr/>
        </p:nvSpPr>
        <p:spPr>
          <a:xfrm>
            <a:off x="3195820" y="5270340"/>
            <a:ext cx="5800357" cy="369332"/>
          </a:xfrm>
          <a:prstGeom prst="rect">
            <a:avLst/>
          </a:prstGeom>
          <a:noFill/>
        </p:spPr>
        <p:txBody>
          <a:bodyPr wrap="square" rtlCol="0">
            <a:spAutoFit/>
          </a:bodyPr>
          <a:lstStyle/>
          <a:p>
            <a:pPr algn="ctr"/>
            <a:r>
              <a:rPr lang="en-CA" dirty="0">
                <a:solidFill>
                  <a:schemeClr val="bg1"/>
                </a:solidFill>
                <a:latin typeface="Gibson" panose="02000000000000000000" pitchFamily="50" charset="0"/>
              </a:rPr>
              <a:t>From the comic strip, FOXTROT</a:t>
            </a:r>
          </a:p>
        </p:txBody>
      </p:sp>
    </p:spTree>
    <p:extLst>
      <p:ext uri="{BB962C8B-B14F-4D97-AF65-F5344CB8AC3E}">
        <p14:creationId xmlns:p14="http://schemas.microsoft.com/office/powerpoint/2010/main" val="23869412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88738" y="362226"/>
            <a:ext cx="10458696" cy="989497"/>
          </a:xfrm>
        </p:spPr>
        <p:txBody>
          <a:bodyPr anchor="ctr">
            <a:normAutofit/>
          </a:bodyPr>
          <a:lstStyle/>
          <a:p>
            <a:r>
              <a:rPr lang="en-CA" b="1" dirty="0">
                <a:solidFill>
                  <a:schemeClr val="bg1"/>
                </a:solidFill>
                <a:latin typeface="Gibson" panose="02000000000000000000" pitchFamily="50" charset="0"/>
              </a:rPr>
              <a:t>LIBERTARIAN FREE WILL</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1581559"/>
            <a:ext cx="10458696" cy="4730942"/>
          </a:xfrm>
          <a:effectLst/>
        </p:spPr>
        <p:txBody>
          <a:bodyPr anchor="t">
            <a:normAutofit/>
          </a:bodyPr>
          <a:lstStyle/>
          <a:p>
            <a:pPr algn="l"/>
            <a:r>
              <a:rPr lang="en-CA" sz="4800" b="1" i="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IT SEEMS INTUITIVE</a:t>
            </a:r>
          </a:p>
        </p:txBody>
      </p:sp>
      <p:pic>
        <p:nvPicPr>
          <p:cNvPr id="6" name="Picture 5" descr="A picture containing filled, shelf, full, many&#10;&#10;Description automatically generated">
            <a:extLst>
              <a:ext uri="{FF2B5EF4-FFF2-40B4-BE49-F238E27FC236}">
                <a16:creationId xmlns:a16="http://schemas.microsoft.com/office/drawing/2014/main" id="{6B642CEF-6B37-47BC-A2B0-A9AEB4BEE74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75908" y="2476334"/>
            <a:ext cx="5255729" cy="3941797"/>
          </a:xfrm>
          <a:prstGeom prst="rect">
            <a:avLst/>
          </a:prstGeom>
        </p:spPr>
      </p:pic>
    </p:spTree>
    <p:extLst>
      <p:ext uri="{BB962C8B-B14F-4D97-AF65-F5344CB8AC3E}">
        <p14:creationId xmlns:p14="http://schemas.microsoft.com/office/powerpoint/2010/main" val="1421850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sz="4800" b="1" dirty="0">
                <a:solidFill>
                  <a:schemeClr val="bg1"/>
                </a:solidFill>
                <a:latin typeface="Gibson" panose="02000000000000000000" pitchFamily="50" charset="0"/>
              </a:rPr>
              <a:t>PROBLEMS WITH LIBERTARIANISM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a:bodyPr>
          <a:lstStyle/>
          <a:p>
            <a:pPr algn="l"/>
            <a:r>
              <a:rPr lang="en-CA" sz="3600" b="1" dirty="0">
                <a:solidFill>
                  <a:schemeClr val="accent4"/>
                </a:solidFill>
                <a:effectLst>
                  <a:outerShdw blurRad="38100" dist="38100" dir="2700000" algn="tl">
                    <a:srgbClr val="000000">
                      <a:alpha val="43137"/>
                    </a:srgbClr>
                  </a:outerShdw>
                </a:effectLst>
                <a:latin typeface="Gibson Light" panose="02000000000000000000" pitchFamily="50" charset="0"/>
              </a:rPr>
              <a:t>1. If people truly had libertarian free will, we would seem to be irrational and chaotic beings. </a:t>
            </a:r>
          </a:p>
          <a:p>
            <a:pPr algn="l"/>
            <a:endParaRPr lang="en-CA" sz="3200" dirty="0">
              <a:solidFill>
                <a:schemeClr val="bg1"/>
              </a:solidFill>
              <a:effectLst>
                <a:outerShdw blurRad="38100" dist="38100" dir="2700000" algn="tl">
                  <a:srgbClr val="000000">
                    <a:alpha val="43137"/>
                  </a:srgbClr>
                </a:outerShdw>
              </a:effectLst>
              <a:latin typeface="Gibson" panose="02000000000000000000" pitchFamily="50" charset="0"/>
            </a:endParaRPr>
          </a:p>
          <a:p>
            <a:pPr algn="l"/>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This is because every choice we make is dependent on some or several prior factors and influences, both internal and external, which together provide </a:t>
            </a:r>
            <a:r>
              <a:rPr lang="en-CA" sz="3200" i="1" u="sng" dirty="0">
                <a:solidFill>
                  <a:schemeClr val="accent4"/>
                </a:solidFill>
                <a:effectLst>
                  <a:outerShdw blurRad="38100" dist="38100" dir="2700000" algn="tl">
                    <a:srgbClr val="000000">
                      <a:alpha val="43137"/>
                    </a:srgbClr>
                  </a:outerShdw>
                </a:effectLst>
                <a:latin typeface="Gibson" panose="02000000000000000000" pitchFamily="50" charset="0"/>
              </a:rPr>
              <a:t>sufficient </a:t>
            </a:r>
            <a:r>
              <a:rPr lang="en-CA" sz="3200" i="1" dirty="0">
                <a:solidFill>
                  <a:schemeClr val="bg1"/>
                </a:solidFill>
                <a:effectLst>
                  <a:outerShdw blurRad="38100" dist="38100" dir="2700000" algn="tl">
                    <a:srgbClr val="000000">
                      <a:alpha val="43137"/>
                    </a:srgbClr>
                  </a:outerShdw>
                </a:effectLst>
                <a:latin typeface="Gibson" panose="02000000000000000000" pitchFamily="50" charset="0"/>
              </a:rPr>
              <a:t>reason</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or cause for your choice.</a:t>
            </a:r>
          </a:p>
        </p:txBody>
      </p:sp>
    </p:spTree>
    <p:extLst>
      <p:ext uri="{BB962C8B-B14F-4D97-AF65-F5344CB8AC3E}">
        <p14:creationId xmlns:p14="http://schemas.microsoft.com/office/powerpoint/2010/main" val="369950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“If our choices have the possibility of being cut off from our circumstances, desires, motives, beliefs, and so forth,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then</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in what sense can we say that choices come from ourselves at all</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a:t>
            </a:r>
          </a:p>
        </p:txBody>
      </p:sp>
      <p:graphicFrame>
        <p:nvGraphicFramePr>
          <p:cNvPr id="9" name="Diagram 8">
            <a:extLst>
              <a:ext uri="{FF2B5EF4-FFF2-40B4-BE49-F238E27FC236}">
                <a16:creationId xmlns:a16="http://schemas.microsoft.com/office/drawing/2014/main" id="{458D29A7-9574-4A24-8B50-0A37D86007D4}"/>
              </a:ext>
            </a:extLst>
          </p:cNvPr>
          <p:cNvGraphicFramePr/>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0160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sz="4800" b="1" dirty="0">
                <a:solidFill>
                  <a:schemeClr val="bg1"/>
                </a:solidFill>
                <a:latin typeface="Gibson" panose="02000000000000000000" pitchFamily="50" charset="0"/>
              </a:rPr>
              <a:t>PROBLEMS WITH LIBERTARIANISM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a:bodyPr>
          <a:lstStyle/>
          <a:p>
            <a:pPr algn="l"/>
            <a:r>
              <a:rPr lang="en-CA" sz="3600" b="1" dirty="0">
                <a:solidFill>
                  <a:schemeClr val="accent4"/>
                </a:solidFill>
                <a:effectLst>
                  <a:outerShdw blurRad="38100" dist="38100" dir="2700000" algn="tl">
                    <a:srgbClr val="000000">
                      <a:alpha val="43137"/>
                    </a:srgbClr>
                  </a:outerShdw>
                </a:effectLst>
                <a:latin typeface="Gibson Light" panose="02000000000000000000" pitchFamily="50" charset="0"/>
              </a:rPr>
              <a:t>2. The argument that ought implies can and that inability absolves guilt proves to be </a:t>
            </a:r>
            <a:r>
              <a:rPr lang="en-CA" sz="3600" b="1" i="1" u="sng" dirty="0">
                <a:solidFill>
                  <a:schemeClr val="accent4"/>
                </a:solidFill>
                <a:effectLst>
                  <a:outerShdw blurRad="38100" dist="38100" dir="2700000" algn="tl">
                    <a:srgbClr val="000000">
                      <a:alpha val="43137"/>
                    </a:srgbClr>
                  </a:outerShdw>
                </a:effectLst>
                <a:latin typeface="Gibson Light" panose="02000000000000000000" pitchFamily="50" charset="0"/>
              </a:rPr>
              <a:t>untrue</a:t>
            </a:r>
            <a:r>
              <a:rPr lang="en-CA" sz="3600" b="1" dirty="0">
                <a:solidFill>
                  <a:schemeClr val="accent4"/>
                </a:solidFill>
                <a:effectLst>
                  <a:outerShdw blurRad="38100" dist="38100" dir="2700000" algn="tl">
                    <a:srgbClr val="000000">
                      <a:alpha val="43137"/>
                    </a:srgbClr>
                  </a:outerShdw>
                </a:effectLst>
                <a:latin typeface="Gibson Light" panose="02000000000000000000" pitchFamily="50" charset="0"/>
              </a:rPr>
              <a:t>.</a:t>
            </a:r>
          </a:p>
          <a:p>
            <a:pPr algn="l"/>
            <a:endParaRPr lang="en-CA" sz="3600" b="1" dirty="0">
              <a:solidFill>
                <a:schemeClr val="accent4"/>
              </a:solidFill>
              <a:effectLst>
                <a:outerShdw blurRad="38100" dist="38100" dir="2700000" algn="tl">
                  <a:srgbClr val="000000">
                    <a:alpha val="43137"/>
                  </a:srgbClr>
                </a:outerShdw>
              </a:effectLst>
              <a:latin typeface="Gibson Light" panose="02000000000000000000" pitchFamily="50" charset="0"/>
            </a:endParaRPr>
          </a:p>
          <a:p>
            <a:pPr marL="457200" indent="-4572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The inability to pay a debt you owe doesn’t absolve you of the debt.</a:t>
            </a:r>
          </a:p>
          <a:p>
            <a:pPr marL="457200" indent="-4572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We sin willfully according to our nature, and therefore it is entirely just for God to condemn sin.</a:t>
            </a:r>
          </a:p>
        </p:txBody>
      </p:sp>
    </p:spTree>
    <p:extLst>
      <p:ext uri="{BB962C8B-B14F-4D97-AF65-F5344CB8AC3E}">
        <p14:creationId xmlns:p14="http://schemas.microsoft.com/office/powerpoint/2010/main" val="3535105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left)">
                                      <p:cBhvr>
                                        <p:cTn id="1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sz="4800" b="1" dirty="0">
                <a:solidFill>
                  <a:schemeClr val="bg1"/>
                </a:solidFill>
                <a:latin typeface="Gibson" panose="02000000000000000000" pitchFamily="50" charset="0"/>
              </a:rPr>
              <a:t>MAIN PROBLEM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a:bodyPr>
          <a:lstStyle/>
          <a:p>
            <a:r>
              <a:rPr lang="en-CA" sz="3600" b="1" dirty="0">
                <a:solidFill>
                  <a:schemeClr val="accent4"/>
                </a:solidFill>
                <a:effectLst>
                  <a:outerShdw blurRad="38100" dist="38100" dir="2700000" algn="tl">
                    <a:srgbClr val="000000">
                      <a:alpha val="43137"/>
                    </a:srgbClr>
                  </a:outerShdw>
                </a:effectLst>
                <a:latin typeface="Gibson Light" panose="02000000000000000000" pitchFamily="50" charset="0"/>
              </a:rPr>
              <a:t>Scripture tells us clearly that since the Fall, humanity’s will is </a:t>
            </a:r>
            <a:r>
              <a:rPr lang="en-CA" sz="3600" b="1" i="1" dirty="0">
                <a:solidFill>
                  <a:schemeClr val="accent4"/>
                </a:solidFill>
                <a:effectLst>
                  <a:outerShdw blurRad="38100" dist="38100" dir="2700000" algn="tl">
                    <a:srgbClr val="000000">
                      <a:alpha val="43137"/>
                    </a:srgbClr>
                  </a:outerShdw>
                </a:effectLst>
                <a:latin typeface="Gibson Light" panose="02000000000000000000" pitchFamily="50" charset="0"/>
              </a:rPr>
              <a:t>not</a:t>
            </a:r>
            <a:r>
              <a:rPr lang="en-CA" sz="3600" b="1" i="1" u="sng" dirty="0">
                <a:solidFill>
                  <a:schemeClr val="accent4"/>
                </a:solidFill>
                <a:effectLst>
                  <a:outerShdw blurRad="38100" dist="38100" dir="2700000" algn="tl">
                    <a:srgbClr val="000000">
                      <a:alpha val="43137"/>
                    </a:srgbClr>
                  </a:outerShdw>
                </a:effectLst>
                <a:latin typeface="Gibson Light" panose="02000000000000000000" pitchFamily="50" charset="0"/>
              </a:rPr>
              <a:t> free </a:t>
            </a:r>
            <a:r>
              <a:rPr lang="en-CA" sz="3600" b="1" dirty="0">
                <a:solidFill>
                  <a:schemeClr val="accent4"/>
                </a:solidFill>
                <a:effectLst>
                  <a:outerShdw blurRad="38100" dist="38100" dir="2700000" algn="tl">
                    <a:srgbClr val="000000">
                      <a:alpha val="43137"/>
                    </a:srgbClr>
                  </a:outerShdw>
                </a:effectLst>
                <a:latin typeface="Gibson Light" panose="02000000000000000000" pitchFamily="50" charset="0"/>
              </a:rPr>
              <a:t>but rather in </a:t>
            </a:r>
            <a:r>
              <a:rPr lang="en-CA" sz="3600" b="1" i="1" u="sng" dirty="0">
                <a:solidFill>
                  <a:schemeClr val="accent4"/>
                </a:solidFill>
                <a:effectLst>
                  <a:outerShdw blurRad="38100" dist="38100" dir="2700000" algn="tl">
                    <a:srgbClr val="000000">
                      <a:alpha val="43137"/>
                    </a:srgbClr>
                  </a:outerShdw>
                </a:effectLst>
                <a:latin typeface="Gibson Light" panose="02000000000000000000" pitchFamily="50" charset="0"/>
              </a:rPr>
              <a:t>bondage</a:t>
            </a:r>
            <a:r>
              <a:rPr lang="en-CA" sz="3600" b="1" dirty="0">
                <a:solidFill>
                  <a:schemeClr val="accent4"/>
                </a:solidFill>
                <a:effectLst>
                  <a:outerShdw blurRad="38100" dist="38100" dir="2700000" algn="tl">
                    <a:srgbClr val="000000">
                      <a:alpha val="43137"/>
                    </a:srgbClr>
                  </a:outerShdw>
                </a:effectLst>
                <a:latin typeface="Gibson Light" panose="02000000000000000000" pitchFamily="50" charset="0"/>
              </a:rPr>
              <a:t> to sin.</a:t>
            </a:r>
          </a:p>
          <a:p>
            <a:pPr algn="l"/>
            <a:endParaRPr lang="en-CA" sz="3600" b="1" dirty="0">
              <a:solidFill>
                <a:schemeClr val="accent4"/>
              </a:solidFill>
              <a:effectLst>
                <a:outerShdw blurRad="38100" dist="38100" dir="2700000" algn="tl">
                  <a:srgbClr val="000000">
                    <a:alpha val="43137"/>
                  </a:srgbClr>
                </a:outerShdw>
              </a:effectLst>
              <a:latin typeface="Gibson Light" panose="02000000000000000000" pitchFamily="50" charset="0"/>
            </a:endParaRP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Man is not the measure of ultimate truth;</a:t>
            </a:r>
            <a:br>
              <a:rPr lang="en-CA" sz="3600" dirty="0">
                <a:solidFill>
                  <a:schemeClr val="bg1"/>
                </a:solidFill>
                <a:effectLst>
                  <a:outerShdw blurRad="38100" dist="38100" dir="2700000" algn="tl">
                    <a:srgbClr val="000000">
                      <a:alpha val="43137"/>
                    </a:srgbClr>
                  </a:outerShdw>
                </a:effectLst>
                <a:latin typeface="Gibson" panose="02000000000000000000" pitchFamily="50" charset="0"/>
              </a:rPr>
            </a:b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God and His Word are.</a:t>
            </a:r>
          </a:p>
        </p:txBody>
      </p:sp>
    </p:spTree>
    <p:extLst>
      <p:ext uri="{BB962C8B-B14F-4D97-AF65-F5344CB8AC3E}">
        <p14:creationId xmlns:p14="http://schemas.microsoft.com/office/powerpoint/2010/main" val="1317854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b="1" dirty="0">
                <a:solidFill>
                  <a:schemeClr val="bg1"/>
                </a:solidFill>
                <a:latin typeface="Gibson" panose="02000000000000000000" pitchFamily="50" charset="0"/>
              </a:rPr>
              <a:t>BIBLICAL COMPATIBILISM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a:bodyPr>
          <a:lstStyle/>
          <a:p>
            <a:pPr algn="l"/>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DEFINITION:</a:t>
            </a: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Compatibilism simply means that these </a:t>
            </a:r>
            <a:r>
              <a:rPr lang="en-CA" sz="3600" i="1" dirty="0">
                <a:solidFill>
                  <a:schemeClr val="accent4"/>
                </a:solidFill>
                <a:effectLst>
                  <a:outerShdw blurRad="38100" dist="38100" dir="2700000" algn="tl">
                    <a:srgbClr val="000000">
                      <a:alpha val="43137"/>
                    </a:srgbClr>
                  </a:outerShdw>
                </a:effectLst>
                <a:latin typeface="Gibson" panose="02000000000000000000" pitchFamily="50" charset="0"/>
              </a:rPr>
              <a:t>two truths </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(of Divine sovereignty and human responsibility) are </a:t>
            </a:r>
            <a:r>
              <a:rPr lang="en-CA" sz="3600" dirty="0">
                <a:solidFill>
                  <a:schemeClr val="accent4"/>
                </a:solidFill>
                <a:effectLst>
                  <a:outerShdw blurRad="38100" dist="38100" dir="2700000" algn="tl">
                    <a:srgbClr val="000000">
                      <a:alpha val="43137"/>
                    </a:srgbClr>
                  </a:outerShdw>
                </a:effectLst>
                <a:latin typeface="Gibson" panose="02000000000000000000" pitchFamily="50" charset="0"/>
              </a:rPr>
              <a:t>not in disagreement</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or at odds with each other, but rather are </a:t>
            </a:r>
            <a:r>
              <a:rPr lang="en-CA" sz="3600" b="1" i="1" u="sng" dirty="0">
                <a:solidFill>
                  <a:schemeClr val="accent4"/>
                </a:solidFill>
                <a:effectLst>
                  <a:outerShdw blurRad="38100" dist="38100" dir="2700000" algn="tl">
                    <a:srgbClr val="000000">
                      <a:alpha val="43137"/>
                    </a:srgbClr>
                  </a:outerShdw>
                </a:effectLst>
                <a:latin typeface="Gibson" panose="02000000000000000000" pitchFamily="50" charset="0"/>
              </a:rPr>
              <a:t>compatible</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a:t>
            </a:r>
          </a:p>
        </p:txBody>
      </p:sp>
    </p:spTree>
    <p:extLst>
      <p:ext uri="{BB962C8B-B14F-4D97-AF65-F5344CB8AC3E}">
        <p14:creationId xmlns:p14="http://schemas.microsoft.com/office/powerpoint/2010/main" val="1914101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“Biblical compatibilism says that our choices proceed from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the most compelling motives and desires</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 we have, which in turn is conditioned on our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base nature</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 whether good or evil. The more voluntarily and unconstrainedly our choices are made, the more freedom and responsibility we have in making them.”</a:t>
            </a:r>
          </a:p>
        </p:txBody>
      </p:sp>
      <p:graphicFrame>
        <p:nvGraphicFramePr>
          <p:cNvPr id="9" name="Diagram 8">
            <a:extLst>
              <a:ext uri="{FF2B5EF4-FFF2-40B4-BE49-F238E27FC236}">
                <a16:creationId xmlns:a16="http://schemas.microsoft.com/office/drawing/2014/main" id="{458D29A7-9574-4A24-8B50-0A37D86007D4}"/>
              </a:ext>
            </a:extLst>
          </p:cNvPr>
          <p:cNvGraphicFramePr/>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21903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b="1" dirty="0">
                <a:solidFill>
                  <a:schemeClr val="bg1"/>
                </a:solidFill>
                <a:latin typeface="Gibson" panose="02000000000000000000" pitchFamily="50" charset="0"/>
              </a:rPr>
              <a:t>BIBLICAL COMPATIBILISM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a:bodyPr>
          <a:lstStyle/>
          <a:p>
            <a:pPr algn="l"/>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A. WHAT IT IS </a:t>
            </a:r>
            <a:r>
              <a:rPr lang="en-CA" sz="4400" b="1" dirty="0">
                <a:solidFill>
                  <a:schemeClr val="accent4"/>
                </a:solidFill>
                <a:effectLst>
                  <a:outerShdw blurRad="38100" dist="38100" dir="2700000" algn="tl">
                    <a:srgbClr val="000000">
                      <a:alpha val="43137"/>
                    </a:srgbClr>
                  </a:outerShdw>
                </a:effectLst>
                <a:latin typeface="Gibson" panose="02000000000000000000" pitchFamily="50" charset="0"/>
              </a:rPr>
              <a:t>NOT</a:t>
            </a:r>
          </a:p>
          <a:p>
            <a:pPr algn="l"/>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I. Compatibilism is NOT </a:t>
            </a:r>
            <a:r>
              <a:rPr lang="en-CA" sz="3600" i="1" u="sng" dirty="0">
                <a:solidFill>
                  <a:schemeClr val="accent4"/>
                </a:solidFill>
                <a:effectLst>
                  <a:outerShdw blurRad="38100" dist="38100" dir="2700000" algn="tl">
                    <a:srgbClr val="000000">
                      <a:alpha val="43137"/>
                    </a:srgbClr>
                  </a:outerShdw>
                </a:effectLst>
                <a:latin typeface="Gibson" panose="02000000000000000000" pitchFamily="50" charset="0"/>
              </a:rPr>
              <a:t>Fatalism</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or ‘hard determinism’</a:t>
            </a:r>
          </a:p>
        </p:txBody>
      </p:sp>
    </p:spTree>
    <p:extLst>
      <p:ext uri="{BB962C8B-B14F-4D97-AF65-F5344CB8AC3E}">
        <p14:creationId xmlns:p14="http://schemas.microsoft.com/office/powerpoint/2010/main" val="19667904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2058661"/>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88738" y="2085163"/>
            <a:ext cx="10458696" cy="989497"/>
          </a:xfrm>
        </p:spPr>
        <p:txBody>
          <a:bodyPr anchor="ctr">
            <a:normAutofit/>
          </a:bodyPr>
          <a:lstStyle/>
          <a:p>
            <a:r>
              <a:rPr lang="en-CA" b="1" dirty="0">
                <a:solidFill>
                  <a:schemeClr val="accent4"/>
                </a:solidFill>
                <a:latin typeface="Gibson" panose="02000000000000000000" pitchFamily="50" charset="0"/>
              </a:rPr>
              <a:t>SLIDO QUESTION</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3366208"/>
            <a:ext cx="10458696" cy="2924312"/>
          </a:xfrm>
          <a:effectLst/>
        </p:spPr>
        <p:txBody>
          <a:bodyPr>
            <a:normAutofit/>
          </a:bodyPr>
          <a:lstStyle/>
          <a:p>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“Does the doctrine of Predestination align with the secular Philosophy of Determinism?”</a:t>
            </a:r>
            <a:endParaRPr lang="en-CA" sz="3600" dirty="0">
              <a:solidFill>
                <a:schemeClr val="accent4"/>
              </a:solidFill>
              <a:effectLst>
                <a:outerShdw blurRad="50800" dist="38100" dir="2700000" algn="tl" rotWithShape="0">
                  <a:prstClr val="black">
                    <a:alpha val="40000"/>
                  </a:prstClr>
                </a:outerShdw>
              </a:effectLst>
              <a:latin typeface="Gibson" panose="02000000000000000000" pitchFamily="50" charset="0"/>
            </a:endParaRPr>
          </a:p>
        </p:txBody>
      </p:sp>
      <p:pic>
        <p:nvPicPr>
          <p:cNvPr id="8" name="Picture 7" descr="A close up of a logo&#10;&#10;Description automatically generated">
            <a:extLst>
              <a:ext uri="{FF2B5EF4-FFF2-40B4-BE49-F238E27FC236}">
                <a16:creationId xmlns:a16="http://schemas.microsoft.com/office/drawing/2014/main" id="{07B86ABD-860C-42CE-9102-415328575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023" y="459683"/>
            <a:ext cx="1373955" cy="1373955"/>
          </a:xfrm>
          <a:prstGeom prst="rect">
            <a:avLst/>
          </a:prstGeom>
        </p:spPr>
      </p:pic>
    </p:spTree>
    <p:extLst>
      <p:ext uri="{BB962C8B-B14F-4D97-AF65-F5344CB8AC3E}">
        <p14:creationId xmlns:p14="http://schemas.microsoft.com/office/powerpoint/2010/main" val="25102741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b="1" dirty="0">
                <a:solidFill>
                  <a:schemeClr val="bg1"/>
                </a:solidFill>
                <a:latin typeface="Gibson" panose="02000000000000000000" pitchFamily="50" charset="0"/>
              </a:rPr>
              <a:t>BIBLICAL COMPATIBILISM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a:bodyPr>
          <a:lstStyle/>
          <a:p>
            <a:pPr algn="l"/>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A. WHAT IT IS </a:t>
            </a:r>
            <a:r>
              <a:rPr lang="en-CA" sz="4400" b="1" dirty="0">
                <a:solidFill>
                  <a:schemeClr val="accent4"/>
                </a:solidFill>
                <a:effectLst>
                  <a:outerShdw blurRad="38100" dist="38100" dir="2700000" algn="tl">
                    <a:srgbClr val="000000">
                      <a:alpha val="43137"/>
                    </a:srgbClr>
                  </a:outerShdw>
                </a:effectLst>
                <a:latin typeface="Gibson" panose="02000000000000000000" pitchFamily="50" charset="0"/>
              </a:rPr>
              <a:t>NOT</a:t>
            </a:r>
          </a:p>
          <a:p>
            <a:pPr algn="l"/>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I. Compatibilism is NOT </a:t>
            </a:r>
            <a:r>
              <a:rPr lang="en-CA" sz="3600" i="1" u="sng" dirty="0">
                <a:solidFill>
                  <a:schemeClr val="accent4"/>
                </a:solidFill>
                <a:effectLst>
                  <a:outerShdw blurRad="38100" dist="38100" dir="2700000" algn="tl">
                    <a:srgbClr val="000000">
                      <a:alpha val="43137"/>
                    </a:srgbClr>
                  </a:outerShdw>
                </a:effectLst>
                <a:latin typeface="Gibson" panose="02000000000000000000" pitchFamily="50" charset="0"/>
              </a:rPr>
              <a:t>Fatalism</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or ‘hard determinism’</a:t>
            </a:r>
          </a:p>
        </p:txBody>
      </p:sp>
      <p:pic>
        <p:nvPicPr>
          <p:cNvPr id="5" name="Picture 4" descr="A group of people posing for the camera&#10;&#10;Description automatically generated">
            <a:extLst>
              <a:ext uri="{FF2B5EF4-FFF2-40B4-BE49-F238E27FC236}">
                <a16:creationId xmlns:a16="http://schemas.microsoft.com/office/drawing/2014/main" id="{CB6286D8-53C1-4452-99D6-A2D9C36356A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182907" y="3094192"/>
            <a:ext cx="4278973" cy="3542990"/>
          </a:xfrm>
          <a:prstGeom prst="rect">
            <a:avLst/>
          </a:prstGeom>
        </p:spPr>
      </p:pic>
      <p:pic>
        <p:nvPicPr>
          <p:cNvPr id="9" name="Picture 8" descr="A close up of a sign&#10;&#10;Description automatically generated">
            <a:extLst>
              <a:ext uri="{FF2B5EF4-FFF2-40B4-BE49-F238E27FC236}">
                <a16:creationId xmlns:a16="http://schemas.microsoft.com/office/drawing/2014/main" id="{A6F4C5F3-830F-4460-8988-D8928576D2E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961182" y="3134487"/>
            <a:ext cx="2427458" cy="2403982"/>
          </a:xfrm>
          <a:prstGeom prst="rect">
            <a:avLst/>
          </a:prstGeom>
        </p:spPr>
      </p:pic>
      <p:sp>
        <p:nvSpPr>
          <p:cNvPr id="10" name="TextBox 9">
            <a:extLst>
              <a:ext uri="{FF2B5EF4-FFF2-40B4-BE49-F238E27FC236}">
                <a16:creationId xmlns:a16="http://schemas.microsoft.com/office/drawing/2014/main" id="{80ECDBF0-C359-49CC-9A63-CB0CB3D7522F}"/>
              </a:ext>
            </a:extLst>
          </p:cNvPr>
          <p:cNvSpPr txBox="1"/>
          <p:nvPr/>
        </p:nvSpPr>
        <p:spPr>
          <a:xfrm>
            <a:off x="2123135" y="5734190"/>
            <a:ext cx="2656862" cy="369332"/>
          </a:xfrm>
          <a:prstGeom prst="rect">
            <a:avLst/>
          </a:prstGeom>
          <a:noFill/>
        </p:spPr>
        <p:txBody>
          <a:bodyPr wrap="square" rtlCol="0">
            <a:spAutoFit/>
          </a:bodyPr>
          <a:lstStyle/>
          <a:p>
            <a:r>
              <a:rPr lang="en-CA" dirty="0">
                <a:solidFill>
                  <a:schemeClr val="bg1"/>
                </a:solidFill>
                <a:latin typeface="Gibson" panose="02000000000000000000" pitchFamily="50" charset="0"/>
              </a:rPr>
              <a:t>The Myth of Oedipus</a:t>
            </a:r>
          </a:p>
        </p:txBody>
      </p:sp>
    </p:spTree>
    <p:extLst>
      <p:ext uri="{BB962C8B-B14F-4D97-AF65-F5344CB8AC3E}">
        <p14:creationId xmlns:p14="http://schemas.microsoft.com/office/powerpoint/2010/main" val="34797550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“This is a doctrine which deals with some of the</a:t>
            </a:r>
            <a:r>
              <a:rPr lang="en-CA" sz="3200" dirty="0">
                <a:solidFill>
                  <a:schemeClr val="accent4"/>
                </a:solidFill>
                <a:effectLst>
                  <a:outerShdw blurRad="50800" dist="38100" dir="2700000" algn="tl" rotWithShape="0">
                    <a:prstClr val="black">
                      <a:alpha val="40000"/>
                    </a:prstClr>
                  </a:outerShdw>
                </a:effectLst>
                <a:latin typeface="Gibson" panose="02000000000000000000" pitchFamily="50" charset="0"/>
              </a:rPr>
              <a:t> most profound truths</a:t>
            </a:r>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 revealed in Scripture and it will </a:t>
            </a:r>
            <a:r>
              <a:rPr lang="en-CA" sz="3200" dirty="0">
                <a:solidFill>
                  <a:schemeClr val="accent4"/>
                </a:solidFill>
                <a:effectLst>
                  <a:outerShdw blurRad="50800" dist="38100" dir="2700000" algn="tl" rotWithShape="0">
                    <a:prstClr val="black">
                      <a:alpha val="40000"/>
                    </a:prstClr>
                  </a:outerShdw>
                </a:effectLst>
                <a:latin typeface="Gibson" panose="02000000000000000000" pitchFamily="50" charset="0"/>
              </a:rPr>
              <a:t>abundantly repay careful study </a:t>
            </a:r>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on the part of Christian people. </a:t>
            </a:r>
          </a:p>
          <a:p>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If any are disposed to reject it without first making a careful study of its claims, let them not forget that it has commanded the firm belief of multitudes of the wisest and best men that have ever lived, and that there must, therefore, be strong reasons in favor of its truth.”</a:t>
            </a:r>
          </a:p>
        </p:txBody>
      </p:sp>
      <p:graphicFrame>
        <p:nvGraphicFramePr>
          <p:cNvPr id="9" name="Diagram 8">
            <a:extLst>
              <a:ext uri="{FF2B5EF4-FFF2-40B4-BE49-F238E27FC236}">
                <a16:creationId xmlns:a16="http://schemas.microsoft.com/office/drawing/2014/main" id="{458D29A7-9574-4A24-8B50-0A37D86007D4}"/>
              </a:ext>
            </a:extLst>
          </p:cNvPr>
          <p:cNvGraphicFramePr/>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572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b="1" dirty="0">
                <a:solidFill>
                  <a:schemeClr val="bg1"/>
                </a:solidFill>
                <a:latin typeface="Gibson" panose="02000000000000000000" pitchFamily="50" charset="0"/>
              </a:rPr>
              <a:t>BIBLICAL COMPATIBILISM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lnSpcReduction="10000"/>
          </a:bodyPr>
          <a:lstStyle/>
          <a:p>
            <a:pPr algn="l"/>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A. WHAT IT IS </a:t>
            </a:r>
            <a:r>
              <a:rPr lang="en-CA" sz="4400" b="1" dirty="0">
                <a:solidFill>
                  <a:schemeClr val="accent4"/>
                </a:solidFill>
                <a:effectLst>
                  <a:outerShdw blurRad="38100" dist="38100" dir="2700000" algn="tl">
                    <a:srgbClr val="000000">
                      <a:alpha val="43137"/>
                    </a:srgbClr>
                  </a:outerShdw>
                </a:effectLst>
                <a:latin typeface="Gibson" panose="02000000000000000000" pitchFamily="50" charset="0"/>
              </a:rPr>
              <a:t>NOT</a:t>
            </a:r>
          </a:p>
          <a:p>
            <a:pPr algn="l"/>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I. Compatibilism is NOT </a:t>
            </a:r>
            <a:r>
              <a:rPr lang="en-CA" sz="3600" i="1" u="sng" dirty="0">
                <a:solidFill>
                  <a:schemeClr val="accent4"/>
                </a:solidFill>
                <a:effectLst>
                  <a:outerShdw blurRad="38100" dist="38100" dir="2700000" algn="tl">
                    <a:srgbClr val="000000">
                      <a:alpha val="43137"/>
                    </a:srgbClr>
                  </a:outerShdw>
                </a:effectLst>
                <a:latin typeface="Gibson" panose="02000000000000000000" pitchFamily="50" charset="0"/>
              </a:rPr>
              <a:t>Fatalism</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or ‘hard determinism’</a:t>
            </a:r>
          </a:p>
          <a:p>
            <a:pPr algn="l"/>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a:p>
            <a:pPr marL="457200" indent="-4572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Fatalism/determinism is about </a:t>
            </a:r>
            <a:r>
              <a:rPr lang="en-CA" sz="3200" i="1" dirty="0">
                <a:solidFill>
                  <a:schemeClr val="accent4"/>
                </a:solidFill>
                <a:effectLst>
                  <a:outerShdw blurRad="38100" dist="38100" dir="2700000" algn="tl">
                    <a:srgbClr val="000000">
                      <a:alpha val="43137"/>
                    </a:srgbClr>
                  </a:outerShdw>
                </a:effectLst>
                <a:latin typeface="Gibson" panose="02000000000000000000" pitchFamily="50" charset="0"/>
              </a:rPr>
              <a:t>impersonal</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a:t>
            </a:r>
            <a:r>
              <a:rPr lang="en-CA" sz="3200" i="1" dirty="0">
                <a:solidFill>
                  <a:schemeClr val="accent4"/>
                </a:solidFill>
                <a:effectLst>
                  <a:outerShdw blurRad="38100" dist="38100" dir="2700000" algn="tl">
                    <a:srgbClr val="000000">
                      <a:alpha val="43137"/>
                    </a:srgbClr>
                  </a:outerShdw>
                </a:effectLst>
                <a:latin typeface="Gibson" panose="02000000000000000000" pitchFamily="50" charset="0"/>
              </a:rPr>
              <a:t>blind, cold fate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or the product of purely material processes. </a:t>
            </a:r>
          </a:p>
          <a:p>
            <a:pPr marL="457200" indent="-4572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Biblical compatibilism affirms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the necessity and importance of choices</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and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the reality of their consequences</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within the framework of the loving, wise and sovereign plan of a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Personal God</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a:t>
            </a:r>
          </a:p>
        </p:txBody>
      </p:sp>
    </p:spTree>
    <p:extLst>
      <p:ext uri="{BB962C8B-B14F-4D97-AF65-F5344CB8AC3E}">
        <p14:creationId xmlns:p14="http://schemas.microsoft.com/office/powerpoint/2010/main" val="212837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b="1" dirty="0">
                <a:solidFill>
                  <a:schemeClr val="bg1"/>
                </a:solidFill>
                <a:latin typeface="Gibson" panose="02000000000000000000" pitchFamily="50" charset="0"/>
              </a:rPr>
              <a:t>BIBLICAL COMPATIBILISM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a:bodyPr>
          <a:lstStyle/>
          <a:p>
            <a:pPr algn="l"/>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A. WHAT IT IS </a:t>
            </a:r>
            <a:r>
              <a:rPr lang="en-CA" sz="4400" b="1" dirty="0">
                <a:solidFill>
                  <a:schemeClr val="accent4"/>
                </a:solidFill>
                <a:effectLst>
                  <a:outerShdw blurRad="38100" dist="38100" dir="2700000" algn="tl">
                    <a:srgbClr val="000000">
                      <a:alpha val="43137"/>
                    </a:srgbClr>
                  </a:outerShdw>
                </a:effectLst>
                <a:latin typeface="Gibson" panose="02000000000000000000" pitchFamily="50" charset="0"/>
              </a:rPr>
              <a:t>NOT</a:t>
            </a:r>
          </a:p>
          <a:p>
            <a:pPr algn="l"/>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II. Compatibilism is NOT God </a:t>
            </a:r>
            <a:r>
              <a:rPr lang="en-CA" sz="3600" i="1" u="sng" dirty="0">
                <a:solidFill>
                  <a:schemeClr val="accent4"/>
                </a:solidFill>
                <a:effectLst>
                  <a:outerShdw blurRad="38100" dist="38100" dir="2700000" algn="tl">
                    <a:srgbClr val="000000">
                      <a:alpha val="43137"/>
                    </a:srgbClr>
                  </a:outerShdw>
                </a:effectLst>
                <a:latin typeface="Gibson" panose="02000000000000000000" pitchFamily="50" charset="0"/>
              </a:rPr>
              <a:t>forcing</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someone against their will</a:t>
            </a:r>
          </a:p>
          <a:p>
            <a:pPr algn="l"/>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a:p>
            <a:pPr marL="457200" indent="-4572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God does not force anyone to sin, but rather we are lured away </a:t>
            </a:r>
            <a:r>
              <a:rPr lang="en-CA" sz="3200" i="1" dirty="0">
                <a:solidFill>
                  <a:schemeClr val="accent4"/>
                </a:solidFill>
                <a:effectLst>
                  <a:outerShdw blurRad="38100" dist="38100" dir="2700000" algn="tl">
                    <a:srgbClr val="000000">
                      <a:alpha val="43137"/>
                    </a:srgbClr>
                  </a:outerShdw>
                </a:effectLst>
                <a:latin typeface="Gibson" panose="02000000000000000000" pitchFamily="50" charset="0"/>
              </a:rPr>
              <a:t>by our own sinful desires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(see James 1:13-15).</a:t>
            </a:r>
          </a:p>
        </p:txBody>
      </p:sp>
    </p:spTree>
    <p:extLst>
      <p:ext uri="{BB962C8B-B14F-4D97-AF65-F5344CB8AC3E}">
        <p14:creationId xmlns:p14="http://schemas.microsoft.com/office/powerpoint/2010/main" val="241912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wipe(down)">
                                      <p:cBhvr>
                                        <p:cTn id="1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b="1" dirty="0">
                <a:solidFill>
                  <a:schemeClr val="bg1"/>
                </a:solidFill>
                <a:latin typeface="Gibson" panose="02000000000000000000" pitchFamily="50" charset="0"/>
              </a:rPr>
              <a:t>BIBLICAL COMPATIBILISM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lnSpcReduction="10000"/>
          </a:bodyPr>
          <a:lstStyle/>
          <a:p>
            <a:pPr algn="l"/>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A. WHAT IT IS </a:t>
            </a:r>
            <a:r>
              <a:rPr lang="en-CA" sz="4400" b="1" dirty="0">
                <a:solidFill>
                  <a:schemeClr val="accent4"/>
                </a:solidFill>
                <a:effectLst>
                  <a:outerShdw blurRad="38100" dist="38100" dir="2700000" algn="tl">
                    <a:srgbClr val="000000">
                      <a:alpha val="43137"/>
                    </a:srgbClr>
                  </a:outerShdw>
                </a:effectLst>
                <a:latin typeface="Gibson" panose="02000000000000000000" pitchFamily="50" charset="0"/>
              </a:rPr>
              <a:t>NOT</a:t>
            </a:r>
          </a:p>
          <a:p>
            <a:pPr algn="l"/>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II. Compatibilism is NOT God </a:t>
            </a:r>
            <a:r>
              <a:rPr lang="en-CA" sz="3600" i="1" u="sng" dirty="0">
                <a:solidFill>
                  <a:schemeClr val="accent4"/>
                </a:solidFill>
                <a:effectLst>
                  <a:outerShdw blurRad="38100" dist="38100" dir="2700000" algn="tl">
                    <a:srgbClr val="000000">
                      <a:alpha val="43137"/>
                    </a:srgbClr>
                  </a:outerShdw>
                </a:effectLst>
                <a:latin typeface="Gibson" panose="02000000000000000000" pitchFamily="50" charset="0"/>
              </a:rPr>
              <a:t>forcing</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someone against their will</a:t>
            </a:r>
          </a:p>
          <a:p>
            <a:pPr algn="l"/>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a:p>
            <a:pPr marL="457200" indent="-4572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When God brings someone to Himself, He is not dragging them kicking and screaming against their will. Scripture teaches that God gives us </a:t>
            </a:r>
            <a:r>
              <a:rPr lang="en-CA" sz="3200" i="1" dirty="0">
                <a:solidFill>
                  <a:schemeClr val="accent4"/>
                </a:solidFill>
                <a:effectLst>
                  <a:outerShdw blurRad="38100" dist="38100" dir="2700000" algn="tl">
                    <a:srgbClr val="000000">
                      <a:alpha val="43137"/>
                    </a:srgbClr>
                  </a:outerShdw>
                </a:effectLst>
                <a:latin typeface="Gibson" panose="02000000000000000000" pitchFamily="50" charset="0"/>
              </a:rPr>
              <a:t>a new nature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that </a:t>
            </a:r>
            <a:r>
              <a:rPr lang="en-CA" sz="3200" i="1" dirty="0">
                <a:solidFill>
                  <a:schemeClr val="accent4"/>
                </a:solidFill>
                <a:effectLst>
                  <a:outerShdw blurRad="38100" dist="38100" dir="2700000" algn="tl">
                    <a:srgbClr val="000000">
                      <a:alpha val="43137"/>
                    </a:srgbClr>
                  </a:outerShdw>
                </a:effectLst>
                <a:latin typeface="Gibson" panose="02000000000000000000" pitchFamily="50" charset="0"/>
              </a:rPr>
              <a:t>desires</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the things of God. This is the new birth, and the reason why we come to Him.</a:t>
            </a:r>
          </a:p>
        </p:txBody>
      </p:sp>
    </p:spTree>
    <p:extLst>
      <p:ext uri="{BB962C8B-B14F-4D97-AF65-F5344CB8AC3E}">
        <p14:creationId xmlns:p14="http://schemas.microsoft.com/office/powerpoint/2010/main" val="980498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left)">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work out your own salvation </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with fear and trembling,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for it is God who works in you</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both to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will</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and to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work</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for His good pleasure.”</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3553166877"/>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07084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b="1" dirty="0">
                <a:solidFill>
                  <a:schemeClr val="bg1"/>
                </a:solidFill>
                <a:latin typeface="Gibson" panose="02000000000000000000" pitchFamily="50" charset="0"/>
              </a:rPr>
              <a:t>BIBLICAL COMPATIBILISM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a:bodyPr>
          <a:lstStyle/>
          <a:p>
            <a:pPr algn="l"/>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WE ALWAYS ACT IN ACCORDANCE WITH OUR </a:t>
            </a:r>
            <a:r>
              <a:rPr lang="en-CA" sz="4400" b="1" i="1" u="sng" dirty="0">
                <a:solidFill>
                  <a:schemeClr val="accent4"/>
                </a:solidFill>
                <a:effectLst>
                  <a:outerShdw blurRad="38100" dist="38100" dir="2700000" algn="tl">
                    <a:srgbClr val="000000">
                      <a:alpha val="43137"/>
                    </a:srgbClr>
                  </a:outerShdw>
                </a:effectLst>
                <a:latin typeface="Gibson Light" panose="02000000000000000000" pitchFamily="50" charset="0"/>
              </a:rPr>
              <a:t>NATURE</a:t>
            </a:r>
            <a:endParaRPr lang="en-CA" sz="4400" b="1" i="1" u="sng" dirty="0">
              <a:solidFill>
                <a:schemeClr val="accent4"/>
              </a:solidFill>
              <a:effectLst>
                <a:outerShdw blurRad="38100" dist="38100" dir="2700000" algn="tl">
                  <a:srgbClr val="000000">
                    <a:alpha val="43137"/>
                  </a:srgbClr>
                </a:outerShdw>
              </a:effectLst>
              <a:latin typeface="Gibson" panose="02000000000000000000" pitchFamily="50" charset="0"/>
            </a:endParaRPr>
          </a:p>
        </p:txBody>
      </p:sp>
      <p:pic>
        <p:nvPicPr>
          <p:cNvPr id="9" name="Picture 8" descr="A tiger lying on the ground&#10;&#10;Description automatically generated">
            <a:extLst>
              <a:ext uri="{FF2B5EF4-FFF2-40B4-BE49-F238E27FC236}">
                <a16:creationId xmlns:a16="http://schemas.microsoft.com/office/drawing/2014/main" id="{532B8D51-5C22-4211-869B-830DA3A7BA8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21125" y="2361090"/>
            <a:ext cx="5868324" cy="3914126"/>
          </a:xfrm>
          <a:prstGeom prst="rect">
            <a:avLst/>
          </a:prstGeom>
        </p:spPr>
      </p:pic>
    </p:spTree>
    <p:extLst>
      <p:ext uri="{BB962C8B-B14F-4D97-AF65-F5344CB8AC3E}">
        <p14:creationId xmlns:p14="http://schemas.microsoft.com/office/powerpoint/2010/main" val="34280630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b="1" dirty="0">
                <a:solidFill>
                  <a:schemeClr val="bg1"/>
                </a:solidFill>
                <a:latin typeface="Gibson" panose="02000000000000000000" pitchFamily="50" charset="0"/>
              </a:rPr>
              <a:t>BIBLICAL COMPATIBILISM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a:bodyPr>
          <a:lstStyle/>
          <a:p>
            <a:pPr algn="l"/>
            <a:r>
              <a:rPr lang="en-CA" sz="3500" dirty="0">
                <a:solidFill>
                  <a:schemeClr val="bg1"/>
                </a:solidFill>
                <a:effectLst>
                  <a:outerShdw blurRad="38100" dist="38100" dir="2700000" algn="tl">
                    <a:srgbClr val="000000">
                      <a:alpha val="43137"/>
                    </a:srgbClr>
                  </a:outerShdw>
                </a:effectLst>
                <a:latin typeface="Gibson" panose="02000000000000000000" pitchFamily="50" charset="0"/>
              </a:rPr>
              <a:t>Compatibilists believe in </a:t>
            </a:r>
            <a:r>
              <a:rPr lang="en-CA" sz="3500" i="1" dirty="0">
                <a:solidFill>
                  <a:schemeClr val="accent4"/>
                </a:solidFill>
                <a:effectLst>
                  <a:outerShdw blurRad="38100" dist="38100" dir="2700000" algn="tl">
                    <a:srgbClr val="000000">
                      <a:alpha val="43137"/>
                    </a:srgbClr>
                  </a:outerShdw>
                </a:effectLst>
                <a:latin typeface="Gibson" panose="02000000000000000000" pitchFamily="50" charset="0"/>
              </a:rPr>
              <a:t>biblical free will</a:t>
            </a:r>
            <a:r>
              <a:rPr lang="en-CA" sz="3500" dirty="0">
                <a:solidFill>
                  <a:schemeClr val="bg1"/>
                </a:solidFill>
                <a:effectLst>
                  <a:outerShdw blurRad="38100" dist="38100" dir="2700000" algn="tl">
                    <a:srgbClr val="000000">
                      <a:alpha val="43137"/>
                    </a:srgbClr>
                  </a:outerShdw>
                </a:effectLst>
                <a:latin typeface="Gibson" panose="02000000000000000000" pitchFamily="50" charset="0"/>
              </a:rPr>
              <a:t>—that is, that we always will act </a:t>
            </a:r>
            <a:r>
              <a:rPr lang="en-CA" sz="3500" dirty="0">
                <a:solidFill>
                  <a:schemeClr val="accent4"/>
                </a:solidFill>
                <a:effectLst>
                  <a:outerShdw blurRad="38100" dist="38100" dir="2700000" algn="tl">
                    <a:srgbClr val="000000">
                      <a:alpha val="43137"/>
                    </a:srgbClr>
                  </a:outerShdw>
                </a:effectLst>
                <a:latin typeface="Gibson" panose="02000000000000000000" pitchFamily="50" charset="0"/>
              </a:rPr>
              <a:t>freely</a:t>
            </a:r>
            <a:r>
              <a:rPr lang="en-CA" sz="3500" dirty="0">
                <a:solidFill>
                  <a:schemeClr val="bg1"/>
                </a:solidFill>
                <a:effectLst>
                  <a:outerShdw blurRad="38100" dist="38100" dir="2700000" algn="tl">
                    <a:srgbClr val="000000">
                      <a:alpha val="43137"/>
                    </a:srgbClr>
                  </a:outerShdw>
                </a:effectLst>
                <a:latin typeface="Gibson" panose="02000000000000000000" pitchFamily="50" charset="0"/>
              </a:rPr>
              <a:t> according to our most compelling </a:t>
            </a:r>
            <a:r>
              <a:rPr lang="en-CA" sz="3500" i="1" dirty="0">
                <a:solidFill>
                  <a:schemeClr val="accent4"/>
                </a:solidFill>
                <a:effectLst>
                  <a:outerShdw blurRad="38100" dist="38100" dir="2700000" algn="tl">
                    <a:srgbClr val="000000">
                      <a:alpha val="43137"/>
                    </a:srgbClr>
                  </a:outerShdw>
                </a:effectLst>
                <a:latin typeface="Gibson" panose="02000000000000000000" pitchFamily="50" charset="0"/>
              </a:rPr>
              <a:t>motives</a:t>
            </a:r>
            <a:r>
              <a:rPr lang="en-CA" sz="3500" dirty="0">
                <a:solidFill>
                  <a:schemeClr val="bg1"/>
                </a:solidFill>
                <a:effectLst>
                  <a:outerShdw blurRad="38100" dist="38100" dir="2700000" algn="tl">
                    <a:srgbClr val="000000">
                      <a:alpha val="43137"/>
                    </a:srgbClr>
                  </a:outerShdw>
                </a:effectLst>
                <a:latin typeface="Gibson" panose="02000000000000000000" pitchFamily="50" charset="0"/>
              </a:rPr>
              <a:t> and </a:t>
            </a:r>
            <a:r>
              <a:rPr lang="en-CA" sz="3500" i="1" dirty="0">
                <a:solidFill>
                  <a:schemeClr val="accent4"/>
                </a:solidFill>
                <a:effectLst>
                  <a:outerShdw blurRad="38100" dist="38100" dir="2700000" algn="tl">
                    <a:srgbClr val="000000">
                      <a:alpha val="43137"/>
                    </a:srgbClr>
                  </a:outerShdw>
                </a:effectLst>
                <a:latin typeface="Gibson" panose="02000000000000000000" pitchFamily="50" charset="0"/>
              </a:rPr>
              <a:t>desires</a:t>
            </a:r>
            <a:r>
              <a:rPr lang="en-CA" sz="3500" dirty="0">
                <a:solidFill>
                  <a:schemeClr val="bg1"/>
                </a:solidFill>
                <a:effectLst>
                  <a:outerShdw blurRad="38100" dist="38100" dir="2700000" algn="tl">
                    <a:srgbClr val="000000">
                      <a:alpha val="43137"/>
                    </a:srgbClr>
                  </a:outerShdw>
                </a:effectLst>
                <a:latin typeface="Gibson" panose="02000000000000000000" pitchFamily="50" charset="0"/>
              </a:rPr>
              <a:t> of our heart based on our </a:t>
            </a:r>
            <a:r>
              <a:rPr lang="en-CA" sz="3500" dirty="0">
                <a:solidFill>
                  <a:schemeClr val="accent4"/>
                </a:solidFill>
                <a:effectLst>
                  <a:outerShdw blurRad="38100" dist="38100" dir="2700000" algn="tl">
                    <a:srgbClr val="000000">
                      <a:alpha val="43137"/>
                    </a:srgbClr>
                  </a:outerShdw>
                </a:effectLst>
                <a:latin typeface="Gibson" panose="02000000000000000000" pitchFamily="50" charset="0"/>
              </a:rPr>
              <a:t>nature</a:t>
            </a:r>
            <a:r>
              <a:rPr lang="en-CA" sz="3500" dirty="0">
                <a:solidFill>
                  <a:schemeClr val="bg1"/>
                </a:solidFill>
                <a:effectLst>
                  <a:outerShdw blurRad="38100" dist="38100" dir="2700000" algn="tl">
                    <a:srgbClr val="000000">
                      <a:alpha val="43137"/>
                    </a:srgbClr>
                  </a:outerShdw>
                </a:effectLst>
                <a:latin typeface="Gibson" panose="02000000000000000000" pitchFamily="50" charset="0"/>
              </a:rPr>
              <a:t>.</a:t>
            </a:r>
          </a:p>
          <a:p>
            <a:pPr algn="l"/>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God so acts </a:t>
            </a:r>
            <a:r>
              <a:rPr lang="en-CA" sz="3600" dirty="0">
                <a:solidFill>
                  <a:schemeClr val="accent4"/>
                </a:solidFill>
                <a:effectLst>
                  <a:outerShdw blurRad="38100" dist="38100" dir="2700000" algn="tl">
                    <a:srgbClr val="000000">
                      <a:alpha val="43137"/>
                    </a:srgbClr>
                  </a:outerShdw>
                </a:effectLst>
                <a:latin typeface="Gibson" panose="02000000000000000000" pitchFamily="50" charset="0"/>
              </a:rPr>
              <a:t>through a person’s will and desire</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according to their </a:t>
            </a:r>
            <a:r>
              <a:rPr lang="en-CA" sz="3600" i="1" dirty="0">
                <a:solidFill>
                  <a:schemeClr val="accent4"/>
                </a:solidFill>
                <a:effectLst>
                  <a:outerShdw blurRad="38100" dist="38100" dir="2700000" algn="tl">
                    <a:srgbClr val="000000">
                      <a:alpha val="43137"/>
                    </a:srgbClr>
                  </a:outerShdw>
                </a:effectLst>
                <a:latin typeface="Gibson" panose="02000000000000000000" pitchFamily="50" charset="0"/>
              </a:rPr>
              <a:t>nature</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(whether good or evil) so that they </a:t>
            </a:r>
            <a:r>
              <a:rPr lang="en-CA" sz="3600" b="1" i="1" dirty="0">
                <a:solidFill>
                  <a:schemeClr val="bg1"/>
                </a:solidFill>
                <a:effectLst>
                  <a:outerShdw blurRad="38100" dist="38100" dir="2700000" algn="tl">
                    <a:srgbClr val="000000">
                      <a:alpha val="43137"/>
                    </a:srgbClr>
                  </a:outerShdw>
                </a:effectLst>
                <a:latin typeface="Gibson Light" panose="02000000000000000000" pitchFamily="50" charset="0"/>
              </a:rPr>
              <a:t>freely</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and </a:t>
            </a:r>
            <a:r>
              <a:rPr lang="en-CA" sz="3600" b="1" i="1" dirty="0">
                <a:solidFill>
                  <a:schemeClr val="bg1"/>
                </a:solidFill>
                <a:effectLst>
                  <a:outerShdw blurRad="38100" dist="38100" dir="2700000" algn="tl">
                    <a:srgbClr val="000000">
                      <a:alpha val="43137"/>
                    </a:srgbClr>
                  </a:outerShdw>
                </a:effectLst>
                <a:latin typeface="Gibson Light" panose="02000000000000000000" pitchFamily="50" charset="0"/>
              </a:rPr>
              <a:t>willingly</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do that which He has purposed to come to pass.</a:t>
            </a:r>
            <a:endParaRPr lang="en-CA" sz="3200" dirty="0">
              <a:solidFill>
                <a:schemeClr val="bg1"/>
              </a:solidFill>
              <a:effectLst>
                <a:outerShdw blurRad="38100" dist="38100" dir="2700000" algn="tl">
                  <a:srgbClr val="000000">
                    <a:alpha val="43137"/>
                  </a:srgbClr>
                </a:outerShdw>
              </a:effectLst>
              <a:latin typeface="Gibson" panose="02000000000000000000" pitchFamily="50" charset="0"/>
            </a:endParaRPr>
          </a:p>
        </p:txBody>
      </p:sp>
    </p:spTree>
    <p:extLst>
      <p:ext uri="{BB962C8B-B14F-4D97-AF65-F5344CB8AC3E}">
        <p14:creationId xmlns:p14="http://schemas.microsoft.com/office/powerpoint/2010/main" val="6221002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b="1" dirty="0">
                <a:solidFill>
                  <a:schemeClr val="bg1"/>
                </a:solidFill>
                <a:latin typeface="Gibson" panose="02000000000000000000" pitchFamily="50" charset="0"/>
              </a:rPr>
              <a:t>BIBLICAL COMPATIBILISM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a:bodyPr>
          <a:lstStyle/>
          <a:p>
            <a:pPr algn="l"/>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A. WHAT IT IS </a:t>
            </a:r>
            <a:r>
              <a:rPr lang="en-CA" sz="4400" b="1" dirty="0">
                <a:solidFill>
                  <a:schemeClr val="accent4"/>
                </a:solidFill>
                <a:effectLst>
                  <a:outerShdw blurRad="38100" dist="38100" dir="2700000" algn="tl">
                    <a:srgbClr val="000000">
                      <a:alpha val="43137"/>
                    </a:srgbClr>
                  </a:outerShdw>
                </a:effectLst>
                <a:latin typeface="Gibson" panose="02000000000000000000" pitchFamily="50" charset="0"/>
              </a:rPr>
              <a:t>NOT</a:t>
            </a:r>
          </a:p>
          <a:p>
            <a:pPr algn="l"/>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III. Compatibilism is NOT a case of Either/Or</a:t>
            </a:r>
          </a:p>
        </p:txBody>
      </p:sp>
    </p:spTree>
    <p:extLst>
      <p:ext uri="{BB962C8B-B14F-4D97-AF65-F5344CB8AC3E}">
        <p14:creationId xmlns:p14="http://schemas.microsoft.com/office/powerpoint/2010/main" val="24307619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fontScale="85000" lnSpcReduction="20000"/>
          </a:bodyPr>
          <a:lstStyle/>
          <a:p>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“Though the relationship between divine sovereignty and human freedom may be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mysterious</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 they are by no means contradictory. </a:t>
            </a:r>
          </a:p>
          <a:p>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The antithesis [opposite] to divine sovereignty is not human freedom, but human </a:t>
            </a:r>
            <a:r>
              <a:rPr lang="en-CA" sz="3600" dirty="0">
                <a:solidFill>
                  <a:schemeClr val="accent4"/>
                </a:solidFill>
                <a:effectLst>
                  <a:outerShdw blurRad="50800" dist="38100" dir="2700000" algn="tl" rotWithShape="0">
                    <a:prstClr val="black">
                      <a:alpha val="40000"/>
                    </a:prstClr>
                  </a:outerShdw>
                </a:effectLst>
                <a:latin typeface="Gibson" panose="02000000000000000000" pitchFamily="50" charset="0"/>
              </a:rPr>
              <a:t>autonomy</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 Autonomy represents a degree of freedom that is unlimited by any higher authority or power. </a:t>
            </a:r>
          </a:p>
          <a:p>
            <a:r>
              <a:rPr lang="en-CA" sz="36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If God is sovereign, then man cannot be autonomous. </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Conversely, if man is autonomous, then God cannot be sovereign. The two are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mutually exclusive </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concepts. Some argue that God’s sovereignty is limited by human freedom. If this were the case, then man, not God, would be sovereign.”</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3114201786"/>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8302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b="1" dirty="0">
                <a:solidFill>
                  <a:schemeClr val="bg1"/>
                </a:solidFill>
                <a:latin typeface="Gibson" panose="02000000000000000000" pitchFamily="50" charset="0"/>
              </a:rPr>
              <a:t>BIBLICAL COMPATIBILISM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a:bodyPr>
          <a:lstStyle/>
          <a:p>
            <a:pPr algn="l"/>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A. WHAT IT IS </a:t>
            </a:r>
            <a:r>
              <a:rPr lang="en-CA" sz="4400" b="1" dirty="0">
                <a:solidFill>
                  <a:schemeClr val="accent4"/>
                </a:solidFill>
                <a:effectLst>
                  <a:outerShdw blurRad="38100" dist="38100" dir="2700000" algn="tl">
                    <a:srgbClr val="000000">
                      <a:alpha val="43137"/>
                    </a:srgbClr>
                  </a:outerShdw>
                </a:effectLst>
                <a:latin typeface="Gibson" panose="02000000000000000000" pitchFamily="50" charset="0"/>
              </a:rPr>
              <a:t>NOT</a:t>
            </a:r>
          </a:p>
          <a:p>
            <a:pPr algn="l"/>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III. Compatibilism is NOT a case of Either/Or</a:t>
            </a:r>
          </a:p>
          <a:p>
            <a:pPr algn="l"/>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To quote a verse out of context, ‘what God has joined together, let no one tear asunder!’</a:t>
            </a:r>
          </a:p>
        </p:txBody>
      </p:sp>
    </p:spTree>
    <p:extLst>
      <p:ext uri="{BB962C8B-B14F-4D97-AF65-F5344CB8AC3E}">
        <p14:creationId xmlns:p14="http://schemas.microsoft.com/office/powerpoint/2010/main" val="16672257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b="1" dirty="0">
                <a:solidFill>
                  <a:schemeClr val="bg1"/>
                </a:solidFill>
                <a:latin typeface="Gibson" panose="02000000000000000000" pitchFamily="50" charset="0"/>
              </a:rPr>
              <a:t>BIBLICAL COMPATIBILISM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a:bodyPr>
          <a:lstStyle/>
          <a:p>
            <a:pPr algn="l"/>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B. WHAT IT </a:t>
            </a:r>
            <a:r>
              <a:rPr lang="en-CA" sz="4400" b="1" dirty="0">
                <a:solidFill>
                  <a:schemeClr val="accent4"/>
                </a:solidFill>
                <a:effectLst>
                  <a:outerShdw blurRad="38100" dist="38100" dir="2700000" algn="tl">
                    <a:srgbClr val="000000">
                      <a:alpha val="43137"/>
                    </a:srgbClr>
                  </a:outerShdw>
                </a:effectLst>
                <a:latin typeface="Gibson" panose="02000000000000000000" pitchFamily="50" charset="0"/>
              </a:rPr>
              <a:t>IS</a:t>
            </a:r>
          </a:p>
          <a:p>
            <a:pPr algn="l"/>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I. A Display of Divine </a:t>
            </a:r>
            <a:r>
              <a:rPr lang="en-CA" sz="3600" i="1" u="sng" dirty="0">
                <a:solidFill>
                  <a:schemeClr val="accent4"/>
                </a:solidFill>
                <a:effectLst>
                  <a:outerShdw blurRad="38100" dist="38100" dir="2700000" algn="tl">
                    <a:srgbClr val="000000">
                      <a:alpha val="43137"/>
                    </a:srgbClr>
                  </a:outerShdw>
                </a:effectLst>
                <a:latin typeface="Gibson" panose="02000000000000000000" pitchFamily="50" charset="0"/>
              </a:rPr>
              <a:t>Order</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and Glory</a:t>
            </a:r>
          </a:p>
          <a:p>
            <a:pPr algn="l"/>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p:txBody>
      </p:sp>
    </p:spTree>
    <p:extLst>
      <p:ext uri="{BB962C8B-B14F-4D97-AF65-F5344CB8AC3E}">
        <p14:creationId xmlns:p14="http://schemas.microsoft.com/office/powerpoint/2010/main" val="1525737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87513" y="318052"/>
            <a:ext cx="12178748" cy="901147"/>
          </a:xfrm>
          <a:prstGeom prst="roundRect">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58191" y="362226"/>
            <a:ext cx="10632491" cy="856973"/>
          </a:xfrm>
        </p:spPr>
        <p:txBody>
          <a:bodyPr anchor="ctr">
            <a:normAutofit/>
          </a:bodyPr>
          <a:lstStyle/>
          <a:p>
            <a:pPr algn="l"/>
            <a:r>
              <a:rPr lang="en-CA" sz="5400" b="1" dirty="0">
                <a:solidFill>
                  <a:schemeClr val="accent4"/>
                </a:solidFill>
                <a:latin typeface="Gibson" panose="02000000000000000000" pitchFamily="50" charset="0"/>
              </a:rPr>
              <a:t>3 POINTS TO KEEP IN MIND</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31986" y="1563757"/>
            <a:ext cx="10458696" cy="4748744"/>
          </a:xfrm>
          <a:effectLst/>
        </p:spPr>
        <p:txBody>
          <a:bodyPr>
            <a:normAutofit/>
          </a:bodyPr>
          <a:lstStyle/>
          <a:p>
            <a:pPr marL="571500" indent="-571500" algn="l">
              <a:spcBef>
                <a:spcPts val="2400"/>
              </a:spcBef>
              <a:buFont typeface="Arial" panose="020B0604020202020204" pitchFamily="34" charset="0"/>
              <a:buChar char="•"/>
            </a:pPr>
            <a:r>
              <a:rPr lang="en-CA" sz="36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OUR FOCUS </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is on the relationship between Divine Sovereignty and Human Responsibility.</a:t>
            </a:r>
          </a:p>
          <a:p>
            <a:pPr marL="571500" indent="-571500" algn="l">
              <a:spcBef>
                <a:spcPts val="2400"/>
              </a:spcBef>
              <a:buFont typeface="Arial" panose="020B0604020202020204" pitchFamily="34" charset="0"/>
              <a:buChar char="•"/>
            </a:pPr>
            <a:r>
              <a:rPr lang="en-CA" sz="36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OUR GOAL </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is to see what the Bible clearly says about this topic.</a:t>
            </a:r>
          </a:p>
        </p:txBody>
      </p:sp>
    </p:spTree>
    <p:extLst>
      <p:ext uri="{BB962C8B-B14F-4D97-AF65-F5344CB8AC3E}">
        <p14:creationId xmlns:p14="http://schemas.microsoft.com/office/powerpoint/2010/main" val="3714353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“It is unthinkable that a God of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infinite wisdom </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and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power</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 would create a world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without a definite plan </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for that world. And because God is thus infinite His plan must extend to every detail of the world's existence.”</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1965848690"/>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4504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b="1" dirty="0">
                <a:solidFill>
                  <a:schemeClr val="bg1"/>
                </a:solidFill>
                <a:latin typeface="Gibson" panose="02000000000000000000" pitchFamily="50" charset="0"/>
              </a:rPr>
              <a:t>BIBLICAL COMPATIBILISM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a:bodyPr>
          <a:lstStyle/>
          <a:p>
            <a:pPr algn="l"/>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B. WHAT IT </a:t>
            </a:r>
            <a:r>
              <a:rPr lang="en-CA" sz="4400" b="1" dirty="0">
                <a:solidFill>
                  <a:schemeClr val="accent4"/>
                </a:solidFill>
                <a:effectLst>
                  <a:outerShdw blurRad="38100" dist="38100" dir="2700000" algn="tl">
                    <a:srgbClr val="000000">
                      <a:alpha val="43137"/>
                    </a:srgbClr>
                  </a:outerShdw>
                </a:effectLst>
                <a:latin typeface="Gibson" panose="02000000000000000000" pitchFamily="50" charset="0"/>
              </a:rPr>
              <a:t>IS</a:t>
            </a:r>
          </a:p>
          <a:p>
            <a:pPr algn="l"/>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I. A Display of Divine </a:t>
            </a:r>
            <a:r>
              <a:rPr lang="en-CA" sz="3600" i="1" u="sng" dirty="0">
                <a:solidFill>
                  <a:schemeClr val="accent4"/>
                </a:solidFill>
                <a:effectLst>
                  <a:outerShdw blurRad="38100" dist="38100" dir="2700000" algn="tl">
                    <a:srgbClr val="000000">
                      <a:alpha val="43137"/>
                    </a:srgbClr>
                  </a:outerShdw>
                </a:effectLst>
                <a:latin typeface="Gibson" panose="02000000000000000000" pitchFamily="50" charset="0"/>
              </a:rPr>
              <a:t>Order</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and Glory</a:t>
            </a:r>
          </a:p>
          <a:p>
            <a:pPr algn="l"/>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a:p>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The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greater the task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to be undertaken,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the more important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it is that we should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plan out the details meticulously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to ensure its accomplishment. </a:t>
            </a:r>
          </a:p>
          <a:p>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How much more so for </a:t>
            </a:r>
            <a:r>
              <a:rPr lang="en-CA" sz="3200" b="1" i="1" dirty="0">
                <a:solidFill>
                  <a:schemeClr val="accent4"/>
                </a:solidFill>
                <a:effectLst>
                  <a:outerShdw blurRad="38100" dist="38100" dir="2700000" algn="tl">
                    <a:srgbClr val="000000">
                      <a:alpha val="43137"/>
                    </a:srgbClr>
                  </a:outerShdw>
                </a:effectLst>
                <a:latin typeface="Gibson Light" panose="02000000000000000000" pitchFamily="50" charset="0"/>
              </a:rPr>
              <a:t>God’s ultimate goal</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 the </a:t>
            </a:r>
            <a:r>
              <a:rPr lang="en-CA" sz="3200" i="1" dirty="0">
                <a:solidFill>
                  <a:schemeClr val="bg1"/>
                </a:solidFill>
                <a:effectLst>
                  <a:outerShdw blurRad="38100" dist="38100" dir="2700000" algn="tl">
                    <a:srgbClr val="000000">
                      <a:alpha val="43137"/>
                    </a:srgbClr>
                  </a:outerShdw>
                </a:effectLst>
                <a:latin typeface="Gibson" panose="02000000000000000000" pitchFamily="50" charset="0"/>
              </a:rPr>
              <a:t>glory of His Name</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a:t>
            </a:r>
          </a:p>
          <a:p>
            <a:pPr algn="l"/>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p:txBody>
      </p:sp>
    </p:spTree>
    <p:extLst>
      <p:ext uri="{BB962C8B-B14F-4D97-AF65-F5344CB8AC3E}">
        <p14:creationId xmlns:p14="http://schemas.microsoft.com/office/powerpoint/2010/main" val="452739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b="1" dirty="0">
                <a:solidFill>
                  <a:schemeClr val="bg1"/>
                </a:solidFill>
                <a:latin typeface="Gibson" panose="02000000000000000000" pitchFamily="50" charset="0"/>
              </a:rPr>
              <a:t>BIBLICAL COMPATIBILISM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a:bodyPr>
          <a:lstStyle/>
          <a:p>
            <a:pPr algn="l"/>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B. WHAT IT </a:t>
            </a:r>
            <a:r>
              <a:rPr lang="en-CA" sz="4400" b="1" dirty="0">
                <a:solidFill>
                  <a:schemeClr val="accent4"/>
                </a:solidFill>
                <a:effectLst>
                  <a:outerShdw blurRad="38100" dist="38100" dir="2700000" algn="tl">
                    <a:srgbClr val="000000">
                      <a:alpha val="43137"/>
                    </a:srgbClr>
                  </a:outerShdw>
                </a:effectLst>
                <a:latin typeface="Gibson" panose="02000000000000000000" pitchFamily="50" charset="0"/>
              </a:rPr>
              <a:t>IS</a:t>
            </a:r>
          </a:p>
          <a:p>
            <a:pPr algn="l"/>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II. God decrees BOTH the </a:t>
            </a:r>
            <a:r>
              <a:rPr lang="en-CA" sz="3600" i="1" u="sng" dirty="0">
                <a:solidFill>
                  <a:schemeClr val="accent4"/>
                </a:solidFill>
                <a:effectLst>
                  <a:outerShdw blurRad="38100" dist="38100" dir="2700000" algn="tl">
                    <a:srgbClr val="000000">
                      <a:alpha val="43137"/>
                    </a:srgbClr>
                  </a:outerShdw>
                </a:effectLst>
                <a:latin typeface="Gibson" panose="02000000000000000000" pitchFamily="50" charset="0"/>
              </a:rPr>
              <a:t>End</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AND the </a:t>
            </a:r>
            <a:r>
              <a:rPr lang="en-CA" sz="3600" i="1" u="sng" dirty="0">
                <a:solidFill>
                  <a:schemeClr val="accent4"/>
                </a:solidFill>
                <a:effectLst>
                  <a:outerShdw blurRad="38100" dist="38100" dir="2700000" algn="tl">
                    <a:srgbClr val="000000">
                      <a:alpha val="43137"/>
                    </a:srgbClr>
                  </a:outerShdw>
                </a:effectLst>
                <a:latin typeface="Gibson" panose="02000000000000000000" pitchFamily="50" charset="0"/>
              </a:rPr>
              <a:t>Means</a:t>
            </a:r>
          </a:p>
          <a:p>
            <a:pPr marL="571500" indent="-571500" algn="l">
              <a:buFont typeface="Arial" panose="020B0604020202020204" pitchFamily="34" charset="0"/>
              <a:buChar char="•"/>
            </a:pPr>
            <a:r>
              <a:rPr lang="en-CA" sz="2800" b="1" dirty="0">
                <a:solidFill>
                  <a:schemeClr val="bg1"/>
                </a:solidFill>
                <a:effectLst>
                  <a:outerShdw blurRad="38100" dist="38100" dir="2700000" algn="tl">
                    <a:srgbClr val="000000">
                      <a:alpha val="43137"/>
                    </a:srgbClr>
                  </a:outerShdw>
                </a:effectLst>
                <a:latin typeface="Gibson Light" panose="02000000000000000000" pitchFamily="50" charset="0"/>
              </a:rPr>
              <a:t>Leviticus 20:7-8 </a:t>
            </a:r>
            <a:r>
              <a:rPr lang="en-CA" sz="2800" dirty="0">
                <a:solidFill>
                  <a:schemeClr val="bg1"/>
                </a:solidFill>
                <a:effectLst>
                  <a:outerShdw blurRad="38100" dist="38100" dir="2700000" algn="tl">
                    <a:srgbClr val="000000">
                      <a:alpha val="43137"/>
                    </a:srgbClr>
                  </a:outerShdw>
                </a:effectLst>
                <a:latin typeface="Gibson" panose="02000000000000000000" pitchFamily="50" charset="0"/>
              </a:rPr>
              <a:t>- “Consecrate yourselves, therefore, and </a:t>
            </a:r>
            <a:r>
              <a:rPr lang="en-CA" sz="2800" dirty="0">
                <a:solidFill>
                  <a:schemeClr val="accent4"/>
                </a:solidFill>
                <a:effectLst>
                  <a:outerShdw blurRad="38100" dist="38100" dir="2700000" algn="tl">
                    <a:srgbClr val="000000">
                      <a:alpha val="43137"/>
                    </a:srgbClr>
                  </a:outerShdw>
                </a:effectLst>
                <a:latin typeface="Gibson" panose="02000000000000000000" pitchFamily="50" charset="0"/>
              </a:rPr>
              <a:t>be holy</a:t>
            </a:r>
            <a:r>
              <a:rPr lang="en-CA" sz="2800" dirty="0">
                <a:solidFill>
                  <a:schemeClr val="bg1"/>
                </a:solidFill>
                <a:effectLst>
                  <a:outerShdw blurRad="38100" dist="38100" dir="2700000" algn="tl">
                    <a:srgbClr val="000000">
                      <a:alpha val="43137"/>
                    </a:srgbClr>
                  </a:outerShdw>
                </a:effectLst>
                <a:latin typeface="Gibson" panose="02000000000000000000" pitchFamily="50" charset="0"/>
              </a:rPr>
              <a:t>, for I am the Lord your God. Keep my statutes and do them; </a:t>
            </a:r>
            <a:r>
              <a:rPr lang="en-CA" sz="2800" dirty="0">
                <a:solidFill>
                  <a:schemeClr val="accent4"/>
                </a:solidFill>
                <a:effectLst>
                  <a:outerShdw blurRad="38100" dist="38100" dir="2700000" algn="tl">
                    <a:srgbClr val="000000">
                      <a:alpha val="43137"/>
                    </a:srgbClr>
                  </a:outerShdw>
                </a:effectLst>
                <a:latin typeface="Gibson" panose="02000000000000000000" pitchFamily="50" charset="0"/>
              </a:rPr>
              <a:t>I am the Lord who sanctifies you</a:t>
            </a:r>
            <a:r>
              <a:rPr lang="en-CA" sz="2800" dirty="0">
                <a:solidFill>
                  <a:schemeClr val="bg1"/>
                </a:solidFill>
                <a:effectLst>
                  <a:outerShdw blurRad="38100" dist="38100" dir="2700000" algn="tl">
                    <a:srgbClr val="000000">
                      <a:alpha val="43137"/>
                    </a:srgbClr>
                  </a:outerShdw>
                </a:effectLst>
                <a:latin typeface="Gibson" panose="02000000000000000000" pitchFamily="50" charset="0"/>
              </a:rPr>
              <a:t>.”</a:t>
            </a:r>
          </a:p>
          <a:p>
            <a:pPr marL="571500" indent="-571500" algn="l">
              <a:buFont typeface="Arial" panose="020B0604020202020204" pitchFamily="34" charset="0"/>
              <a:buChar char="•"/>
            </a:pPr>
            <a:r>
              <a:rPr lang="en-CA" sz="2800" dirty="0">
                <a:solidFill>
                  <a:schemeClr val="bg1"/>
                </a:solidFill>
                <a:effectLst>
                  <a:outerShdw blurRad="38100" dist="38100" dir="2700000" algn="tl">
                    <a:srgbClr val="000000">
                      <a:alpha val="43137"/>
                    </a:srgbClr>
                  </a:outerShdw>
                </a:effectLst>
                <a:latin typeface="Gibson" panose="02000000000000000000" pitchFamily="50" charset="0"/>
              </a:rPr>
              <a:t>Paul said that </a:t>
            </a:r>
            <a:r>
              <a:rPr lang="en-CA" sz="2800" dirty="0">
                <a:solidFill>
                  <a:schemeClr val="accent4"/>
                </a:solidFill>
                <a:effectLst>
                  <a:outerShdw blurRad="38100" dist="38100" dir="2700000" algn="tl">
                    <a:srgbClr val="000000">
                      <a:alpha val="43137"/>
                    </a:srgbClr>
                  </a:outerShdw>
                </a:effectLst>
                <a:latin typeface="Gibson" panose="02000000000000000000" pitchFamily="50" charset="0"/>
              </a:rPr>
              <a:t>he worked harder </a:t>
            </a:r>
            <a:r>
              <a:rPr lang="en-CA" sz="2800" dirty="0">
                <a:solidFill>
                  <a:schemeClr val="bg1"/>
                </a:solidFill>
                <a:effectLst>
                  <a:outerShdw blurRad="38100" dist="38100" dir="2700000" algn="tl">
                    <a:srgbClr val="000000">
                      <a:alpha val="43137"/>
                    </a:srgbClr>
                  </a:outerShdw>
                </a:effectLst>
                <a:latin typeface="Gibson" panose="02000000000000000000" pitchFamily="50" charset="0"/>
              </a:rPr>
              <a:t>than any, but </a:t>
            </a:r>
            <a:r>
              <a:rPr lang="en-CA" sz="2800" dirty="0">
                <a:solidFill>
                  <a:schemeClr val="accent4"/>
                </a:solidFill>
                <a:effectLst>
                  <a:outerShdw blurRad="38100" dist="38100" dir="2700000" algn="tl">
                    <a:srgbClr val="000000">
                      <a:alpha val="43137"/>
                    </a:srgbClr>
                  </a:outerShdw>
                </a:effectLst>
                <a:latin typeface="Gibson" panose="02000000000000000000" pitchFamily="50" charset="0"/>
              </a:rPr>
              <a:t>it was ultimately not him, but the grace of God</a:t>
            </a:r>
            <a:r>
              <a:rPr lang="en-CA" sz="2800" dirty="0">
                <a:solidFill>
                  <a:schemeClr val="bg1"/>
                </a:solidFill>
                <a:effectLst>
                  <a:outerShdw blurRad="38100" dist="38100" dir="2700000" algn="tl">
                    <a:srgbClr val="000000">
                      <a:alpha val="43137"/>
                    </a:srgbClr>
                  </a:outerShdw>
                </a:effectLst>
                <a:latin typeface="Gibson" panose="02000000000000000000" pitchFamily="50" charset="0"/>
              </a:rPr>
              <a:t> working through him (1 Cor. 15:10). He says similarly that </a:t>
            </a:r>
            <a:r>
              <a:rPr lang="en-CA" sz="2800" dirty="0">
                <a:solidFill>
                  <a:schemeClr val="accent4"/>
                </a:solidFill>
                <a:effectLst>
                  <a:outerShdw blurRad="38100" dist="38100" dir="2700000" algn="tl">
                    <a:srgbClr val="000000">
                      <a:alpha val="43137"/>
                    </a:srgbClr>
                  </a:outerShdw>
                </a:effectLst>
                <a:latin typeface="Gibson" panose="02000000000000000000" pitchFamily="50" charset="0"/>
              </a:rPr>
              <a:t>he toiled and struggled </a:t>
            </a:r>
            <a:r>
              <a:rPr lang="en-CA" sz="2800" dirty="0">
                <a:solidFill>
                  <a:schemeClr val="bg1"/>
                </a:solidFill>
                <a:effectLst>
                  <a:outerShdw blurRad="38100" dist="38100" dir="2700000" algn="tl">
                    <a:srgbClr val="000000">
                      <a:alpha val="43137"/>
                    </a:srgbClr>
                  </a:outerShdw>
                </a:effectLst>
                <a:latin typeface="Gibson" panose="02000000000000000000" pitchFamily="50" charset="0"/>
              </a:rPr>
              <a:t>with all </a:t>
            </a:r>
            <a:r>
              <a:rPr lang="en-CA" sz="2800" dirty="0">
                <a:solidFill>
                  <a:schemeClr val="accent4"/>
                </a:solidFill>
                <a:effectLst>
                  <a:outerShdw blurRad="38100" dist="38100" dir="2700000" algn="tl">
                    <a:srgbClr val="000000">
                      <a:alpha val="43137"/>
                    </a:srgbClr>
                  </a:outerShdw>
                </a:effectLst>
                <a:latin typeface="Gibson" panose="02000000000000000000" pitchFamily="50" charset="0"/>
              </a:rPr>
              <a:t>God’s energy </a:t>
            </a:r>
            <a:r>
              <a:rPr lang="en-CA" sz="2800" dirty="0">
                <a:solidFill>
                  <a:schemeClr val="bg1"/>
                </a:solidFill>
                <a:effectLst>
                  <a:outerShdw blurRad="38100" dist="38100" dir="2700000" algn="tl">
                    <a:srgbClr val="000000">
                      <a:alpha val="43137"/>
                    </a:srgbClr>
                  </a:outerShdw>
                </a:effectLst>
                <a:latin typeface="Gibson" panose="02000000000000000000" pitchFamily="50" charset="0"/>
              </a:rPr>
              <a:t>that He powerfully worked in him (see Col. 1:29 &amp; Eph. 3:20).</a:t>
            </a:r>
          </a:p>
        </p:txBody>
      </p:sp>
    </p:spTree>
    <p:extLst>
      <p:ext uri="{BB962C8B-B14F-4D97-AF65-F5344CB8AC3E}">
        <p14:creationId xmlns:p14="http://schemas.microsoft.com/office/powerpoint/2010/main" val="2132883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b="1" dirty="0">
                <a:solidFill>
                  <a:schemeClr val="bg1"/>
                </a:solidFill>
                <a:latin typeface="Gibson" panose="02000000000000000000" pitchFamily="50" charset="0"/>
              </a:rPr>
              <a:t>BIBLICAL COMPATIBILISM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lnSpcReduction="10000"/>
          </a:bodyPr>
          <a:lstStyle/>
          <a:p>
            <a:pPr algn="l"/>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These two truths mean:</a:t>
            </a:r>
          </a:p>
          <a:p>
            <a:pPr marL="742950" indent="-742950" algn="l">
              <a:buFont typeface="+mj-lt"/>
              <a:buAutoNum type="arabicPeriod"/>
            </a:pPr>
            <a:r>
              <a:rPr lang="en-CA" sz="3600" dirty="0">
                <a:solidFill>
                  <a:schemeClr val="accent4"/>
                </a:solidFill>
                <a:effectLst>
                  <a:outerShdw blurRad="38100" dist="38100" dir="2700000" algn="tl">
                    <a:srgbClr val="000000">
                      <a:alpha val="43137"/>
                    </a:srgbClr>
                  </a:outerShdw>
                </a:effectLst>
                <a:latin typeface="Gibson" panose="02000000000000000000" pitchFamily="50" charset="0"/>
              </a:rPr>
              <a:t>We don’t get to </a:t>
            </a:r>
            <a:r>
              <a:rPr lang="en-CA" sz="3600" i="1" u="sng" dirty="0">
                <a:solidFill>
                  <a:schemeClr val="accent4"/>
                </a:solidFill>
                <a:effectLst>
                  <a:outerShdw blurRad="38100" dist="38100" dir="2700000" algn="tl">
                    <a:srgbClr val="000000">
                      <a:alpha val="43137"/>
                    </a:srgbClr>
                  </a:outerShdw>
                </a:effectLst>
                <a:latin typeface="Gibson" panose="02000000000000000000" pitchFamily="50" charset="0"/>
              </a:rPr>
              <a:t>blame</a:t>
            </a:r>
            <a:r>
              <a:rPr lang="en-CA" sz="3600" dirty="0">
                <a:solidFill>
                  <a:schemeClr val="accent4"/>
                </a:solidFill>
                <a:effectLst>
                  <a:outerShdw blurRad="38100" dist="38100" dir="2700000" algn="tl">
                    <a:srgbClr val="000000">
                      <a:alpha val="43137"/>
                    </a:srgbClr>
                  </a:outerShdw>
                </a:effectLst>
                <a:latin typeface="Gibson" panose="02000000000000000000" pitchFamily="50" charset="0"/>
              </a:rPr>
              <a:t> God</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for our laziness, stupidity or inactivity because we neglected His prescribed means of spiritual growth.</a:t>
            </a:r>
          </a:p>
          <a:p>
            <a:pPr marL="742950" indent="-742950" algn="l">
              <a:buFont typeface="+mj-lt"/>
              <a:buAutoNum type="arabicPeriod"/>
            </a:pPr>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a:p>
            <a:pPr marL="742950" indent="-742950" algn="l">
              <a:buFont typeface="+mj-lt"/>
              <a:buAutoNum type="arabicPeriod"/>
            </a:pPr>
            <a:r>
              <a:rPr lang="en-CA" sz="3600" dirty="0">
                <a:solidFill>
                  <a:schemeClr val="accent4"/>
                </a:solidFill>
                <a:effectLst>
                  <a:outerShdw blurRad="38100" dist="38100" dir="2700000" algn="tl">
                    <a:srgbClr val="000000">
                      <a:alpha val="43137"/>
                    </a:srgbClr>
                  </a:outerShdw>
                </a:effectLst>
                <a:latin typeface="Gibson" panose="02000000000000000000" pitchFamily="50" charset="0"/>
              </a:rPr>
              <a:t>We don’t get to </a:t>
            </a:r>
            <a:r>
              <a:rPr lang="en-CA" sz="3600" i="1" u="sng" dirty="0">
                <a:solidFill>
                  <a:schemeClr val="accent4"/>
                </a:solidFill>
                <a:effectLst>
                  <a:outerShdw blurRad="38100" dist="38100" dir="2700000" algn="tl">
                    <a:srgbClr val="000000">
                      <a:alpha val="43137"/>
                    </a:srgbClr>
                  </a:outerShdw>
                </a:effectLst>
                <a:latin typeface="Gibson" panose="02000000000000000000" pitchFamily="50" charset="0"/>
              </a:rPr>
              <a:t>boast</a:t>
            </a:r>
            <a:r>
              <a:rPr lang="en-CA" sz="3600" dirty="0">
                <a:solidFill>
                  <a:schemeClr val="accent4"/>
                </a:solidFill>
                <a:effectLst>
                  <a:outerShdw blurRad="38100" dist="38100" dir="2700000" algn="tl">
                    <a:srgbClr val="000000">
                      <a:alpha val="43137"/>
                    </a:srgbClr>
                  </a:outerShdw>
                </a:effectLst>
                <a:latin typeface="Gibson" panose="02000000000000000000" pitchFamily="50" charset="0"/>
              </a:rPr>
              <a:t> </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in any of our accomplishments because we know it is God working in and through us, and apart from Him we can do nothing (John 15:5).</a:t>
            </a:r>
            <a:endParaRPr lang="en-CA" sz="2800" dirty="0">
              <a:solidFill>
                <a:schemeClr val="bg1"/>
              </a:solidFill>
              <a:effectLst>
                <a:outerShdw blurRad="38100" dist="38100" dir="2700000" algn="tl">
                  <a:srgbClr val="000000">
                    <a:alpha val="43137"/>
                  </a:srgbClr>
                </a:outerShdw>
              </a:effectLst>
              <a:latin typeface="Gibson" panose="02000000000000000000" pitchFamily="50" charset="0"/>
            </a:endParaRPr>
          </a:p>
        </p:txBody>
      </p:sp>
    </p:spTree>
    <p:extLst>
      <p:ext uri="{BB962C8B-B14F-4D97-AF65-F5344CB8AC3E}">
        <p14:creationId xmlns:p14="http://schemas.microsoft.com/office/powerpoint/2010/main" val="3658466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b="1" dirty="0">
                <a:solidFill>
                  <a:schemeClr val="bg1"/>
                </a:solidFill>
                <a:latin typeface="Gibson" panose="02000000000000000000" pitchFamily="50" charset="0"/>
              </a:rPr>
              <a:t>BIBLICAL COMPATIBILISM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a:bodyPr>
          <a:lstStyle/>
          <a:p>
            <a:pPr algn="l"/>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B. WHAT IT </a:t>
            </a:r>
            <a:r>
              <a:rPr lang="en-CA" sz="4400" b="1" dirty="0">
                <a:solidFill>
                  <a:schemeClr val="accent4"/>
                </a:solidFill>
                <a:effectLst>
                  <a:outerShdw blurRad="38100" dist="38100" dir="2700000" algn="tl">
                    <a:srgbClr val="000000">
                      <a:alpha val="43137"/>
                    </a:srgbClr>
                  </a:outerShdw>
                </a:effectLst>
                <a:latin typeface="Gibson" panose="02000000000000000000" pitchFamily="50" charset="0"/>
              </a:rPr>
              <a:t>IS</a:t>
            </a:r>
          </a:p>
          <a:p>
            <a:pPr algn="l"/>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III. CONCURRENCE: </a:t>
            </a:r>
            <a:r>
              <a:rPr lang="en-CA" sz="3600" i="1" u="sng" dirty="0">
                <a:solidFill>
                  <a:schemeClr val="accent4"/>
                </a:solidFill>
                <a:effectLst>
                  <a:outerShdw blurRad="38100" dist="38100" dir="2700000" algn="tl">
                    <a:srgbClr val="000000">
                      <a:alpha val="43137"/>
                    </a:srgbClr>
                  </a:outerShdw>
                </a:effectLst>
                <a:latin typeface="Gibson" panose="02000000000000000000" pitchFamily="50" charset="0"/>
              </a:rPr>
              <a:t>Dual</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Agency</a:t>
            </a:r>
          </a:p>
          <a:p>
            <a:pPr algn="l"/>
            <a:endParaRPr lang="en-CA" sz="3600" i="1" u="sng" dirty="0">
              <a:solidFill>
                <a:schemeClr val="bg1"/>
              </a:solidFill>
              <a:effectLst>
                <a:outerShdw blurRad="38100" dist="38100" dir="2700000" algn="tl">
                  <a:srgbClr val="000000">
                    <a:alpha val="43137"/>
                  </a:srgbClr>
                </a:outerShdw>
              </a:effectLst>
              <a:latin typeface="Gibson" panose="02000000000000000000" pitchFamily="50" charset="0"/>
            </a:endParaRPr>
          </a:p>
          <a:p>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Concurrence simply means that the decisions and actions of created beings and the plans and decrees of God happen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concurrently</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 or at the same time together.</a:t>
            </a:r>
          </a:p>
        </p:txBody>
      </p:sp>
    </p:spTree>
    <p:extLst>
      <p:ext uri="{BB962C8B-B14F-4D97-AF65-F5344CB8AC3E}">
        <p14:creationId xmlns:p14="http://schemas.microsoft.com/office/powerpoint/2010/main" val="2723918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“God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cooperates</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 with created things in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every action</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directing</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 their distinctive properties to cause them to act as they do.”</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3166811863"/>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6287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sz="4000" b="1" dirty="0">
                <a:solidFill>
                  <a:schemeClr val="bg1"/>
                </a:solidFill>
                <a:latin typeface="Gibson" panose="02000000000000000000" pitchFamily="50" charset="0"/>
              </a:rPr>
              <a:t>ANALOGY OF SCRIPTURE’S INSPIRATION</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05105"/>
            <a:ext cx="11096808" cy="4670111"/>
          </a:xfrm>
        </p:spPr>
        <p:txBody>
          <a:bodyPr>
            <a:normAutofit/>
          </a:bodyPr>
          <a:lstStyle/>
          <a:p>
            <a:pPr algn="l"/>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SCRIPTURE IS AT THE SAME TIME, BOTH:</a:t>
            </a:r>
            <a:endParaRPr lang="en-CA" sz="4400" b="1" dirty="0">
              <a:solidFill>
                <a:schemeClr val="accent4"/>
              </a:solidFill>
              <a:effectLst>
                <a:outerShdw blurRad="38100" dist="38100" dir="2700000" algn="tl">
                  <a:srgbClr val="000000">
                    <a:alpha val="43137"/>
                  </a:srgbClr>
                </a:outerShdw>
              </a:effectLst>
              <a:latin typeface="Gibson" panose="02000000000000000000" pitchFamily="50" charset="0"/>
            </a:endParaRPr>
          </a:p>
          <a:p>
            <a:pPr marL="571500" indent="-571500" algn="l">
              <a:buFont typeface="Arial" panose="020B0604020202020204" pitchFamily="34" charset="0"/>
              <a:buChar char="•"/>
            </a:pP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Really the product of its </a:t>
            </a:r>
            <a:r>
              <a:rPr lang="en-CA" sz="3600" i="1" u="sng" dirty="0">
                <a:solidFill>
                  <a:schemeClr val="accent4"/>
                </a:solidFill>
                <a:effectLst>
                  <a:outerShdw blurRad="38100" dist="38100" dir="2700000" algn="tl">
                    <a:srgbClr val="000000">
                      <a:alpha val="43137"/>
                    </a:srgbClr>
                  </a:outerShdw>
                </a:effectLst>
                <a:latin typeface="Gibson" panose="02000000000000000000" pitchFamily="50" charset="0"/>
              </a:rPr>
              <a:t>human </a:t>
            </a:r>
            <a:r>
              <a:rPr lang="en-CA" sz="3600" i="1" dirty="0">
                <a:solidFill>
                  <a:schemeClr val="bg1"/>
                </a:solidFill>
                <a:effectLst>
                  <a:outerShdw blurRad="38100" dist="38100" dir="2700000" algn="tl">
                    <a:srgbClr val="000000">
                      <a:alpha val="43137"/>
                    </a:srgbClr>
                  </a:outerShdw>
                </a:effectLst>
                <a:latin typeface="Gibson" panose="02000000000000000000" pitchFamily="50" charset="0"/>
              </a:rPr>
              <a:t>authors</a:t>
            </a:r>
            <a:br>
              <a:rPr lang="en-CA" sz="3600" dirty="0">
                <a:solidFill>
                  <a:schemeClr val="bg1"/>
                </a:solidFill>
                <a:effectLst>
                  <a:outerShdw blurRad="38100" dist="38100" dir="2700000" algn="tl">
                    <a:srgbClr val="000000">
                      <a:alpha val="43137"/>
                    </a:srgbClr>
                  </a:outerShdw>
                </a:effectLst>
                <a:latin typeface="Gibson" panose="02000000000000000000" pitchFamily="50" charset="0"/>
              </a:rPr>
            </a:b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(2 Pet. 1:20-21).</a:t>
            </a:r>
          </a:p>
          <a:p>
            <a:pPr marL="571500" indent="-571500" algn="l">
              <a:buFont typeface="Arial" panose="020B0604020202020204" pitchFamily="34" charset="0"/>
              <a:buChar char="•"/>
            </a:pP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Really the product of its </a:t>
            </a:r>
            <a:r>
              <a:rPr lang="en-CA" sz="3600" i="1" u="sng" dirty="0">
                <a:solidFill>
                  <a:schemeClr val="accent4"/>
                </a:solidFill>
                <a:effectLst>
                  <a:outerShdw blurRad="38100" dist="38100" dir="2700000" algn="tl">
                    <a:srgbClr val="000000">
                      <a:alpha val="43137"/>
                    </a:srgbClr>
                  </a:outerShdw>
                </a:effectLst>
                <a:latin typeface="Gibson" panose="02000000000000000000" pitchFamily="50" charset="0"/>
              </a:rPr>
              <a:t>Divine </a:t>
            </a:r>
            <a:r>
              <a:rPr lang="en-CA" sz="3600" i="1" dirty="0">
                <a:solidFill>
                  <a:schemeClr val="bg1"/>
                </a:solidFill>
                <a:effectLst>
                  <a:outerShdw blurRad="38100" dist="38100" dir="2700000" algn="tl">
                    <a:srgbClr val="000000">
                      <a:alpha val="43137"/>
                    </a:srgbClr>
                  </a:outerShdw>
                </a:effectLst>
                <a:latin typeface="Gibson" panose="02000000000000000000" pitchFamily="50" charset="0"/>
              </a:rPr>
              <a:t>Author</a:t>
            </a:r>
            <a:br>
              <a:rPr lang="en-CA" sz="3600" dirty="0">
                <a:solidFill>
                  <a:schemeClr val="bg1"/>
                </a:solidFill>
                <a:effectLst>
                  <a:outerShdw blurRad="38100" dist="38100" dir="2700000" algn="tl">
                    <a:srgbClr val="000000">
                      <a:alpha val="43137"/>
                    </a:srgbClr>
                  </a:outerShdw>
                </a:effectLst>
                <a:latin typeface="Gibson" panose="02000000000000000000" pitchFamily="50" charset="0"/>
              </a:rPr>
            </a:b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(1 Tim. 3:16-17).</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92522" y="3429000"/>
            <a:ext cx="4084794" cy="3068134"/>
          </a:xfrm>
          <a:prstGeom prst="rect">
            <a:avLst/>
          </a:prstGeom>
        </p:spPr>
      </p:pic>
    </p:spTree>
    <p:extLst>
      <p:ext uri="{BB962C8B-B14F-4D97-AF65-F5344CB8AC3E}">
        <p14:creationId xmlns:p14="http://schemas.microsoft.com/office/powerpoint/2010/main" val="2946999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67159" y="362226"/>
            <a:ext cx="10847217" cy="989497"/>
          </a:xfrm>
        </p:spPr>
        <p:txBody>
          <a:bodyPr anchor="ctr">
            <a:noAutofit/>
          </a:bodyPr>
          <a:lstStyle/>
          <a:p>
            <a:r>
              <a:rPr lang="en-CA" b="1" dirty="0">
                <a:solidFill>
                  <a:schemeClr val="bg1"/>
                </a:solidFill>
                <a:latin typeface="Gibson" panose="02000000000000000000" pitchFamily="50" charset="0"/>
              </a:rPr>
              <a:t>BIBLICAL COMPATIBILISM</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2158455"/>
            <a:ext cx="11096808" cy="4116761"/>
          </a:xfrm>
        </p:spPr>
        <p:txBody>
          <a:bodyPr>
            <a:normAutofit/>
          </a:bodyPr>
          <a:lstStyle/>
          <a:p>
            <a:r>
              <a:rPr lang="en-CA" sz="3600" b="1" dirty="0">
                <a:solidFill>
                  <a:schemeClr val="accent4"/>
                </a:solidFill>
                <a:effectLst>
                  <a:outerShdw blurRad="38100" dist="38100" dir="2700000" algn="tl">
                    <a:srgbClr val="000000">
                      <a:alpha val="43137"/>
                    </a:srgbClr>
                  </a:outerShdw>
                </a:effectLst>
                <a:latin typeface="Gibson Light" panose="02000000000000000000" pitchFamily="50" charset="0"/>
              </a:rPr>
              <a:t>Two Clear Truths in Tension </a:t>
            </a: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Divine Sovereignty &amp; Human Responsibility </a:t>
            </a:r>
          </a:p>
          <a:p>
            <a:endParaRPr lang="en-CA" sz="3600" b="1" dirty="0">
              <a:solidFill>
                <a:schemeClr val="accent4"/>
              </a:solidFill>
              <a:effectLst>
                <a:outerShdw blurRad="38100" dist="38100" dir="2700000" algn="tl">
                  <a:srgbClr val="000000">
                    <a:alpha val="43137"/>
                  </a:srgbClr>
                </a:outerShdw>
              </a:effectLst>
              <a:latin typeface="Gibson Light" panose="02000000000000000000" pitchFamily="50" charset="0"/>
            </a:endParaRPr>
          </a:p>
          <a:p>
            <a:r>
              <a:rPr lang="en-CA" sz="3600" b="1" dirty="0">
                <a:solidFill>
                  <a:schemeClr val="accent4"/>
                </a:solidFill>
                <a:effectLst>
                  <a:outerShdw blurRad="38100" dist="38100" dir="2700000" algn="tl">
                    <a:srgbClr val="000000">
                      <a:alpha val="43137"/>
                    </a:srgbClr>
                  </a:outerShdw>
                </a:effectLst>
                <a:latin typeface="Gibson Light" panose="02000000000000000000" pitchFamily="50" charset="0"/>
              </a:rPr>
              <a:t>One Ultimate Purpose</a:t>
            </a:r>
          </a:p>
          <a:p>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God’s Glory</a:t>
            </a:r>
          </a:p>
        </p:txBody>
      </p:sp>
    </p:spTree>
    <p:extLst>
      <p:ext uri="{BB962C8B-B14F-4D97-AF65-F5344CB8AC3E}">
        <p14:creationId xmlns:p14="http://schemas.microsoft.com/office/powerpoint/2010/main" val="2771695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429243" y="362226"/>
            <a:ext cx="9085133" cy="989497"/>
          </a:xfrm>
        </p:spPr>
        <p:txBody>
          <a:bodyPr anchor="ctr">
            <a:noAutofit/>
          </a:bodyPr>
          <a:lstStyle/>
          <a:p>
            <a:r>
              <a:rPr lang="en-CA" b="1" dirty="0">
                <a:solidFill>
                  <a:schemeClr val="bg1"/>
                </a:solidFill>
                <a:latin typeface="Gibson" panose="02000000000000000000" pitchFamily="50" charset="0"/>
              </a:rPr>
              <a:t>KEY BIBLICAL TEXTS</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950458"/>
            <a:ext cx="11096808" cy="4324758"/>
          </a:xfrm>
        </p:spPr>
        <p:txBody>
          <a:bodyPr>
            <a:normAutofit/>
          </a:bodyPr>
          <a:lstStyle/>
          <a:p>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THE LITMUS TEST OF TRUE THEOLOGY</a:t>
            </a:r>
            <a:endParaRPr lang="en-CA" sz="4400" b="1" dirty="0">
              <a:solidFill>
                <a:schemeClr val="accent4"/>
              </a:solidFill>
              <a:effectLst>
                <a:outerShdw blurRad="38100" dist="38100" dir="2700000" algn="tl">
                  <a:srgbClr val="000000">
                    <a:alpha val="43137"/>
                  </a:srgbClr>
                </a:outerShdw>
              </a:effectLst>
              <a:latin typeface="Gibson" panose="02000000000000000000" pitchFamily="50" charset="0"/>
            </a:endParaRP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The litmus test of whether a theology is biblical or not is whether or not it can deal honestly with the text of scripture and stay with the consistent argument of the text.</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0443" y="-107134"/>
            <a:ext cx="2567151" cy="1928215"/>
          </a:xfrm>
          <a:prstGeom prst="rect">
            <a:avLst/>
          </a:prstGeom>
        </p:spPr>
      </p:pic>
    </p:spTree>
    <p:extLst>
      <p:ext uri="{BB962C8B-B14F-4D97-AF65-F5344CB8AC3E}">
        <p14:creationId xmlns:p14="http://schemas.microsoft.com/office/powerpoint/2010/main" val="655983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1936069" y="3027905"/>
            <a:ext cx="8319863"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3492773" y="3054407"/>
            <a:ext cx="6585249" cy="989497"/>
          </a:xfrm>
        </p:spPr>
        <p:txBody>
          <a:bodyPr anchor="ctr">
            <a:noAutofit/>
          </a:bodyPr>
          <a:lstStyle/>
          <a:p>
            <a:r>
              <a:rPr lang="en-CA" sz="7200" b="1" dirty="0">
                <a:solidFill>
                  <a:schemeClr val="bg1"/>
                </a:solidFill>
                <a:latin typeface="Gibson" panose="02000000000000000000" pitchFamily="50" charset="0"/>
              </a:rPr>
              <a:t>ROMANS 8-10</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4183478"/>
            <a:ext cx="11096808" cy="4783920"/>
          </a:xfrm>
        </p:spPr>
        <p:txBody>
          <a:bodyPr>
            <a:normAutofit/>
          </a:bodyPr>
          <a:lstStyle/>
          <a:p>
            <a:r>
              <a:rPr lang="en-CA" sz="3600" b="1" dirty="0">
                <a:solidFill>
                  <a:schemeClr val="accent4"/>
                </a:solidFill>
                <a:effectLst>
                  <a:outerShdw blurRad="38100" dist="38100" dir="2700000" algn="tl">
                    <a:srgbClr val="000000">
                      <a:alpha val="43137"/>
                    </a:srgbClr>
                  </a:outerShdw>
                </a:effectLst>
                <a:latin typeface="Gibson Light" panose="02000000000000000000" pitchFamily="50" charset="0"/>
              </a:rPr>
              <a:t>The Sovereignty of God in Salvation</a:t>
            </a:r>
          </a:p>
        </p:txBody>
      </p:sp>
      <p:pic>
        <p:nvPicPr>
          <p:cNvPr id="5" name="Picture 4" descr="A picture containing text, laying&#10;&#10;Description automatically generated">
            <a:extLst>
              <a:ext uri="{FF2B5EF4-FFF2-40B4-BE49-F238E27FC236}">
                <a16:creationId xmlns:a16="http://schemas.microsoft.com/office/drawing/2014/main" id="{C3E78A4C-B85B-47EE-9E20-46B2AA5E2B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259386">
            <a:off x="1665361" y="2782942"/>
            <a:ext cx="1894049" cy="1422641"/>
          </a:xfrm>
          <a:prstGeom prst="rect">
            <a:avLst/>
          </a:prstGeom>
        </p:spPr>
      </p:pic>
      <p:pic>
        <p:nvPicPr>
          <p:cNvPr id="7" name="Picture 6" descr="A close up of a logo&#10;&#10;Description automatically generated">
            <a:extLst>
              <a:ext uri="{FF2B5EF4-FFF2-40B4-BE49-F238E27FC236}">
                <a16:creationId xmlns:a16="http://schemas.microsoft.com/office/drawing/2014/main" id="{6FC0A490-D403-42D0-9072-D66B308AF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7874" y="865704"/>
            <a:ext cx="1916252" cy="1916252"/>
          </a:xfrm>
          <a:prstGeom prst="rect">
            <a:avLst/>
          </a:prstGeom>
        </p:spPr>
      </p:pic>
    </p:spTree>
    <p:extLst>
      <p:ext uri="{BB962C8B-B14F-4D97-AF65-F5344CB8AC3E}">
        <p14:creationId xmlns:p14="http://schemas.microsoft.com/office/powerpoint/2010/main" val="1883123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“The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secret things </a:t>
            </a:r>
            <a:r>
              <a:rPr lang="en-CA" sz="3600" dirty="0">
                <a:solidFill>
                  <a:schemeClr val="accent4"/>
                </a:solidFill>
                <a:effectLst>
                  <a:outerShdw blurRad="50800" dist="38100" dir="2700000" algn="tl" rotWithShape="0">
                    <a:prstClr val="black">
                      <a:alpha val="40000"/>
                    </a:prstClr>
                  </a:outerShdw>
                </a:effectLst>
                <a:latin typeface="Gibson" panose="02000000000000000000" pitchFamily="50" charset="0"/>
              </a:rPr>
              <a:t>belong to the </a:t>
            </a:r>
            <a:r>
              <a:rPr lang="en-CA" sz="3600" b="1" dirty="0">
                <a:solidFill>
                  <a:schemeClr val="accent4"/>
                </a:solidFill>
                <a:effectLst>
                  <a:outerShdw blurRad="50800" dist="38100" dir="2700000" algn="tl" rotWithShape="0">
                    <a:prstClr val="black">
                      <a:alpha val="40000"/>
                    </a:prstClr>
                  </a:outerShdw>
                </a:effectLst>
                <a:latin typeface="Gibson" panose="02000000000000000000" pitchFamily="50" charset="0"/>
              </a:rPr>
              <a:t>LORD</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 our God, </a:t>
            </a:r>
            <a:b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br>
            <a:r>
              <a:rPr lang="en-CA" sz="3600" dirty="0">
                <a:solidFill>
                  <a:schemeClr val="accent4"/>
                </a:solidFill>
                <a:effectLst>
                  <a:outerShdw blurRad="50800" dist="38100" dir="2700000" algn="tl" rotWithShape="0">
                    <a:prstClr val="black">
                      <a:alpha val="40000"/>
                    </a:prstClr>
                  </a:outerShdw>
                </a:effectLst>
                <a:latin typeface="Gibson" panose="02000000000000000000" pitchFamily="50" charset="0"/>
              </a:rPr>
              <a:t>but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the things that are revealed </a:t>
            </a:r>
            <a:r>
              <a:rPr lang="en-CA" sz="3600" dirty="0">
                <a:solidFill>
                  <a:schemeClr val="accent4"/>
                </a:solidFill>
                <a:effectLst>
                  <a:outerShdw blurRad="50800" dist="38100" dir="2700000" algn="tl" rotWithShape="0">
                    <a:prstClr val="black">
                      <a:alpha val="40000"/>
                    </a:prstClr>
                  </a:outerShdw>
                </a:effectLst>
                <a:latin typeface="Gibson" panose="02000000000000000000" pitchFamily="50" charset="0"/>
              </a:rPr>
              <a:t>belong to us</a:t>
            </a:r>
            <a:br>
              <a:rPr lang="en-CA" sz="3600" dirty="0">
                <a:solidFill>
                  <a:schemeClr val="accent4"/>
                </a:solidFill>
                <a:effectLst>
                  <a:outerShdw blurRad="50800" dist="38100" dir="2700000" algn="tl" rotWithShape="0">
                    <a:prstClr val="black">
                      <a:alpha val="40000"/>
                    </a:prstClr>
                  </a:outerShdw>
                </a:effectLst>
                <a:latin typeface="Gibson" panose="02000000000000000000" pitchFamily="50" charset="0"/>
              </a:rPr>
            </a:b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and to our children forever,</a:t>
            </a:r>
            <a:b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b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that we may do all the words of this law.”</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3925798754"/>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1220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CONTEXT</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703218"/>
            <a:ext cx="11096808" cy="4752524"/>
          </a:xfrm>
        </p:spPr>
        <p:txBody>
          <a:bodyPr>
            <a:normAutofit fontScale="62500" lnSpcReduction="20000"/>
          </a:bodyPr>
          <a:lstStyle/>
          <a:p>
            <a:r>
              <a:rPr lang="en-CA" sz="7000" b="1" dirty="0">
                <a:solidFill>
                  <a:schemeClr val="accent4"/>
                </a:solidFill>
                <a:effectLst>
                  <a:outerShdw blurRad="38100" dist="38100" dir="2700000" algn="tl">
                    <a:srgbClr val="000000">
                      <a:alpha val="43137"/>
                    </a:srgbClr>
                  </a:outerShdw>
                </a:effectLst>
                <a:latin typeface="Gibson Light" panose="02000000000000000000" pitchFamily="50" charset="0"/>
              </a:rPr>
              <a:t>ROMANS 1-3</a:t>
            </a:r>
            <a:endParaRPr lang="en-CA" sz="7000" b="1" dirty="0">
              <a:solidFill>
                <a:schemeClr val="accent4"/>
              </a:solidFill>
              <a:effectLst>
                <a:outerShdw blurRad="38100" dist="38100" dir="2700000" algn="tl">
                  <a:srgbClr val="000000">
                    <a:alpha val="43137"/>
                  </a:srgbClr>
                </a:outerShdw>
              </a:effectLst>
              <a:latin typeface="Gibson" panose="02000000000000000000" pitchFamily="50" charset="0"/>
            </a:endParaRPr>
          </a:p>
          <a:p>
            <a:pPr marL="571500" indent="-571500" algn="l">
              <a:buFont typeface="Arial" panose="020B0604020202020204" pitchFamily="34" charset="0"/>
              <a:buChar char="•"/>
            </a:pPr>
            <a:r>
              <a:rPr lang="en-CA" sz="4600" dirty="0">
                <a:solidFill>
                  <a:schemeClr val="accent4"/>
                </a:solidFill>
                <a:effectLst>
                  <a:outerShdw blurRad="38100" dist="38100" dir="2700000" algn="tl">
                    <a:srgbClr val="000000">
                      <a:alpha val="43137"/>
                    </a:srgbClr>
                  </a:outerShdw>
                </a:effectLst>
                <a:latin typeface="Gibson" panose="02000000000000000000" pitchFamily="50" charset="0"/>
              </a:rPr>
              <a:t>The wrath of God</a:t>
            </a:r>
            <a:r>
              <a:rPr lang="en-CA" sz="4600" dirty="0">
                <a:solidFill>
                  <a:schemeClr val="bg1"/>
                </a:solidFill>
                <a:effectLst>
                  <a:outerShdw blurRad="38100" dist="38100" dir="2700000" algn="tl">
                    <a:srgbClr val="000000">
                      <a:alpha val="43137"/>
                    </a:srgbClr>
                  </a:outerShdw>
                </a:effectLst>
                <a:latin typeface="Gibson" panose="02000000000000000000" pitchFamily="50" charset="0"/>
              </a:rPr>
              <a:t> against sinful human rebellion: </a:t>
            </a:r>
            <a:r>
              <a:rPr lang="en-CA" sz="4600" i="1" dirty="0">
                <a:solidFill>
                  <a:schemeClr val="bg1"/>
                </a:solidFill>
                <a:effectLst>
                  <a:outerShdw blurRad="38100" dist="38100" dir="2700000" algn="tl">
                    <a:srgbClr val="000000">
                      <a:alpha val="43137"/>
                    </a:srgbClr>
                  </a:outerShdw>
                </a:effectLst>
                <a:latin typeface="Gibson" panose="02000000000000000000" pitchFamily="50" charset="0"/>
              </a:rPr>
              <a:t>God ‘gives them up’ to their sinful desires</a:t>
            </a:r>
            <a:r>
              <a:rPr lang="en-CA" sz="4600" dirty="0">
                <a:solidFill>
                  <a:schemeClr val="bg1"/>
                </a:solidFill>
                <a:effectLst>
                  <a:outerShdw blurRad="38100" dist="38100" dir="2700000" algn="tl">
                    <a:srgbClr val="000000">
                      <a:alpha val="43137"/>
                    </a:srgbClr>
                  </a:outerShdw>
                </a:effectLst>
                <a:latin typeface="Gibson" panose="02000000000000000000" pitchFamily="50" charset="0"/>
              </a:rPr>
              <a:t> so that they reap the consequences of their rebellion. </a:t>
            </a:r>
          </a:p>
          <a:p>
            <a:pPr marL="571500" indent="-571500" algn="l">
              <a:buFont typeface="Arial" panose="020B0604020202020204" pitchFamily="34" charset="0"/>
              <a:buChar char="•"/>
            </a:pPr>
            <a:r>
              <a:rPr lang="en-CA" sz="4600" dirty="0">
                <a:solidFill>
                  <a:schemeClr val="accent4"/>
                </a:solidFill>
                <a:effectLst>
                  <a:outerShdw blurRad="38100" dist="38100" dir="2700000" algn="tl">
                    <a:srgbClr val="000000">
                      <a:alpha val="43137"/>
                    </a:srgbClr>
                  </a:outerShdw>
                </a:effectLst>
                <a:latin typeface="Gibson" panose="02000000000000000000" pitchFamily="50" charset="0"/>
              </a:rPr>
              <a:t>People are inexcusable </a:t>
            </a:r>
            <a:r>
              <a:rPr lang="en-CA" sz="4600" dirty="0">
                <a:solidFill>
                  <a:schemeClr val="bg1"/>
                </a:solidFill>
                <a:effectLst>
                  <a:outerShdw blurRad="38100" dist="38100" dir="2700000" algn="tl">
                    <a:srgbClr val="000000">
                      <a:alpha val="43137"/>
                    </a:srgbClr>
                  </a:outerShdw>
                </a:effectLst>
                <a:latin typeface="Gibson" panose="02000000000000000000" pitchFamily="50" charset="0"/>
              </a:rPr>
              <a:t>for their rebellion because of what’s been revealed in creation and His Word, and God’s kind withholding of judgment is supposed to lead them to repentance.</a:t>
            </a:r>
          </a:p>
          <a:p>
            <a:pPr marL="571500" indent="-571500" algn="l">
              <a:buFont typeface="Arial" panose="020B0604020202020204" pitchFamily="34" charset="0"/>
              <a:buChar char="•"/>
            </a:pPr>
            <a:r>
              <a:rPr lang="en-CA" sz="4600" dirty="0">
                <a:solidFill>
                  <a:schemeClr val="accent4"/>
                </a:solidFill>
                <a:effectLst>
                  <a:outerShdw blurRad="38100" dist="38100" dir="2700000" algn="tl">
                    <a:srgbClr val="000000">
                      <a:alpha val="43137"/>
                    </a:srgbClr>
                  </a:outerShdw>
                </a:effectLst>
                <a:latin typeface="Gibson" panose="02000000000000000000" pitchFamily="50" charset="0"/>
              </a:rPr>
              <a:t>God is just in judging sin </a:t>
            </a:r>
            <a:r>
              <a:rPr lang="en-CA" sz="4600" dirty="0">
                <a:solidFill>
                  <a:schemeClr val="bg1"/>
                </a:solidFill>
                <a:effectLst>
                  <a:outerShdw blurRad="38100" dist="38100" dir="2700000" algn="tl">
                    <a:srgbClr val="000000">
                      <a:alpha val="43137"/>
                    </a:srgbClr>
                  </a:outerShdw>
                </a:effectLst>
                <a:latin typeface="Gibson" panose="02000000000000000000" pitchFamily="50" charset="0"/>
              </a:rPr>
              <a:t>because no one seeks God, and all are under condemnation. </a:t>
            </a:r>
          </a:p>
          <a:p>
            <a:pPr marL="571500" indent="-571500" algn="l">
              <a:buFont typeface="Arial" panose="020B0604020202020204" pitchFamily="34" charset="0"/>
              <a:buChar char="•"/>
            </a:pPr>
            <a:r>
              <a:rPr lang="en-CA" sz="4600" dirty="0">
                <a:solidFill>
                  <a:schemeClr val="accent4"/>
                </a:solidFill>
                <a:effectLst>
                  <a:outerShdw blurRad="38100" dist="38100" dir="2700000" algn="tl">
                    <a:srgbClr val="000000">
                      <a:alpha val="43137"/>
                    </a:srgbClr>
                  </a:outerShdw>
                </a:effectLst>
                <a:latin typeface="Gibson" panose="02000000000000000000" pitchFamily="50" charset="0"/>
              </a:rPr>
              <a:t>People are fallen </a:t>
            </a:r>
            <a:r>
              <a:rPr lang="en-CA" sz="4600" dirty="0">
                <a:solidFill>
                  <a:schemeClr val="bg1"/>
                </a:solidFill>
                <a:effectLst>
                  <a:outerShdw blurRad="38100" dist="38100" dir="2700000" algn="tl">
                    <a:srgbClr val="000000">
                      <a:alpha val="43137"/>
                    </a:srgbClr>
                  </a:outerShdw>
                </a:effectLst>
                <a:latin typeface="Gibson" panose="02000000000000000000" pitchFamily="50" charset="0"/>
              </a:rPr>
              <a:t>in Adam, </a:t>
            </a:r>
            <a:r>
              <a:rPr lang="en-CA" sz="4600" i="1" dirty="0">
                <a:solidFill>
                  <a:schemeClr val="bg1"/>
                </a:solidFill>
                <a:effectLst>
                  <a:outerShdw blurRad="38100" dist="38100" dir="2700000" algn="tl">
                    <a:srgbClr val="000000">
                      <a:alpha val="43137"/>
                    </a:srgbClr>
                  </a:outerShdw>
                </a:effectLst>
                <a:latin typeface="Gibson" panose="02000000000000000000" pitchFamily="50" charset="0"/>
              </a:rPr>
              <a:t>willfully sinning</a:t>
            </a:r>
            <a:r>
              <a:rPr lang="en-CA" sz="4600" dirty="0">
                <a:solidFill>
                  <a:schemeClr val="bg1"/>
                </a:solidFill>
                <a:effectLst>
                  <a:outerShdw blurRad="38100" dist="38100" dir="2700000" algn="tl">
                    <a:srgbClr val="000000">
                      <a:alpha val="43137"/>
                    </a:srgbClr>
                  </a:outerShdw>
                </a:effectLst>
                <a:latin typeface="Gibson" panose="02000000000000000000" pitchFamily="50" charset="0"/>
              </a:rPr>
              <a:t>, and under just condemnation for their sin.</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4288565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CONTEXT</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703218"/>
            <a:ext cx="11096808" cy="4752524"/>
          </a:xfrm>
        </p:spPr>
        <p:txBody>
          <a:bodyPr>
            <a:normAutofit/>
          </a:bodyPr>
          <a:lstStyle/>
          <a:p>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ROMANS 4-6</a:t>
            </a:r>
            <a:endParaRPr lang="en-CA" sz="4400" b="1" dirty="0">
              <a:solidFill>
                <a:schemeClr val="accent4"/>
              </a:solidFill>
              <a:effectLst>
                <a:outerShdw blurRad="38100" dist="38100" dir="2700000" algn="tl">
                  <a:srgbClr val="000000">
                    <a:alpha val="43137"/>
                  </a:srgbClr>
                </a:outerShdw>
              </a:effectLst>
              <a:latin typeface="Gibson" panose="02000000000000000000" pitchFamily="50" charset="0"/>
            </a:endParaRPr>
          </a:p>
          <a:p>
            <a:pPr marL="571500" indent="-5715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Due to man’s sin and sinful nature,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the only hope of justification</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(salvation) is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not in their own works</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but rather by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faith in God’s promise of salvation</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4063565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CONTEXT</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703218"/>
            <a:ext cx="11096808" cy="4752524"/>
          </a:xfrm>
        </p:spPr>
        <p:txBody>
          <a:bodyPr>
            <a:normAutofit/>
          </a:bodyPr>
          <a:lstStyle/>
          <a:p>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ROMANS 7-8</a:t>
            </a:r>
            <a:endParaRPr lang="en-CA" sz="4400" b="1" dirty="0">
              <a:solidFill>
                <a:schemeClr val="accent4"/>
              </a:solidFill>
              <a:effectLst>
                <a:outerShdw blurRad="38100" dist="38100" dir="2700000" algn="tl">
                  <a:srgbClr val="000000">
                    <a:alpha val="43137"/>
                  </a:srgbClr>
                </a:outerShdw>
              </a:effectLst>
              <a:latin typeface="Gibson" panose="02000000000000000000" pitchFamily="50" charset="0"/>
            </a:endParaRPr>
          </a:p>
          <a:p>
            <a:pPr marL="571500" indent="-5715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The experience of the believer in this life is one of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continued struggle with sin</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a:t>
            </a:r>
          </a:p>
          <a:p>
            <a:pPr marL="571500" indent="-5715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Believers have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two desires warring within them</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the flesh and the spirit. </a:t>
            </a:r>
          </a:p>
          <a:p>
            <a:pPr marL="571500" indent="-5715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However, because they are in Christ, there is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no condemnation for them</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if they do sin. </a:t>
            </a:r>
          </a:p>
          <a:p>
            <a:pPr marL="571500" indent="-5715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God also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gives us His Spirit to live in us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through Whom we are able to cry out for help to overcome sin by the Spirit.</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1624563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fontScale="92500" lnSpcReduction="10000"/>
          </a:bodyPr>
          <a:lstStyle/>
          <a:p>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“And we know that for those who love God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all things work together for good</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for those who are called according to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His purpose</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a:t>
            </a:r>
          </a:p>
          <a:p>
            <a:r>
              <a:rPr lang="en-CA" sz="4000" b="1" i="1" dirty="0">
                <a:solidFill>
                  <a:schemeClr val="bg1"/>
                </a:solidFill>
                <a:effectLst>
                  <a:outerShdw blurRad="50800" dist="38100" dir="2700000" algn="tl" rotWithShape="0">
                    <a:prstClr val="black">
                      <a:alpha val="40000"/>
                    </a:prstClr>
                  </a:outerShdw>
                </a:effectLst>
                <a:latin typeface="Gibson" panose="02000000000000000000" pitchFamily="50" charset="0"/>
              </a:rPr>
              <a:t>For</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those whom he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foreknew</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he also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predestined</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to be conformed to the image of his Son, in order that he might be the firstborn among many brothers. And those whom he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predestined</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he also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called</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and those whom he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called</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he also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justified</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and those whom he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justified</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he also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glorified</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165807123"/>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6728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close up of a necklace&#10;&#10;Description automatically generated">
            <a:extLst>
              <a:ext uri="{FF2B5EF4-FFF2-40B4-BE49-F238E27FC236}">
                <a16:creationId xmlns:a16="http://schemas.microsoft.com/office/drawing/2014/main" id="{502954C7-7FED-465F-B97B-049098CCEBF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307244">
            <a:off x="2315853" y="-262145"/>
            <a:ext cx="7560295" cy="3174733"/>
          </a:xfrm>
          <a:prstGeom prst="rect">
            <a:avLst/>
          </a:prstGeom>
        </p:spPr>
      </p:pic>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8:28-30</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2476342"/>
            <a:ext cx="11096808" cy="3979399"/>
          </a:xfrm>
        </p:spPr>
        <p:txBody>
          <a:bodyPr>
            <a:normAutofit/>
          </a:bodyPr>
          <a:lstStyle/>
          <a:p>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THE </a:t>
            </a:r>
            <a:r>
              <a:rPr lang="en-CA" sz="4400" b="1" u="sng" dirty="0">
                <a:solidFill>
                  <a:schemeClr val="accent4"/>
                </a:solidFill>
                <a:effectLst>
                  <a:outerShdw blurRad="38100" dist="38100" dir="2700000" algn="tl">
                    <a:srgbClr val="000000">
                      <a:alpha val="43137"/>
                    </a:srgbClr>
                  </a:outerShdw>
                </a:effectLst>
                <a:latin typeface="Gibson Light" panose="02000000000000000000" pitchFamily="50" charset="0"/>
              </a:rPr>
              <a:t>GOLDEN CHAIN</a:t>
            </a:r>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 OF REDEMPTION</a:t>
            </a:r>
            <a:endParaRPr lang="en-CA" sz="4400" b="1" dirty="0">
              <a:solidFill>
                <a:schemeClr val="accent4"/>
              </a:solidFill>
              <a:effectLst>
                <a:outerShdw blurRad="38100" dist="38100" dir="2700000" algn="tl">
                  <a:srgbClr val="000000">
                    <a:alpha val="43137"/>
                  </a:srgbClr>
                </a:outerShdw>
              </a:effectLst>
              <a:latin typeface="Gibson" panose="02000000000000000000" pitchFamily="50" charset="0"/>
            </a:endParaRPr>
          </a:p>
          <a:p>
            <a:pPr marL="571500" indent="-5715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God is the subject of all the verbs –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He is the active agent</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a:t>
            </a:r>
          </a:p>
          <a:p>
            <a:pPr marL="571500" indent="-5715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The ones who are foreknown, are also predestined, and called, and justified, and glorified.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There is no break in this chain.</a:t>
            </a:r>
          </a:p>
          <a:p>
            <a:pPr marL="571500" indent="-5715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It is the reason why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nothing can separate us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from the love of Christ (see 8:31-39)</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3790794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9:10-13</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GOD’S SOVEREIGN CHOICE</a:t>
            </a:r>
            <a:endParaRPr lang="en-CA" sz="4400" b="1" dirty="0">
              <a:solidFill>
                <a:schemeClr val="accent4"/>
              </a:solidFill>
              <a:effectLst>
                <a:outerShdw blurRad="38100" dist="38100" dir="2700000" algn="tl">
                  <a:srgbClr val="000000">
                    <a:alpha val="43137"/>
                  </a:srgbClr>
                </a:outerShdw>
              </a:effectLst>
              <a:latin typeface="Gibson" panose="02000000000000000000" pitchFamily="50" charset="0"/>
            </a:endParaRPr>
          </a:p>
          <a:p>
            <a:pPr marL="571500" indent="-5715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Salvation is not genetically </a:t>
            </a:r>
            <a:r>
              <a:rPr lang="en-CA" sz="3200" i="1" dirty="0">
                <a:solidFill>
                  <a:schemeClr val="accent4"/>
                </a:solidFill>
                <a:effectLst>
                  <a:outerShdw blurRad="38100" dist="38100" dir="2700000" algn="tl">
                    <a:srgbClr val="000000">
                      <a:alpha val="43137"/>
                    </a:srgbClr>
                  </a:outerShdw>
                </a:effectLst>
                <a:latin typeface="Gibson" panose="02000000000000000000" pitchFamily="50" charset="0"/>
              </a:rPr>
              <a:t>inherited</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3918775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lnSpcReduction="10000"/>
          </a:bodyPr>
          <a:lstStyle/>
          <a:p>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“And not only so, but also when Rebekah had conceived children by one man, our forefather Isaac, though they were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not yet born </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and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had done nothing</a:t>
            </a:r>
            <a:r>
              <a:rPr lang="en-CA" sz="4000" i="1" dirty="0">
                <a:solidFill>
                  <a:schemeClr val="bg1"/>
                </a:solidFill>
                <a:effectLst>
                  <a:outerShdw blurRad="50800" dist="38100" dir="2700000" algn="tl" rotWithShape="0">
                    <a:prstClr val="black">
                      <a:alpha val="40000"/>
                    </a:prstClr>
                  </a:outerShdw>
                </a:effectLst>
                <a:latin typeface="Gibson" panose="02000000000000000000" pitchFamily="50" charset="0"/>
              </a:rPr>
              <a:t> either good or bad</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a:t>
            </a:r>
            <a:r>
              <a:rPr lang="en-CA" sz="40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in order that God's purpose of election might continue</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not because of works but because of Him who calls</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she was told, “The older will serve the younger.” As it is written, “Jacob I loved, but Esau I hated.”</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666699001"/>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99050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9:10-13</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GOD’S SOVEREIGN CHOICE</a:t>
            </a:r>
            <a:endParaRPr lang="en-CA" sz="4400" b="1" dirty="0">
              <a:solidFill>
                <a:schemeClr val="accent4"/>
              </a:solidFill>
              <a:effectLst>
                <a:outerShdw blurRad="38100" dist="38100" dir="2700000" algn="tl">
                  <a:srgbClr val="000000">
                    <a:alpha val="43137"/>
                  </a:srgbClr>
                </a:outerShdw>
              </a:effectLst>
              <a:latin typeface="Gibson" panose="02000000000000000000" pitchFamily="50" charset="0"/>
            </a:endParaRPr>
          </a:p>
          <a:p>
            <a:pPr marL="571500" indent="-5715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Salvation is not genetically </a:t>
            </a:r>
            <a:r>
              <a:rPr lang="en-CA" sz="3200" i="1" dirty="0">
                <a:solidFill>
                  <a:schemeClr val="accent4"/>
                </a:solidFill>
                <a:effectLst>
                  <a:outerShdw blurRad="38100" dist="38100" dir="2700000" algn="tl">
                    <a:srgbClr val="000000">
                      <a:alpha val="43137"/>
                    </a:srgbClr>
                  </a:outerShdw>
                </a:effectLst>
                <a:latin typeface="Gibson" panose="02000000000000000000" pitchFamily="50" charset="0"/>
              </a:rPr>
              <a:t>inherited</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(v.6-8)</a:t>
            </a:r>
          </a:p>
          <a:p>
            <a:pPr marL="571500" indent="-5715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Emphasis on </a:t>
            </a:r>
            <a:r>
              <a:rPr lang="en-CA" sz="3200" i="1" dirty="0">
                <a:solidFill>
                  <a:schemeClr val="accent4"/>
                </a:solidFill>
                <a:effectLst>
                  <a:outerShdw blurRad="38100" dist="38100" dir="2700000" algn="tl">
                    <a:srgbClr val="000000">
                      <a:alpha val="43137"/>
                    </a:srgbClr>
                  </a:outerShdw>
                </a:effectLst>
                <a:latin typeface="Gibson" panose="02000000000000000000" pitchFamily="50" charset="0"/>
              </a:rPr>
              <a:t>God’s</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purpose</a:t>
            </a:r>
            <a:br>
              <a:rPr lang="en-CA" sz="3200" dirty="0">
                <a:solidFill>
                  <a:schemeClr val="bg1"/>
                </a:solidFill>
                <a:effectLst>
                  <a:outerShdw blurRad="38100" dist="38100" dir="2700000" algn="tl">
                    <a:srgbClr val="000000">
                      <a:alpha val="43137"/>
                    </a:srgbClr>
                  </a:outerShdw>
                </a:effectLst>
                <a:latin typeface="Gibson" panose="02000000000000000000" pitchFamily="50" charset="0"/>
              </a:rPr>
            </a:b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(see also Isa. 46:10; 44:26-28; Psa. 33:11; Prov. 19:21)</a:t>
            </a:r>
          </a:p>
          <a:p>
            <a:pPr marL="571500" indent="-571500" algn="l">
              <a:buFont typeface="Arial" panose="020B0604020202020204" pitchFamily="34" charset="0"/>
              <a:buChar char="•"/>
            </a:pPr>
            <a:endParaRPr lang="en-CA" sz="3200" dirty="0">
              <a:solidFill>
                <a:schemeClr val="bg1"/>
              </a:solidFill>
              <a:effectLst>
                <a:outerShdw blurRad="38100" dist="38100" dir="2700000" algn="tl">
                  <a:srgbClr val="000000">
                    <a:alpha val="43137"/>
                  </a:srgbClr>
                </a:outerShdw>
              </a:effectLst>
              <a:latin typeface="Gibson" panose="02000000000000000000" pitchFamily="50" charset="0"/>
            </a:endParaRP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2142106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9:14a</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800" b="1" dirty="0">
                <a:solidFill>
                  <a:schemeClr val="accent4"/>
                </a:solidFill>
                <a:effectLst>
                  <a:outerShdw blurRad="38100" dist="38100" dir="2700000" algn="tl">
                    <a:srgbClr val="000000">
                      <a:alpha val="43137"/>
                    </a:srgbClr>
                  </a:outerShdw>
                </a:effectLst>
                <a:latin typeface="Gibson Light" panose="02000000000000000000" pitchFamily="50" charset="0"/>
              </a:rPr>
              <a:t>OBJECTION: THAT’S NOT FAIR!</a:t>
            </a:r>
            <a:endParaRPr lang="en-CA" sz="4800" b="1" dirty="0">
              <a:solidFill>
                <a:schemeClr val="accent4"/>
              </a:solidFill>
              <a:effectLst>
                <a:outerShdw blurRad="38100" dist="38100" dir="2700000" algn="tl">
                  <a:srgbClr val="000000">
                    <a:alpha val="43137"/>
                  </a:srgbClr>
                </a:outerShdw>
              </a:effectLst>
              <a:latin typeface="Gibson" panose="02000000000000000000" pitchFamily="50" charset="0"/>
            </a:endParaRP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“What shall we say then? Is there </a:t>
            </a:r>
            <a:r>
              <a:rPr lang="en-CA" sz="3600" i="1" dirty="0">
                <a:solidFill>
                  <a:schemeClr val="bg1"/>
                </a:solidFill>
                <a:effectLst>
                  <a:outerShdw blurRad="38100" dist="38100" dir="2700000" algn="tl">
                    <a:srgbClr val="000000">
                      <a:alpha val="43137"/>
                    </a:srgbClr>
                  </a:outerShdw>
                </a:effectLst>
                <a:latin typeface="Gibson" panose="02000000000000000000" pitchFamily="50" charset="0"/>
              </a:rPr>
              <a:t>injustice</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on God's part?” (9:14a)</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3909989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2058661"/>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88738" y="2085163"/>
            <a:ext cx="10458696" cy="989497"/>
          </a:xfrm>
        </p:spPr>
        <p:txBody>
          <a:bodyPr anchor="ctr">
            <a:normAutofit/>
          </a:bodyPr>
          <a:lstStyle/>
          <a:p>
            <a:r>
              <a:rPr lang="en-CA" b="1" dirty="0">
                <a:solidFill>
                  <a:schemeClr val="accent4"/>
                </a:solidFill>
                <a:latin typeface="Gibson" panose="02000000000000000000" pitchFamily="50" charset="0"/>
              </a:rPr>
              <a:t>SLIDO QUESTION</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3366208"/>
            <a:ext cx="10458696" cy="2924312"/>
          </a:xfrm>
          <a:effectLst/>
        </p:spPr>
        <p:txBody>
          <a:bodyPr>
            <a:normAutofit/>
          </a:bodyPr>
          <a:lstStyle/>
          <a:p>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“God is sovereign and full of justice. If God didn’t elect some people how would they get judged if God didn’t choose them to be saved?”‭</a:t>
            </a:r>
            <a:b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b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(cf. Romans‬ ‭1:32‬ &amp; 2:1)</a:t>
            </a:r>
            <a:endParaRPr lang="en-CA" sz="3600" dirty="0">
              <a:solidFill>
                <a:schemeClr val="accent4"/>
              </a:solidFill>
              <a:effectLst>
                <a:outerShdw blurRad="50800" dist="38100" dir="2700000" algn="tl" rotWithShape="0">
                  <a:prstClr val="black">
                    <a:alpha val="40000"/>
                  </a:prstClr>
                </a:outerShdw>
              </a:effectLst>
              <a:latin typeface="Gibson" panose="02000000000000000000" pitchFamily="50" charset="0"/>
            </a:endParaRPr>
          </a:p>
        </p:txBody>
      </p:sp>
      <p:pic>
        <p:nvPicPr>
          <p:cNvPr id="8" name="Picture 7" descr="A close up of a logo&#10;&#10;Description automatically generated">
            <a:extLst>
              <a:ext uri="{FF2B5EF4-FFF2-40B4-BE49-F238E27FC236}">
                <a16:creationId xmlns:a16="http://schemas.microsoft.com/office/drawing/2014/main" id="{07B86ABD-860C-42CE-9102-415328575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023" y="459683"/>
            <a:ext cx="1373955" cy="1373955"/>
          </a:xfrm>
          <a:prstGeom prst="rect">
            <a:avLst/>
          </a:prstGeom>
        </p:spPr>
      </p:pic>
    </p:spTree>
    <p:extLst>
      <p:ext uri="{BB962C8B-B14F-4D97-AF65-F5344CB8AC3E}">
        <p14:creationId xmlns:p14="http://schemas.microsoft.com/office/powerpoint/2010/main" val="12528254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87513" y="318052"/>
            <a:ext cx="12178748" cy="901147"/>
          </a:xfrm>
          <a:prstGeom prst="roundRect">
            <a:avLst/>
          </a:prstGeom>
          <a:solidFill>
            <a:schemeClr val="tx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658191" y="362226"/>
            <a:ext cx="10632491" cy="856973"/>
          </a:xfrm>
        </p:spPr>
        <p:txBody>
          <a:bodyPr anchor="ctr">
            <a:normAutofit/>
          </a:bodyPr>
          <a:lstStyle/>
          <a:p>
            <a:pPr algn="l"/>
            <a:r>
              <a:rPr lang="en-CA" sz="5400" b="1" dirty="0">
                <a:solidFill>
                  <a:schemeClr val="accent4"/>
                </a:solidFill>
                <a:latin typeface="Gibson" panose="02000000000000000000" pitchFamily="50" charset="0"/>
              </a:rPr>
              <a:t>3 POINTS TO KEEP IN MIND</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31986" y="1563757"/>
            <a:ext cx="10458696" cy="4748744"/>
          </a:xfrm>
          <a:effectLst/>
        </p:spPr>
        <p:txBody>
          <a:bodyPr>
            <a:normAutofit/>
          </a:bodyPr>
          <a:lstStyle/>
          <a:p>
            <a:pPr marL="571500" indent="-571500" algn="l">
              <a:spcBef>
                <a:spcPts val="2400"/>
              </a:spcBef>
              <a:buFont typeface="Arial" panose="020B0604020202020204" pitchFamily="34" charset="0"/>
              <a:buChar char="•"/>
            </a:pPr>
            <a:r>
              <a:rPr lang="en-CA" sz="36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OUR FOCUS </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is on the relationship between Divine Sovereignty and Human Responsibility.</a:t>
            </a:r>
          </a:p>
          <a:p>
            <a:pPr marL="571500" indent="-571500" algn="l">
              <a:spcBef>
                <a:spcPts val="2400"/>
              </a:spcBef>
              <a:buFont typeface="Arial" panose="020B0604020202020204" pitchFamily="34" charset="0"/>
              <a:buChar char="•"/>
            </a:pPr>
            <a:r>
              <a:rPr lang="en-CA" sz="36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OUR GOAL </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is to see what the Bible clearly says about this topic.</a:t>
            </a:r>
          </a:p>
          <a:p>
            <a:pPr marL="571500" indent="-571500" algn="l">
              <a:spcBef>
                <a:spcPts val="2400"/>
              </a:spcBef>
              <a:buFont typeface="Arial" panose="020B0604020202020204" pitchFamily="34" charset="0"/>
              <a:buChar char="•"/>
            </a:pPr>
            <a:r>
              <a:rPr lang="en-CA" sz="36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OUR LOVE </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for God &amp; one another must guide our dialogue.</a:t>
            </a:r>
          </a:p>
          <a:p>
            <a:pPr marL="571500" indent="-571500" algn="l">
              <a:spcBef>
                <a:spcPts val="2400"/>
              </a:spcBef>
              <a:buFont typeface="Arial" panose="020B0604020202020204" pitchFamily="34" charset="0"/>
              <a:buChar char="•"/>
            </a:pPr>
            <a:endPar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endParaRPr>
          </a:p>
        </p:txBody>
      </p:sp>
    </p:spTree>
    <p:extLst>
      <p:ext uri="{BB962C8B-B14F-4D97-AF65-F5344CB8AC3E}">
        <p14:creationId xmlns:p14="http://schemas.microsoft.com/office/powerpoint/2010/main" val="5503970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9:14-16</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800" b="1" dirty="0">
                <a:solidFill>
                  <a:schemeClr val="accent4"/>
                </a:solidFill>
                <a:effectLst>
                  <a:outerShdw blurRad="38100" dist="38100" dir="2700000" algn="tl">
                    <a:srgbClr val="000000">
                      <a:alpha val="43137"/>
                    </a:srgbClr>
                  </a:outerShdw>
                </a:effectLst>
                <a:latin typeface="Gibson Light" panose="02000000000000000000" pitchFamily="50" charset="0"/>
              </a:rPr>
              <a:t>OBJECTION: THAT’S NOT FAIR!</a:t>
            </a:r>
            <a:endParaRPr lang="en-CA" sz="4800" b="1" dirty="0">
              <a:solidFill>
                <a:schemeClr val="accent4"/>
              </a:solidFill>
              <a:effectLst>
                <a:outerShdw blurRad="38100" dist="38100" dir="2700000" algn="tl">
                  <a:srgbClr val="000000">
                    <a:alpha val="43137"/>
                  </a:srgbClr>
                </a:outerShdw>
              </a:effectLst>
              <a:latin typeface="Gibson" panose="02000000000000000000" pitchFamily="50" charset="0"/>
            </a:endParaRP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Paul answers the question by quoting from Exodus 33:19 that God says that He will have mercy and compassion on whoever He choses.</a:t>
            </a:r>
          </a:p>
          <a:p>
            <a:r>
              <a:rPr lang="en-CA" sz="3600" b="1" i="1" dirty="0">
                <a:solidFill>
                  <a:schemeClr val="accent4"/>
                </a:solidFill>
                <a:effectLst>
                  <a:outerShdw blurRad="38100" dist="38100" dir="2700000" algn="tl">
                    <a:srgbClr val="000000">
                      <a:alpha val="43137"/>
                    </a:srgbClr>
                  </a:outerShdw>
                </a:effectLst>
                <a:latin typeface="Gibson Light" panose="02000000000000000000" pitchFamily="50" charset="0"/>
              </a:rPr>
              <a:t>This is because mercy cannot be </a:t>
            </a:r>
            <a:r>
              <a:rPr lang="en-CA" sz="3600" b="1" i="1" u="sng" dirty="0">
                <a:solidFill>
                  <a:schemeClr val="accent4"/>
                </a:solidFill>
                <a:effectLst>
                  <a:outerShdw blurRad="38100" dist="38100" dir="2700000" algn="tl">
                    <a:srgbClr val="000000">
                      <a:alpha val="43137"/>
                    </a:srgbClr>
                  </a:outerShdw>
                </a:effectLst>
                <a:latin typeface="Gibson Light" panose="02000000000000000000" pitchFamily="50" charset="0"/>
              </a:rPr>
              <a:t>demanded</a:t>
            </a:r>
            <a:r>
              <a:rPr lang="en-CA" sz="3600" b="1" i="1" dirty="0">
                <a:solidFill>
                  <a:schemeClr val="accent4"/>
                </a:solidFill>
                <a:effectLst>
                  <a:outerShdw blurRad="38100" dist="38100" dir="2700000" algn="tl">
                    <a:srgbClr val="000000">
                      <a:alpha val="43137"/>
                    </a:srgbClr>
                  </a:outerShdw>
                </a:effectLst>
                <a:latin typeface="Gibson Light" panose="02000000000000000000" pitchFamily="50" charset="0"/>
              </a:rPr>
              <a:t>. </a:t>
            </a: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Mercy is not getting the punishment we deserve for our sins. </a:t>
            </a:r>
            <a:r>
              <a:rPr lang="en-CA" sz="3600" dirty="0">
                <a:solidFill>
                  <a:schemeClr val="accent4"/>
                </a:solidFill>
                <a:effectLst>
                  <a:outerShdw blurRad="38100" dist="38100" dir="2700000" algn="tl">
                    <a:srgbClr val="000000">
                      <a:alpha val="43137"/>
                    </a:srgbClr>
                  </a:outerShdw>
                </a:effectLst>
                <a:latin typeface="Gibson" panose="02000000000000000000" pitchFamily="50" charset="0"/>
              </a:rPr>
              <a:t>If we got the punishment for our sin, that’s not unfair, it’s simply justice.</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1708993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9:14-16</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800" b="1" dirty="0">
                <a:solidFill>
                  <a:schemeClr val="accent4"/>
                </a:solidFill>
                <a:effectLst>
                  <a:outerShdw blurRad="38100" dist="38100" dir="2700000" algn="tl">
                    <a:srgbClr val="000000">
                      <a:alpha val="43137"/>
                    </a:srgbClr>
                  </a:outerShdw>
                </a:effectLst>
                <a:latin typeface="Gibson Light" panose="02000000000000000000" pitchFamily="50" charset="0"/>
              </a:rPr>
              <a:t>OBJECTION: THAT’S NOT FAIR!</a:t>
            </a:r>
          </a:p>
          <a:p>
            <a:endParaRPr lang="en-CA" sz="3200" b="1" dirty="0">
              <a:solidFill>
                <a:schemeClr val="accent4"/>
              </a:solidFill>
              <a:effectLst>
                <a:outerShdw blurRad="38100" dist="38100" dir="2700000" algn="tl">
                  <a:srgbClr val="000000">
                    <a:alpha val="43137"/>
                  </a:srgbClr>
                </a:outerShdw>
              </a:effectLst>
              <a:latin typeface="Gibson" panose="02000000000000000000" pitchFamily="50" charset="0"/>
            </a:endParaRP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Mercy is given at the discretion of the One who has the right to deal out justice—God the Judge of all. </a:t>
            </a:r>
          </a:p>
          <a:p>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a:p>
            <a:pPr algn="l"/>
            <a:r>
              <a:rPr lang="en-CA" sz="3600" b="1" dirty="0">
                <a:solidFill>
                  <a:schemeClr val="bg1"/>
                </a:solidFill>
                <a:effectLst>
                  <a:outerShdw blurRad="38100" dist="38100" dir="2700000" algn="tl">
                    <a:srgbClr val="000000">
                      <a:alpha val="43137"/>
                    </a:srgbClr>
                  </a:outerShdw>
                </a:effectLst>
                <a:latin typeface="Gibson" panose="02000000000000000000" pitchFamily="50" charset="0"/>
              </a:rPr>
              <a:t>CONCLUSION: </a:t>
            </a:r>
          </a:p>
          <a:p>
            <a:pPr algn="l"/>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“So then it depends </a:t>
            </a:r>
            <a:r>
              <a:rPr lang="en-CA" sz="3600" dirty="0">
                <a:solidFill>
                  <a:schemeClr val="accent4"/>
                </a:solidFill>
                <a:effectLst>
                  <a:outerShdw blurRad="38100" dist="38100" dir="2700000" algn="tl">
                    <a:srgbClr val="000000">
                      <a:alpha val="43137"/>
                    </a:srgbClr>
                  </a:outerShdw>
                </a:effectLst>
                <a:latin typeface="Gibson" panose="02000000000000000000" pitchFamily="50" charset="0"/>
              </a:rPr>
              <a:t>not on human will or exertion</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but </a:t>
            </a:r>
            <a:r>
              <a:rPr lang="en-CA" sz="3600" i="1" dirty="0">
                <a:solidFill>
                  <a:schemeClr val="accent4"/>
                </a:solidFill>
                <a:effectLst>
                  <a:outerShdw blurRad="38100" dist="38100" dir="2700000" algn="tl">
                    <a:srgbClr val="000000">
                      <a:alpha val="43137"/>
                    </a:srgbClr>
                  </a:outerShdw>
                </a:effectLst>
                <a:latin typeface="Gibson" panose="02000000000000000000" pitchFamily="50" charset="0"/>
              </a:rPr>
              <a:t>on God, who has mercy</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(9:16)</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42277038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fade">
                                      <p:cBhvr>
                                        <p:cTn id="11" dur="500"/>
                                        <p:tgtEl>
                                          <p:spTgt spid="6">
                                            <p:txEl>
                                              <p:pRg st="4" end="4"/>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fade">
                                      <p:cBhvr>
                                        <p:cTn id="1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9:17</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fontScale="92500" lnSpcReduction="10000"/>
          </a:bodyPr>
          <a:lstStyle/>
          <a:p>
            <a:r>
              <a:rPr lang="en-CA" sz="4800" b="1" dirty="0">
                <a:solidFill>
                  <a:schemeClr val="accent4"/>
                </a:solidFill>
                <a:effectLst>
                  <a:outerShdw blurRad="38100" dist="38100" dir="2700000" algn="tl">
                    <a:srgbClr val="000000">
                      <a:alpha val="43137"/>
                    </a:srgbClr>
                  </a:outerShdw>
                </a:effectLst>
                <a:latin typeface="Gibson Light" panose="02000000000000000000" pitchFamily="50" charset="0"/>
              </a:rPr>
              <a:t>THE EXAMPLE OF PHARAOH</a:t>
            </a:r>
          </a:p>
          <a:p>
            <a:pPr algn="l"/>
            <a:r>
              <a:rPr lang="en-CA" sz="3500" dirty="0">
                <a:solidFill>
                  <a:schemeClr val="bg1"/>
                </a:solidFill>
                <a:effectLst>
                  <a:outerShdw blurRad="38100" dist="38100" dir="2700000" algn="tl">
                    <a:srgbClr val="000000">
                      <a:alpha val="43137"/>
                    </a:srgbClr>
                  </a:outerShdw>
                </a:effectLst>
                <a:latin typeface="Gibson" panose="02000000000000000000" pitchFamily="50" charset="0"/>
              </a:rPr>
              <a:t>From Exodus:</a:t>
            </a:r>
          </a:p>
          <a:p>
            <a:pPr marL="685800" indent="-685800" algn="l">
              <a:buFont typeface="Arial" panose="020B0604020202020204" pitchFamily="34" charset="0"/>
              <a:buChar char="•"/>
            </a:pPr>
            <a:r>
              <a:rPr lang="en-CA" sz="3500" dirty="0">
                <a:solidFill>
                  <a:schemeClr val="bg1"/>
                </a:solidFill>
                <a:effectLst>
                  <a:outerShdw blurRad="38100" dist="38100" dir="2700000" algn="tl">
                    <a:srgbClr val="000000">
                      <a:alpha val="43137"/>
                    </a:srgbClr>
                  </a:outerShdw>
                </a:effectLst>
                <a:latin typeface="Gibson" panose="02000000000000000000" pitchFamily="50" charset="0"/>
              </a:rPr>
              <a:t>Three times </a:t>
            </a:r>
            <a:r>
              <a:rPr lang="en-CA" sz="3500" dirty="0">
                <a:solidFill>
                  <a:schemeClr val="accent4"/>
                </a:solidFill>
                <a:effectLst>
                  <a:outerShdw blurRad="38100" dist="38100" dir="2700000" algn="tl">
                    <a:srgbClr val="000000">
                      <a:alpha val="43137"/>
                    </a:srgbClr>
                  </a:outerShdw>
                </a:effectLst>
                <a:latin typeface="Gibson" panose="02000000000000000000" pitchFamily="50" charset="0"/>
              </a:rPr>
              <a:t>God says that He will harden Pharaoh’s heart </a:t>
            </a:r>
            <a:r>
              <a:rPr lang="en-CA" sz="3500" dirty="0">
                <a:solidFill>
                  <a:schemeClr val="bg1"/>
                </a:solidFill>
                <a:effectLst>
                  <a:outerShdw blurRad="38100" dist="38100" dir="2700000" algn="tl">
                    <a:srgbClr val="000000">
                      <a:alpha val="43137"/>
                    </a:srgbClr>
                  </a:outerShdw>
                </a:effectLst>
                <a:latin typeface="Gibson" panose="02000000000000000000" pitchFamily="50" charset="0"/>
              </a:rPr>
              <a:t>(Ex. 4:21; 7:3 &amp; 14:4)</a:t>
            </a:r>
          </a:p>
          <a:p>
            <a:pPr marL="685800" indent="-685800" algn="l">
              <a:buFont typeface="Arial" panose="020B0604020202020204" pitchFamily="34" charset="0"/>
              <a:buChar char="•"/>
            </a:pPr>
            <a:r>
              <a:rPr lang="en-CA" sz="3500" dirty="0">
                <a:solidFill>
                  <a:schemeClr val="bg1"/>
                </a:solidFill>
                <a:effectLst>
                  <a:outerShdw blurRad="38100" dist="38100" dir="2700000" algn="tl">
                    <a:srgbClr val="000000">
                      <a:alpha val="43137"/>
                    </a:srgbClr>
                  </a:outerShdw>
                </a:effectLst>
                <a:latin typeface="Gibson" panose="02000000000000000000" pitchFamily="50" charset="0"/>
              </a:rPr>
              <a:t>Six times </a:t>
            </a:r>
            <a:r>
              <a:rPr lang="en-CA" sz="3500" dirty="0">
                <a:solidFill>
                  <a:schemeClr val="accent4"/>
                </a:solidFill>
                <a:effectLst>
                  <a:outerShdw blurRad="38100" dist="38100" dir="2700000" algn="tl">
                    <a:srgbClr val="000000">
                      <a:alpha val="43137"/>
                    </a:srgbClr>
                  </a:outerShdw>
                </a:effectLst>
                <a:latin typeface="Gibson" panose="02000000000000000000" pitchFamily="50" charset="0"/>
              </a:rPr>
              <a:t>God actually hardens Pharaoh’s heart </a:t>
            </a:r>
            <a:r>
              <a:rPr lang="en-CA" sz="3500" dirty="0">
                <a:solidFill>
                  <a:schemeClr val="bg1"/>
                </a:solidFill>
                <a:effectLst>
                  <a:outerShdw blurRad="38100" dist="38100" dir="2700000" algn="tl">
                    <a:srgbClr val="000000">
                      <a:alpha val="43137"/>
                    </a:srgbClr>
                  </a:outerShdw>
                </a:effectLst>
                <a:latin typeface="Gibson" panose="02000000000000000000" pitchFamily="50" charset="0"/>
              </a:rPr>
              <a:t>(Ex. 9:12; 10:1, 20, 27; 11:10 &amp; 14:8)</a:t>
            </a:r>
          </a:p>
          <a:p>
            <a:pPr marL="685800" indent="-685800" algn="l">
              <a:buFont typeface="Arial" panose="020B0604020202020204" pitchFamily="34" charset="0"/>
              <a:buChar char="•"/>
            </a:pPr>
            <a:r>
              <a:rPr lang="en-CA" sz="3500" dirty="0">
                <a:solidFill>
                  <a:schemeClr val="bg1"/>
                </a:solidFill>
                <a:effectLst>
                  <a:outerShdw blurRad="38100" dist="38100" dir="2700000" algn="tl">
                    <a:srgbClr val="000000">
                      <a:alpha val="43137"/>
                    </a:srgbClr>
                  </a:outerShdw>
                </a:effectLst>
                <a:latin typeface="Gibson" panose="02000000000000000000" pitchFamily="50" charset="0"/>
              </a:rPr>
              <a:t>Seven times it says </a:t>
            </a:r>
            <a:r>
              <a:rPr lang="en-CA" sz="3500" dirty="0">
                <a:solidFill>
                  <a:schemeClr val="accent4"/>
                </a:solidFill>
                <a:effectLst>
                  <a:outerShdw blurRad="38100" dist="38100" dir="2700000" algn="tl">
                    <a:srgbClr val="000000">
                      <a:alpha val="43137"/>
                    </a:srgbClr>
                  </a:outerShdw>
                </a:effectLst>
                <a:latin typeface="Gibson" panose="02000000000000000000" pitchFamily="50" charset="0"/>
              </a:rPr>
              <a:t>Pharaoh’s heart was hardened</a:t>
            </a:r>
            <a:r>
              <a:rPr lang="en-CA" sz="3500" dirty="0">
                <a:solidFill>
                  <a:schemeClr val="bg1"/>
                </a:solidFill>
                <a:effectLst>
                  <a:outerShdw blurRad="38100" dist="38100" dir="2700000" algn="tl">
                    <a:srgbClr val="000000">
                      <a:alpha val="43137"/>
                    </a:srgbClr>
                  </a:outerShdw>
                </a:effectLst>
                <a:latin typeface="Gibson" panose="02000000000000000000" pitchFamily="50" charset="0"/>
              </a:rPr>
              <a:t> (Ex. 7:13, 14, 22; 8:19; 9:7, 35; 14:5)</a:t>
            </a:r>
          </a:p>
          <a:p>
            <a:pPr marL="685800" indent="-685800" algn="l">
              <a:buFont typeface="Arial" panose="020B0604020202020204" pitchFamily="34" charset="0"/>
              <a:buChar char="•"/>
            </a:pPr>
            <a:r>
              <a:rPr lang="en-CA" sz="3500" dirty="0">
                <a:solidFill>
                  <a:schemeClr val="bg1"/>
                </a:solidFill>
                <a:effectLst>
                  <a:outerShdw blurRad="38100" dist="38100" dir="2700000" algn="tl">
                    <a:srgbClr val="000000">
                      <a:alpha val="43137"/>
                    </a:srgbClr>
                  </a:outerShdw>
                </a:effectLst>
                <a:latin typeface="Gibson" panose="02000000000000000000" pitchFamily="50" charset="0"/>
              </a:rPr>
              <a:t>Three times we are told that </a:t>
            </a:r>
            <a:r>
              <a:rPr lang="en-CA" sz="3500" dirty="0">
                <a:solidFill>
                  <a:schemeClr val="accent4"/>
                </a:solidFill>
                <a:effectLst>
                  <a:outerShdw blurRad="38100" dist="38100" dir="2700000" algn="tl">
                    <a:srgbClr val="000000">
                      <a:alpha val="43137"/>
                    </a:srgbClr>
                  </a:outerShdw>
                </a:effectLst>
                <a:latin typeface="Gibson" panose="02000000000000000000" pitchFamily="50" charset="0"/>
              </a:rPr>
              <a:t>Pharaoh hardened his own heart</a:t>
            </a:r>
            <a:r>
              <a:rPr lang="en-CA" sz="3500" dirty="0">
                <a:solidFill>
                  <a:schemeClr val="bg1"/>
                </a:solidFill>
                <a:effectLst>
                  <a:outerShdw blurRad="38100" dist="38100" dir="2700000" algn="tl">
                    <a:srgbClr val="000000">
                      <a:alpha val="43137"/>
                    </a:srgbClr>
                  </a:outerShdw>
                </a:effectLst>
                <a:latin typeface="Gibson" panose="02000000000000000000" pitchFamily="50" charset="0"/>
              </a:rPr>
              <a:t> (Ex. 8:15, 32; 9:34)</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21329651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For the Scripture says to Pharaoh, “For this very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purpose</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I have raised you up,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that I might show my power in you</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and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that my name might be proclaimed</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in all the earth.”</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1187477018"/>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2681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“But the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Lord hardened Pharaoh’s heart</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a:t>
            </a:r>
            <a:r>
              <a:rPr lang="en-CA" sz="4000" b="1" dirty="0">
                <a:solidFill>
                  <a:schemeClr val="bg1"/>
                </a:solidFill>
                <a:effectLst>
                  <a:outerShdw blurRad="50800" dist="38100" dir="2700000" algn="tl" rotWithShape="0">
                    <a:prstClr val="black">
                      <a:alpha val="40000"/>
                    </a:prstClr>
                  </a:outerShdw>
                </a:effectLst>
                <a:latin typeface="Gibson" panose="02000000000000000000" pitchFamily="50" charset="0"/>
              </a:rPr>
              <a:t>and</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he was not willing</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to let them go.”</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2014480645"/>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36505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9:17</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800" b="1" dirty="0">
                <a:solidFill>
                  <a:schemeClr val="accent4"/>
                </a:solidFill>
                <a:effectLst>
                  <a:outerShdw blurRad="38100" dist="38100" dir="2700000" algn="tl">
                    <a:srgbClr val="000000">
                      <a:alpha val="43137"/>
                    </a:srgbClr>
                  </a:outerShdw>
                </a:effectLst>
                <a:latin typeface="Gibson Light" panose="02000000000000000000" pitchFamily="50" charset="0"/>
              </a:rPr>
              <a:t>THE EXAMPLE OF PHARAOH</a:t>
            </a:r>
          </a:p>
          <a:p>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Note that God’s will doesn’t override the human will, but rather, the two wills spring forth from each individual and yet </a:t>
            </a:r>
            <a:r>
              <a:rPr lang="en-CA" sz="3200" i="1" dirty="0">
                <a:solidFill>
                  <a:schemeClr val="accent4"/>
                </a:solidFill>
                <a:effectLst>
                  <a:outerShdw blurRad="38100" dist="38100" dir="2700000" algn="tl">
                    <a:srgbClr val="000000">
                      <a:alpha val="43137"/>
                    </a:srgbClr>
                  </a:outerShdw>
                </a:effectLst>
                <a:latin typeface="Gibson" panose="02000000000000000000" pitchFamily="50" charset="0"/>
              </a:rPr>
              <a:t>at the same time work together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to achieve God’s purpose. </a:t>
            </a:r>
          </a:p>
          <a:p>
            <a:endParaRPr lang="en-CA" sz="3200" dirty="0">
              <a:solidFill>
                <a:schemeClr val="bg1"/>
              </a:solidFill>
              <a:effectLst>
                <a:outerShdw blurRad="38100" dist="38100" dir="2700000" algn="tl">
                  <a:srgbClr val="000000">
                    <a:alpha val="43137"/>
                  </a:srgbClr>
                </a:outerShdw>
              </a:effectLst>
              <a:latin typeface="Gibson" panose="02000000000000000000" pitchFamily="50" charset="0"/>
            </a:endParaRPr>
          </a:p>
          <a:p>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God doesn’t wrestle Pharaoh to do something he is unwilling to do. Pharaoh acts in full complicity with his own heart’s desires and that’s why he’s culpable.</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31590523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9:18</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lnSpcReduction="10000"/>
          </a:bodyPr>
          <a:lstStyle/>
          <a:p>
            <a:r>
              <a:rPr lang="en-CA" sz="4800" b="1" dirty="0">
                <a:solidFill>
                  <a:schemeClr val="accent4"/>
                </a:solidFill>
                <a:effectLst>
                  <a:outerShdw blurRad="38100" dist="38100" dir="2700000" algn="tl">
                    <a:srgbClr val="000000">
                      <a:alpha val="43137"/>
                    </a:srgbClr>
                  </a:outerShdw>
                </a:effectLst>
                <a:latin typeface="Gibson Light" panose="02000000000000000000" pitchFamily="50" charset="0"/>
              </a:rPr>
              <a:t>THE EXAMPLE OF PHARAOH</a:t>
            </a:r>
            <a:endParaRPr lang="en-CA" sz="4800" b="1" dirty="0">
              <a:solidFill>
                <a:schemeClr val="accent4"/>
              </a:solidFill>
              <a:effectLst>
                <a:outerShdw blurRad="38100" dist="38100" dir="2700000" algn="tl">
                  <a:srgbClr val="000000">
                    <a:alpha val="43137"/>
                  </a:srgbClr>
                </a:outerShdw>
              </a:effectLst>
              <a:latin typeface="Gibson" panose="02000000000000000000" pitchFamily="50" charset="0"/>
            </a:endParaRPr>
          </a:p>
          <a:p>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“So then he has mercy on whomever he wills, and he hardens whomever he wills.” (9:17). </a:t>
            </a:r>
          </a:p>
          <a:p>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a:p>
            <a:pPr algn="l"/>
            <a:r>
              <a:rPr lang="en-CA" sz="3600" b="1" dirty="0">
                <a:solidFill>
                  <a:schemeClr val="bg1"/>
                </a:solidFill>
                <a:effectLst>
                  <a:outerShdw blurRad="38100" dist="38100" dir="2700000" algn="tl">
                    <a:srgbClr val="000000">
                      <a:alpha val="43137"/>
                    </a:srgbClr>
                  </a:outerShdw>
                </a:effectLst>
                <a:latin typeface="Gibson" panose="02000000000000000000" pitchFamily="50" charset="0"/>
              </a:rPr>
              <a:t>CONCLUSION: </a:t>
            </a:r>
          </a:p>
          <a:p>
            <a:pPr algn="l"/>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The </a:t>
            </a:r>
            <a:r>
              <a:rPr lang="en-CA" sz="3600" dirty="0">
                <a:solidFill>
                  <a:schemeClr val="accent4"/>
                </a:solidFill>
                <a:effectLst>
                  <a:outerShdw blurRad="38100" dist="38100" dir="2700000" algn="tl">
                    <a:srgbClr val="000000">
                      <a:alpha val="43137"/>
                    </a:srgbClr>
                  </a:outerShdw>
                </a:effectLst>
                <a:latin typeface="Gibson" panose="02000000000000000000" pitchFamily="50" charset="0"/>
              </a:rPr>
              <a:t>purpose</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of </a:t>
            </a:r>
            <a:r>
              <a:rPr lang="en-CA" sz="3600" i="1" dirty="0">
                <a:solidFill>
                  <a:schemeClr val="accent4"/>
                </a:solidFill>
                <a:effectLst>
                  <a:outerShdw blurRad="38100" dist="38100" dir="2700000" algn="tl">
                    <a:srgbClr val="000000">
                      <a:alpha val="43137"/>
                    </a:srgbClr>
                  </a:outerShdw>
                </a:effectLst>
                <a:latin typeface="Gibson" panose="02000000000000000000" pitchFamily="50" charset="0"/>
              </a:rPr>
              <a:t>God’s free choice </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to show mercy on whom He pleases is </a:t>
            </a:r>
            <a:r>
              <a:rPr lang="en-CA" sz="3600" i="1" u="sng" dirty="0">
                <a:solidFill>
                  <a:schemeClr val="accent4"/>
                </a:solidFill>
                <a:effectLst>
                  <a:outerShdw blurRad="38100" dist="38100" dir="2700000" algn="tl">
                    <a:srgbClr val="000000">
                      <a:alpha val="43137"/>
                    </a:srgbClr>
                  </a:outerShdw>
                </a:effectLst>
                <a:latin typeface="Gibson" panose="02000000000000000000" pitchFamily="50" charset="0"/>
              </a:rPr>
              <a:t>His glory</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28401554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9:19</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800" b="1" dirty="0">
                <a:solidFill>
                  <a:schemeClr val="accent4"/>
                </a:solidFill>
                <a:effectLst>
                  <a:outerShdw blurRad="38100" dist="38100" dir="2700000" algn="tl">
                    <a:srgbClr val="000000">
                      <a:alpha val="43137"/>
                    </a:srgbClr>
                  </a:outerShdw>
                </a:effectLst>
                <a:latin typeface="Gibson Light" panose="02000000000000000000" pitchFamily="50" charset="0"/>
              </a:rPr>
              <a:t>A DANGEROUS RESPONSE</a:t>
            </a:r>
            <a:endParaRPr lang="en-CA" sz="4800" b="1" dirty="0">
              <a:solidFill>
                <a:schemeClr val="accent4"/>
              </a:solidFill>
              <a:effectLst>
                <a:outerShdw blurRad="38100" dist="38100" dir="2700000" algn="tl">
                  <a:srgbClr val="000000">
                    <a:alpha val="43137"/>
                  </a:srgbClr>
                </a:outerShdw>
              </a:effectLst>
              <a:latin typeface="Gibson" panose="02000000000000000000" pitchFamily="50" charset="0"/>
            </a:endParaRPr>
          </a:p>
          <a:p>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“You will say to me then, ‘Why does he still find fault? For who can resist his will?’” (9:19)</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0F10CDD1-18E2-40CB-AE52-9B20F1FB5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695" y="1660945"/>
            <a:ext cx="951536" cy="836198"/>
          </a:xfrm>
          <a:prstGeom prst="rect">
            <a:avLst/>
          </a:prstGeom>
        </p:spPr>
      </p:pic>
    </p:spTree>
    <p:extLst>
      <p:ext uri="{BB962C8B-B14F-4D97-AF65-F5344CB8AC3E}">
        <p14:creationId xmlns:p14="http://schemas.microsoft.com/office/powerpoint/2010/main" val="31658594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But who are you, O man, to answer back to God? </a:t>
            </a:r>
          </a:p>
          <a:p>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Will what is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molded</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say to its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Molder</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“Why have you made me like this?” Has the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Potter</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no right over the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clay</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to make out of the same lump one vessel for </a:t>
            </a:r>
            <a:r>
              <a:rPr lang="en-CA" sz="4000" i="1" dirty="0">
                <a:solidFill>
                  <a:schemeClr val="bg1"/>
                </a:solidFill>
                <a:effectLst>
                  <a:outerShdw blurRad="50800" dist="38100" dir="2700000" algn="tl" rotWithShape="0">
                    <a:prstClr val="black">
                      <a:alpha val="40000"/>
                    </a:prstClr>
                  </a:outerShdw>
                </a:effectLst>
                <a:latin typeface="Gibson" panose="02000000000000000000" pitchFamily="50" charset="0"/>
              </a:rPr>
              <a:t>honorable use </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and another for </a:t>
            </a:r>
            <a:r>
              <a:rPr lang="en-CA" sz="4000" i="1" dirty="0">
                <a:solidFill>
                  <a:schemeClr val="bg1"/>
                </a:solidFill>
                <a:effectLst>
                  <a:outerShdw blurRad="50800" dist="38100" dir="2700000" algn="tl" rotWithShape="0">
                    <a:prstClr val="black">
                      <a:alpha val="40000"/>
                    </a:prstClr>
                  </a:outerShdw>
                </a:effectLst>
                <a:latin typeface="Gibson" panose="02000000000000000000" pitchFamily="50" charset="0"/>
              </a:rPr>
              <a:t>dishonorable use</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1931663701"/>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1866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9:19-21</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800" b="1" dirty="0">
                <a:solidFill>
                  <a:schemeClr val="accent4"/>
                </a:solidFill>
                <a:effectLst>
                  <a:outerShdw blurRad="38100" dist="38100" dir="2700000" algn="tl">
                    <a:srgbClr val="000000">
                      <a:alpha val="43137"/>
                    </a:srgbClr>
                  </a:outerShdw>
                </a:effectLst>
                <a:latin typeface="Gibson Light" panose="02000000000000000000" pitchFamily="50" charset="0"/>
              </a:rPr>
              <a:t>A DANGEROUS RESPONSE</a:t>
            </a:r>
            <a:endParaRPr lang="en-CA" sz="4800" b="1" dirty="0">
              <a:solidFill>
                <a:schemeClr val="accent4"/>
              </a:solidFill>
              <a:effectLst>
                <a:outerShdw blurRad="38100" dist="38100" dir="2700000" algn="tl">
                  <a:srgbClr val="000000">
                    <a:alpha val="43137"/>
                  </a:srgbClr>
                </a:outerShdw>
              </a:effectLst>
              <a:latin typeface="Gibson" panose="02000000000000000000" pitchFamily="50" charset="0"/>
            </a:endParaRPr>
          </a:p>
          <a:p>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“But who are you, O man, to answer back to God?” (9:20)</a:t>
            </a:r>
          </a:p>
          <a:p>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This is not a mindless dismissal. Look at the content of the rebuke.</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1DE2A1BF-3BC8-4AB2-86F3-E4B523E437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4695" y="1660945"/>
            <a:ext cx="951536" cy="836198"/>
          </a:xfrm>
          <a:prstGeom prst="rect">
            <a:avLst/>
          </a:prstGeom>
        </p:spPr>
      </p:pic>
    </p:spTree>
    <p:extLst>
      <p:ext uri="{BB962C8B-B14F-4D97-AF65-F5344CB8AC3E}">
        <p14:creationId xmlns:p14="http://schemas.microsoft.com/office/powerpoint/2010/main" val="1704727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26052" y="4527826"/>
            <a:ext cx="10632491" cy="1347305"/>
          </a:xfrm>
        </p:spPr>
        <p:txBody>
          <a:bodyPr anchor="ctr">
            <a:normAutofit fontScale="90000"/>
          </a:bodyPr>
          <a:lstStyle/>
          <a:p>
            <a:r>
              <a:rPr lang="en-CA" sz="11500" b="1" dirty="0">
                <a:solidFill>
                  <a:schemeClr val="accent4"/>
                </a:solidFill>
                <a:effectLst>
                  <a:outerShdw blurRad="50800" dist="38100" dir="2700000" algn="tl" rotWithShape="0">
                    <a:prstClr val="black">
                      <a:alpha val="40000"/>
                    </a:prstClr>
                  </a:outerShdw>
                </a:effectLst>
                <a:latin typeface="Gibson" panose="02000000000000000000" pitchFamily="50" charset="0"/>
              </a:rPr>
              <a:t>LET’S PRAY</a:t>
            </a:r>
          </a:p>
        </p:txBody>
      </p:sp>
      <p:pic>
        <p:nvPicPr>
          <p:cNvPr id="8" name="Picture 7" descr="A close up of a logo&#10;&#10;Description automatically generated">
            <a:extLst>
              <a:ext uri="{FF2B5EF4-FFF2-40B4-BE49-F238E27FC236}">
                <a16:creationId xmlns:a16="http://schemas.microsoft.com/office/drawing/2014/main" id="{4B9F08CB-88EC-4A61-871C-CCFFB5C4A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217" y="1174806"/>
            <a:ext cx="2963566" cy="2963566"/>
          </a:xfrm>
          <a:prstGeom prst="rect">
            <a:avLst/>
          </a:prstGeom>
        </p:spPr>
      </p:pic>
    </p:spTree>
    <p:extLst>
      <p:ext uri="{BB962C8B-B14F-4D97-AF65-F5344CB8AC3E}">
        <p14:creationId xmlns:p14="http://schemas.microsoft.com/office/powerpoint/2010/main" val="30095149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9:21</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800" b="1" dirty="0">
                <a:solidFill>
                  <a:schemeClr val="accent4"/>
                </a:solidFill>
                <a:effectLst>
                  <a:outerShdw blurRad="38100" dist="38100" dir="2700000" algn="tl">
                    <a:srgbClr val="000000">
                      <a:alpha val="43137"/>
                    </a:srgbClr>
                  </a:outerShdw>
                </a:effectLst>
                <a:latin typeface="Gibson Light" panose="02000000000000000000" pitchFamily="50" charset="0"/>
              </a:rPr>
              <a:t>THE APPROPRIATE RESPONSE</a:t>
            </a:r>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Paul’s rebuke here is that it is inappropriate for the thing made to question its Maker’s motives and purposes for creating it as such.</a:t>
            </a:r>
          </a:p>
          <a:p>
            <a:r>
              <a:rPr lang="en-CA" sz="3900" b="1" dirty="0">
                <a:solidFill>
                  <a:schemeClr val="accent4"/>
                </a:solidFill>
                <a:effectLst>
                  <a:outerShdw blurRad="38100" dist="38100" dir="2700000" algn="tl">
                    <a:srgbClr val="000000">
                      <a:alpha val="43137"/>
                    </a:srgbClr>
                  </a:outerShdw>
                </a:effectLst>
                <a:latin typeface="Gibson Light" panose="02000000000000000000" pitchFamily="50" charset="0"/>
              </a:rPr>
              <a:t>This statement should floor us. </a:t>
            </a: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The doctrine of God’s sovereignty is one which squarely </a:t>
            </a:r>
            <a:r>
              <a:rPr lang="en-CA" sz="3600" i="1" dirty="0">
                <a:solidFill>
                  <a:schemeClr val="bg1"/>
                </a:solidFill>
                <a:effectLst>
                  <a:outerShdw blurRad="38100" dist="38100" dir="2700000" algn="tl">
                    <a:srgbClr val="000000">
                      <a:alpha val="43137"/>
                    </a:srgbClr>
                  </a:outerShdw>
                </a:effectLst>
                <a:latin typeface="Gibson" panose="02000000000000000000" pitchFamily="50" charset="0"/>
              </a:rPr>
              <a:t>confronts us</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with the </a:t>
            </a:r>
            <a:r>
              <a:rPr lang="en-CA" sz="3600" i="1" u="sng" dirty="0">
                <a:solidFill>
                  <a:schemeClr val="accent4"/>
                </a:solidFill>
                <a:effectLst>
                  <a:outerShdw blurRad="38100" dist="38100" dir="2700000" algn="tl">
                    <a:srgbClr val="000000">
                      <a:alpha val="43137"/>
                    </a:srgbClr>
                  </a:outerShdw>
                </a:effectLst>
                <a:latin typeface="Gibson" panose="02000000000000000000" pitchFamily="50" charset="0"/>
              </a:rPr>
              <a:t>separation</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between Creator and created. He alone is God and we are not.</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210576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9:21</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800" b="1" dirty="0">
                <a:solidFill>
                  <a:schemeClr val="accent4"/>
                </a:solidFill>
                <a:effectLst>
                  <a:outerShdw blurRad="38100" dist="38100" dir="2700000" algn="tl">
                    <a:srgbClr val="000000">
                      <a:alpha val="43137"/>
                    </a:srgbClr>
                  </a:outerShdw>
                </a:effectLst>
                <a:latin typeface="Gibson Light" panose="02000000000000000000" pitchFamily="50" charset="0"/>
              </a:rPr>
              <a:t>THE APPROPRIATE RESPONSE</a:t>
            </a:r>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a:p>
            <a:r>
              <a:rPr lang="en-CA" sz="3600" dirty="0">
                <a:solidFill>
                  <a:schemeClr val="accent4"/>
                </a:solidFill>
                <a:effectLst>
                  <a:outerShdw blurRad="38100" dist="38100" dir="2700000" algn="tl">
                    <a:srgbClr val="000000">
                      <a:alpha val="43137"/>
                    </a:srgbClr>
                  </a:outerShdw>
                </a:effectLst>
                <a:latin typeface="Gibson" panose="02000000000000000000" pitchFamily="50" charset="0"/>
              </a:rPr>
              <a:t>God</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a:t>
            </a:r>
            <a:r>
              <a:rPr lang="en-CA" sz="3600" dirty="0">
                <a:solidFill>
                  <a:schemeClr val="accent4"/>
                </a:solidFill>
                <a:effectLst>
                  <a:outerShdw blurRad="38100" dist="38100" dir="2700000" algn="tl">
                    <a:srgbClr val="000000">
                      <a:alpha val="43137"/>
                    </a:srgbClr>
                  </a:outerShdw>
                </a:effectLst>
                <a:latin typeface="Gibson" panose="02000000000000000000" pitchFamily="50" charset="0"/>
              </a:rPr>
              <a:t>alone</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actually has truly ‘free’ will—He can do and does whatever He pleases:</a:t>
            </a: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“Our God is in the heavens; </a:t>
            </a:r>
            <a:r>
              <a:rPr lang="en-CA" sz="3600" dirty="0">
                <a:solidFill>
                  <a:schemeClr val="accent4"/>
                </a:solidFill>
                <a:effectLst>
                  <a:outerShdw blurRad="38100" dist="38100" dir="2700000" algn="tl">
                    <a:srgbClr val="000000">
                      <a:alpha val="43137"/>
                    </a:srgbClr>
                  </a:outerShdw>
                </a:effectLst>
                <a:latin typeface="Gibson" panose="02000000000000000000" pitchFamily="50" charset="0"/>
              </a:rPr>
              <a:t>He does </a:t>
            </a:r>
            <a:r>
              <a:rPr lang="en-CA" sz="3600" i="1" dirty="0">
                <a:solidFill>
                  <a:schemeClr val="accent4"/>
                </a:solidFill>
                <a:effectLst>
                  <a:outerShdw blurRad="38100" dist="38100" dir="2700000" algn="tl">
                    <a:srgbClr val="000000">
                      <a:alpha val="43137"/>
                    </a:srgbClr>
                  </a:outerShdw>
                </a:effectLst>
                <a:latin typeface="Gibson" panose="02000000000000000000" pitchFamily="50" charset="0"/>
              </a:rPr>
              <a:t>all</a:t>
            </a:r>
            <a:r>
              <a:rPr lang="en-CA" sz="3600" dirty="0">
                <a:solidFill>
                  <a:schemeClr val="accent4"/>
                </a:solidFill>
                <a:effectLst>
                  <a:outerShdw blurRad="38100" dist="38100" dir="2700000" algn="tl">
                    <a:srgbClr val="000000">
                      <a:alpha val="43137"/>
                    </a:srgbClr>
                  </a:outerShdw>
                </a:effectLst>
                <a:latin typeface="Gibson" panose="02000000000000000000" pitchFamily="50" charset="0"/>
              </a:rPr>
              <a:t> that He pleases</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(Psa. 115:3; cf. Psa. 135:6) </a:t>
            </a: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…and this bare truth by itself scares us:</a:t>
            </a:r>
          </a:p>
          <a:p>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For it is a fearful thing to fall into the hands of the Living God (cf. Heb. 10;31).</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684549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…all the inhabitants of the earth are accounted as nothing, and He [God] does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according to His will</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among the host of heaven and among the inhabitants of the earth; and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none can stay His hand</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or say to Him, “What have you done?”</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3112290430"/>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7590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9:19-21</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800" b="1" dirty="0">
                <a:solidFill>
                  <a:schemeClr val="accent4"/>
                </a:solidFill>
                <a:effectLst>
                  <a:outerShdw blurRad="38100" dist="38100" dir="2700000" algn="tl">
                    <a:srgbClr val="000000">
                      <a:alpha val="43137"/>
                    </a:srgbClr>
                  </a:outerShdw>
                </a:effectLst>
                <a:latin typeface="Gibson Light" panose="02000000000000000000" pitchFamily="50" charset="0"/>
              </a:rPr>
              <a:t>THE APPROPRIATE RESPONSE</a:t>
            </a:r>
          </a:p>
          <a:p>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a:p>
            <a:pPr algn="l"/>
            <a:r>
              <a:rPr lang="en-CA" sz="3600" b="1" dirty="0">
                <a:solidFill>
                  <a:schemeClr val="bg1"/>
                </a:solidFill>
                <a:effectLst>
                  <a:outerShdw blurRad="38100" dist="38100" dir="2700000" algn="tl">
                    <a:srgbClr val="000000">
                      <a:alpha val="43137"/>
                    </a:srgbClr>
                  </a:outerShdw>
                </a:effectLst>
                <a:latin typeface="Gibson" panose="02000000000000000000" pitchFamily="50" charset="0"/>
              </a:rPr>
              <a:t>CONCLUSION: </a:t>
            </a:r>
          </a:p>
          <a:p>
            <a:pPr algn="l"/>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In light of Romans 9:19-21, our appropriate response is to hold our hands over our mouths and </a:t>
            </a:r>
            <a:r>
              <a:rPr lang="en-CA" sz="3600" i="1" dirty="0">
                <a:solidFill>
                  <a:schemeClr val="accent4"/>
                </a:solidFill>
                <a:effectLst>
                  <a:outerShdw blurRad="38100" dist="38100" dir="2700000" algn="tl">
                    <a:srgbClr val="000000">
                      <a:alpha val="43137"/>
                    </a:srgbClr>
                  </a:outerShdw>
                </a:effectLst>
                <a:latin typeface="Gibson" panose="02000000000000000000" pitchFamily="50" charset="0"/>
              </a:rPr>
              <a:t>marvel that God extends grace at all</a:t>
            </a:r>
            <a:r>
              <a:rPr lang="en-CA" sz="3600" dirty="0">
                <a:solidFill>
                  <a:schemeClr val="bg1"/>
                </a:solidFill>
                <a:effectLst>
                  <a:outerShdw blurRad="38100" dist="38100" dir="2700000" algn="tl">
                    <a:srgbClr val="000000">
                      <a:alpha val="43137"/>
                    </a:srgbClr>
                  </a:outerShdw>
                </a:effectLst>
                <a:latin typeface="Gibson" panose="02000000000000000000" pitchFamily="50" charset="0"/>
              </a:rPr>
              <a:t>, since all deserve His wrath.</a:t>
            </a:r>
            <a:endParaRPr lang="en-CA" dirty="0">
              <a:solidFill>
                <a:schemeClr val="bg1"/>
              </a:solidFill>
              <a:effectLst>
                <a:outerShdw blurRad="38100" dist="38100" dir="2700000" algn="tl">
                  <a:srgbClr val="000000">
                    <a:alpha val="43137"/>
                  </a:srgbClr>
                </a:outerShdw>
              </a:effectLst>
              <a:latin typeface="Gibson" panose="02000000000000000000" pitchFamily="50" charset="0"/>
            </a:endParaRP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34792780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fade">
                                      <p:cBhvr>
                                        <p:cTn id="1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9:22-24</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800" b="1" dirty="0">
                <a:solidFill>
                  <a:schemeClr val="accent4"/>
                </a:solidFill>
                <a:effectLst>
                  <a:outerShdw blurRad="38100" dist="38100" dir="2700000" algn="tl">
                    <a:srgbClr val="000000">
                      <a:alpha val="43137"/>
                    </a:srgbClr>
                  </a:outerShdw>
                </a:effectLst>
                <a:latin typeface="Gibson Light" panose="02000000000000000000" pitchFamily="50" charset="0"/>
              </a:rPr>
              <a:t>GOD’S PURPOSE IN ELECTION</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3733317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“What if God, desiring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to show his wrath </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and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to make known His power</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has endured with much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patience</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vessels of wrath </a:t>
            </a:r>
            <a:r>
              <a:rPr lang="en-CA" sz="4000" b="1" dirty="0">
                <a:solidFill>
                  <a:schemeClr val="accent4"/>
                </a:solidFill>
                <a:effectLst>
                  <a:outerShdw blurRad="50800" dist="38100" dir="2700000" algn="tl" rotWithShape="0">
                    <a:prstClr val="black">
                      <a:alpha val="40000"/>
                    </a:prstClr>
                  </a:outerShdw>
                </a:effectLst>
                <a:latin typeface="Gibson" panose="02000000000000000000" pitchFamily="50" charset="0"/>
              </a:rPr>
              <a:t>prepared</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for destruction, in order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to make known </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the riches of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His glory </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for vessels of mercy, which </a:t>
            </a:r>
            <a:r>
              <a:rPr lang="en-CA" sz="4000" b="1" dirty="0">
                <a:solidFill>
                  <a:schemeClr val="accent4"/>
                </a:solidFill>
                <a:effectLst>
                  <a:outerShdw blurRad="50800" dist="38100" dir="2700000" algn="tl" rotWithShape="0">
                    <a:prstClr val="black">
                      <a:alpha val="40000"/>
                    </a:prstClr>
                  </a:outerShdw>
                </a:effectLst>
                <a:latin typeface="Gibson" panose="02000000000000000000" pitchFamily="50" charset="0"/>
              </a:rPr>
              <a:t>He has prepared beforehand </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for glory— even us whom He has called, not from the Jews only but also from the Gentiles?” </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3213539488"/>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9859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9:22-24</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800" b="1" dirty="0">
                <a:solidFill>
                  <a:schemeClr val="accent4"/>
                </a:solidFill>
                <a:effectLst>
                  <a:outerShdw blurRad="38100" dist="38100" dir="2700000" algn="tl">
                    <a:srgbClr val="000000">
                      <a:alpha val="43137"/>
                    </a:srgbClr>
                  </a:outerShdw>
                </a:effectLst>
                <a:latin typeface="Gibson Light" panose="02000000000000000000" pitchFamily="50" charset="0"/>
              </a:rPr>
              <a:t>GOD’S PURPOSE IN ELECTION</a:t>
            </a:r>
          </a:p>
          <a:p>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The purpose of God’s election  is to show God’s </a:t>
            </a:r>
            <a:r>
              <a:rPr lang="en-CA" sz="3200" i="1" u="sng" dirty="0">
                <a:solidFill>
                  <a:schemeClr val="accent4"/>
                </a:solidFill>
                <a:effectLst>
                  <a:outerShdw blurRad="38100" dist="38100" dir="2700000" algn="tl">
                    <a:srgbClr val="000000">
                      <a:alpha val="43137"/>
                    </a:srgbClr>
                  </a:outerShdw>
                </a:effectLst>
                <a:latin typeface="Gibson" panose="02000000000000000000" pitchFamily="50" charset="0"/>
              </a:rPr>
              <a:t>glory</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a:t>
            </a:r>
            <a:br>
              <a:rPr lang="en-CA" sz="3200" dirty="0">
                <a:solidFill>
                  <a:schemeClr val="bg1"/>
                </a:solidFill>
                <a:effectLst>
                  <a:outerShdw blurRad="38100" dist="38100" dir="2700000" algn="tl">
                    <a:srgbClr val="000000">
                      <a:alpha val="43137"/>
                    </a:srgbClr>
                  </a:outerShdw>
                </a:effectLst>
                <a:latin typeface="Gibson" panose="02000000000000000000" pitchFamily="50" charset="0"/>
              </a:rPr>
            </a:b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either displayed in His wrath against those on whom just condemnation falls, or His power on those who He saves.</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2848335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9:22-24</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000" b="1" dirty="0">
                <a:solidFill>
                  <a:schemeClr val="accent4"/>
                </a:solidFill>
                <a:effectLst>
                  <a:outerShdw blurRad="38100" dist="38100" dir="2700000" algn="tl">
                    <a:srgbClr val="000000">
                      <a:alpha val="43137"/>
                    </a:srgbClr>
                  </a:outerShdw>
                </a:effectLst>
                <a:latin typeface="Gibson Light" panose="02000000000000000000" pitchFamily="50" charset="0"/>
              </a:rPr>
              <a:t>ASYMMETRY IN SALVATION &amp; REPROBATION</a:t>
            </a:r>
          </a:p>
          <a:p>
            <a:pPr algn="l"/>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I. The vessels of wrath were prepared for destruction – it is a </a:t>
            </a:r>
            <a:r>
              <a:rPr lang="en-CA" sz="3200" b="1" i="1" u="sng" dirty="0">
                <a:solidFill>
                  <a:schemeClr val="accent4"/>
                </a:solidFill>
                <a:effectLst>
                  <a:outerShdw blurRad="38100" dist="38100" dir="2700000" algn="tl">
                    <a:srgbClr val="000000">
                      <a:alpha val="43137"/>
                    </a:srgbClr>
                  </a:outerShdw>
                </a:effectLst>
                <a:latin typeface="Gibson" panose="02000000000000000000" pitchFamily="50" charset="0"/>
              </a:rPr>
              <a:t>passive</a:t>
            </a:r>
            <a:r>
              <a:rPr lang="en-CA" sz="3200" i="1" dirty="0">
                <a:solidFill>
                  <a:schemeClr val="accent4"/>
                </a:solidFill>
                <a:effectLst>
                  <a:outerShdw blurRad="38100" dist="38100" dir="2700000" algn="tl">
                    <a:srgbClr val="000000">
                      <a:alpha val="43137"/>
                    </a:srgbClr>
                  </a:outerShdw>
                </a:effectLst>
                <a:latin typeface="Gibson" panose="02000000000000000000" pitchFamily="50" charset="0"/>
              </a:rPr>
              <a:t> construction</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a:t>
            </a:r>
          </a:p>
          <a:p>
            <a:pPr algn="l"/>
            <a:endParaRPr lang="en-CA" sz="3200" dirty="0">
              <a:solidFill>
                <a:schemeClr val="bg1"/>
              </a:solidFill>
              <a:effectLst>
                <a:outerShdw blurRad="38100" dist="38100" dir="2700000" algn="tl">
                  <a:srgbClr val="000000">
                    <a:alpha val="43137"/>
                  </a:srgbClr>
                </a:outerShdw>
              </a:effectLst>
              <a:latin typeface="Gibson" panose="02000000000000000000" pitchFamily="50" charset="0"/>
            </a:endParaRPr>
          </a:p>
          <a:p>
            <a:pPr algn="l"/>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God does not have to do anything to make sinful humanity worthy of judgment but just leave them to their sin. (cf. John 3:18; 3:36; Rom. 3:23).</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2050619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9:22-24</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000" b="1" dirty="0">
                <a:solidFill>
                  <a:schemeClr val="accent4"/>
                </a:solidFill>
                <a:effectLst>
                  <a:outerShdw blurRad="38100" dist="38100" dir="2700000" algn="tl">
                    <a:srgbClr val="000000">
                      <a:alpha val="43137"/>
                    </a:srgbClr>
                  </a:outerShdw>
                </a:effectLst>
                <a:latin typeface="Gibson Light" panose="02000000000000000000" pitchFamily="50" charset="0"/>
              </a:rPr>
              <a:t>ASYMMETRY IN SALVATION &amp; REPROBATION</a:t>
            </a:r>
          </a:p>
          <a:p>
            <a:pPr algn="l"/>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II. God has to </a:t>
            </a:r>
            <a:r>
              <a:rPr lang="en-CA" sz="3200" b="1" i="1" u="sng" dirty="0">
                <a:solidFill>
                  <a:schemeClr val="accent4"/>
                </a:solidFill>
                <a:effectLst>
                  <a:outerShdw blurRad="38100" dist="38100" dir="2700000" algn="tl">
                    <a:srgbClr val="000000">
                      <a:alpha val="43137"/>
                    </a:srgbClr>
                  </a:outerShdw>
                </a:effectLst>
                <a:latin typeface="Gibson" panose="02000000000000000000" pitchFamily="50" charset="0"/>
              </a:rPr>
              <a:t>actively</a:t>
            </a:r>
            <a:r>
              <a:rPr lang="en-CA" sz="3200" i="1" dirty="0">
                <a:solidFill>
                  <a:schemeClr val="accent4"/>
                </a:solidFill>
                <a:effectLst>
                  <a:outerShdw blurRad="38100" dist="38100" dir="2700000" algn="tl">
                    <a:srgbClr val="000000">
                      <a:alpha val="43137"/>
                    </a:srgbClr>
                  </a:outerShdw>
                </a:effectLst>
                <a:latin typeface="Gibson" panose="02000000000000000000" pitchFamily="50" charset="0"/>
              </a:rPr>
              <a:t> do something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to save people. </a:t>
            </a:r>
          </a:p>
          <a:p>
            <a:pPr algn="l"/>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Note how the text talks about the vessels of mercy which “</a:t>
            </a:r>
            <a:r>
              <a:rPr lang="en-CA" sz="3200" i="1" dirty="0">
                <a:solidFill>
                  <a:schemeClr val="accent4"/>
                </a:solidFill>
                <a:effectLst>
                  <a:outerShdw blurRad="38100" dist="38100" dir="2700000" algn="tl">
                    <a:srgbClr val="000000">
                      <a:alpha val="43137"/>
                    </a:srgbClr>
                  </a:outerShdw>
                </a:effectLst>
                <a:latin typeface="Gibson" panose="02000000000000000000" pitchFamily="50" charset="0"/>
              </a:rPr>
              <a:t>He has prepared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beforehand for glory.” </a:t>
            </a:r>
          </a:p>
          <a:p>
            <a:pPr algn="l"/>
            <a:endParaRPr lang="en-CA" sz="3200" dirty="0">
              <a:solidFill>
                <a:schemeClr val="bg1"/>
              </a:solidFill>
              <a:effectLst>
                <a:outerShdw blurRad="38100" dist="38100" dir="2700000" algn="tl">
                  <a:srgbClr val="000000">
                    <a:alpha val="43137"/>
                  </a:srgbClr>
                </a:outerShdw>
              </a:effectLst>
              <a:latin typeface="Gibson" panose="02000000000000000000" pitchFamily="50" charset="0"/>
            </a:endParaRPr>
          </a:p>
          <a:p>
            <a:pPr algn="l"/>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As we saw in Romans 8:28-30 in the Golden Chain: God foreknew them, predestined them, called them, justified them and glorified them - all active verbs where God is doing everything.</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4265533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ipe(left)">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9:22-24</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100" dirty="0">
                <a:solidFill>
                  <a:schemeClr val="accent4"/>
                </a:solidFill>
                <a:effectLst>
                  <a:outerShdw blurRad="38100" dist="38100" dir="2700000" algn="tl">
                    <a:srgbClr val="000000">
                      <a:alpha val="43137"/>
                    </a:srgbClr>
                  </a:outerShdw>
                </a:effectLst>
                <a:latin typeface="Gibson" panose="02000000000000000000" pitchFamily="50" charset="0"/>
              </a:rPr>
              <a:t>God stands </a:t>
            </a:r>
            <a:r>
              <a:rPr lang="en-CA" sz="4100" i="1" dirty="0">
                <a:solidFill>
                  <a:schemeClr val="accent4"/>
                </a:solidFill>
                <a:effectLst>
                  <a:outerShdw blurRad="38100" dist="38100" dir="2700000" algn="tl">
                    <a:srgbClr val="000000">
                      <a:alpha val="43137"/>
                    </a:srgbClr>
                  </a:outerShdw>
                </a:effectLst>
                <a:latin typeface="Gibson" panose="02000000000000000000" pitchFamily="50" charset="0"/>
              </a:rPr>
              <a:t>asymmetrically</a:t>
            </a:r>
            <a:r>
              <a:rPr lang="en-CA" sz="4100" dirty="0">
                <a:solidFill>
                  <a:schemeClr val="accent4"/>
                </a:solidFill>
                <a:effectLst>
                  <a:outerShdw blurRad="38100" dist="38100" dir="2700000" algn="tl">
                    <a:srgbClr val="000000">
                      <a:alpha val="43137"/>
                    </a:srgbClr>
                  </a:outerShdw>
                </a:effectLst>
                <a:latin typeface="Gibson" panose="02000000000000000000" pitchFamily="50" charset="0"/>
              </a:rPr>
              <a:t> behind salvation and reprobation.</a:t>
            </a:r>
          </a:p>
          <a:p>
            <a:pPr algn="l"/>
            <a:endParaRPr lang="en-CA" sz="3200" dirty="0">
              <a:solidFill>
                <a:schemeClr val="bg1"/>
              </a:solidFill>
              <a:effectLst>
                <a:outerShdw blurRad="38100" dist="38100" dir="2700000" algn="tl">
                  <a:srgbClr val="000000">
                    <a:alpha val="43137"/>
                  </a:srgbClr>
                </a:outerShdw>
              </a:effectLst>
              <a:latin typeface="Gibson" panose="02000000000000000000" pitchFamily="50" charset="0"/>
            </a:endParaRP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4290839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88738" y="362226"/>
            <a:ext cx="10458696" cy="989497"/>
          </a:xfrm>
        </p:spPr>
        <p:txBody>
          <a:bodyPr anchor="ctr">
            <a:normAutofit/>
          </a:bodyPr>
          <a:lstStyle/>
          <a:p>
            <a:r>
              <a:rPr lang="en-CA" b="1" dirty="0">
                <a:solidFill>
                  <a:schemeClr val="bg1"/>
                </a:solidFill>
                <a:latin typeface="Gibson" panose="02000000000000000000" pitchFamily="50" charset="0"/>
              </a:rPr>
              <a:t>DEFINITIONS</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1643271"/>
            <a:ext cx="10458696" cy="4669230"/>
          </a:xfrm>
          <a:effectLst/>
        </p:spPr>
        <p:txBody>
          <a:bodyPr>
            <a:normAutofit/>
          </a:bodyPr>
          <a:lstStyle/>
          <a:p>
            <a:pPr algn="l"/>
            <a:r>
              <a:rPr lang="en-CA" sz="44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DIVINE SOVEREIGNTY</a:t>
            </a:r>
          </a:p>
          <a:p>
            <a:pPr algn="l"/>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The doctrine of the sovereignty of God states simply that God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unrestrictedly controls </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and directs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all things </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in the universe and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whatsoever that comes to pass </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throughout history according to </a:t>
            </a:r>
            <a:r>
              <a:rPr lang="en-CA" sz="3600" i="1" dirty="0">
                <a:solidFill>
                  <a:schemeClr val="accent4"/>
                </a:solidFill>
                <a:effectLst>
                  <a:outerShdw blurRad="50800" dist="38100" dir="2700000" algn="tl" rotWithShape="0">
                    <a:prstClr val="black">
                      <a:alpha val="40000"/>
                    </a:prstClr>
                  </a:outerShdw>
                </a:effectLst>
                <a:latin typeface="Gibson" panose="02000000000000000000" pitchFamily="50" charset="0"/>
              </a:rPr>
              <a:t>His eternal decree, will and nature</a:t>
            </a:r>
            <a:r>
              <a:rPr lang="en-CA" sz="3600" dirty="0">
                <a:solidFill>
                  <a:schemeClr val="bg1"/>
                </a:solidFill>
                <a:effectLst>
                  <a:outerShdw blurRad="50800" dist="38100" dir="2700000" algn="tl" rotWithShape="0">
                    <a:prstClr val="black">
                      <a:alpha val="40000"/>
                    </a:prstClr>
                  </a:outerShdw>
                </a:effectLst>
                <a:latin typeface="Gibson" panose="02000000000000000000" pitchFamily="50" charset="0"/>
              </a:rPr>
              <a:t>.</a:t>
            </a:r>
          </a:p>
        </p:txBody>
      </p:sp>
    </p:spTree>
    <p:extLst>
      <p:ext uri="{BB962C8B-B14F-4D97-AF65-F5344CB8AC3E}">
        <p14:creationId xmlns:p14="http://schemas.microsoft.com/office/powerpoint/2010/main" val="3652698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ASYMMETRY</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fontScale="70000" lnSpcReduction="20000"/>
          </a:bodyPr>
          <a:lstStyle/>
          <a:p>
            <a:pPr algn="l"/>
            <a:r>
              <a:rPr lang="en-CA" sz="4400" b="1" dirty="0">
                <a:solidFill>
                  <a:schemeClr val="bg1"/>
                </a:solidFill>
                <a:effectLst>
                  <a:outerShdw blurRad="38100" dist="38100" dir="2700000" algn="tl">
                    <a:srgbClr val="000000">
                      <a:alpha val="43137"/>
                    </a:srgbClr>
                  </a:outerShdw>
                </a:effectLst>
                <a:latin typeface="Gibson" panose="02000000000000000000" pitchFamily="50" charset="0"/>
              </a:rPr>
              <a:t>REPROBATION: </a:t>
            </a:r>
          </a:p>
          <a:p>
            <a:pPr algn="l"/>
            <a:r>
              <a:rPr lang="en-CA" sz="4400" dirty="0">
                <a:solidFill>
                  <a:schemeClr val="accent4"/>
                </a:solidFill>
                <a:effectLst>
                  <a:outerShdw blurRad="38100" dist="38100" dir="2700000" algn="tl">
                    <a:srgbClr val="000000">
                      <a:alpha val="43137"/>
                    </a:srgbClr>
                  </a:outerShdw>
                </a:effectLst>
                <a:latin typeface="Gibson" panose="02000000000000000000" pitchFamily="50" charset="0"/>
              </a:rPr>
              <a:t>God does not tempt anyone </a:t>
            </a:r>
            <a:r>
              <a:rPr lang="en-CA" sz="4400" dirty="0">
                <a:solidFill>
                  <a:schemeClr val="bg1"/>
                </a:solidFill>
                <a:effectLst>
                  <a:outerShdw blurRad="38100" dist="38100" dir="2700000" algn="tl">
                    <a:srgbClr val="000000">
                      <a:alpha val="43137"/>
                    </a:srgbClr>
                  </a:outerShdw>
                </a:effectLst>
                <a:latin typeface="Gibson" panose="02000000000000000000" pitchFamily="50" charset="0"/>
              </a:rPr>
              <a:t>to sin because they are tempted from their own evil desires (James 1:13-15). </a:t>
            </a:r>
            <a:r>
              <a:rPr lang="en-CA" sz="4400" dirty="0">
                <a:solidFill>
                  <a:schemeClr val="accent4"/>
                </a:solidFill>
                <a:effectLst>
                  <a:outerShdw blurRad="38100" dist="38100" dir="2700000" algn="tl">
                    <a:srgbClr val="000000">
                      <a:alpha val="43137"/>
                    </a:srgbClr>
                  </a:outerShdw>
                </a:effectLst>
                <a:latin typeface="Gibson" panose="02000000000000000000" pitchFamily="50" charset="0"/>
              </a:rPr>
              <a:t>God lets go of His restraint</a:t>
            </a:r>
            <a:r>
              <a:rPr lang="en-CA" sz="4400" dirty="0">
                <a:solidFill>
                  <a:schemeClr val="bg1"/>
                </a:solidFill>
                <a:effectLst>
                  <a:outerShdw blurRad="38100" dist="38100" dir="2700000" algn="tl">
                    <a:srgbClr val="000000">
                      <a:alpha val="43137"/>
                    </a:srgbClr>
                  </a:outerShdw>
                </a:effectLst>
                <a:latin typeface="Gibson" panose="02000000000000000000" pitchFamily="50" charset="0"/>
              </a:rPr>
              <a:t> of people’s evil desires (cf. Rom. 1:18-32). </a:t>
            </a:r>
            <a:r>
              <a:rPr lang="en-CA" sz="4400" dirty="0">
                <a:solidFill>
                  <a:schemeClr val="accent4"/>
                </a:solidFill>
                <a:effectLst>
                  <a:outerShdw blurRad="38100" dist="38100" dir="2700000" algn="tl">
                    <a:srgbClr val="000000">
                      <a:alpha val="43137"/>
                    </a:srgbClr>
                  </a:outerShdw>
                </a:effectLst>
                <a:latin typeface="Gibson" panose="02000000000000000000" pitchFamily="50" charset="0"/>
              </a:rPr>
              <a:t>God does not delight in the destruction of the wicked </a:t>
            </a:r>
            <a:r>
              <a:rPr lang="en-CA" sz="4400" dirty="0">
                <a:solidFill>
                  <a:schemeClr val="bg1"/>
                </a:solidFill>
                <a:effectLst>
                  <a:outerShdw blurRad="38100" dist="38100" dir="2700000" algn="tl">
                    <a:srgbClr val="000000">
                      <a:alpha val="43137"/>
                    </a:srgbClr>
                  </a:outerShdw>
                </a:effectLst>
                <a:latin typeface="Gibson" panose="02000000000000000000" pitchFamily="50" charset="0"/>
              </a:rPr>
              <a:t>(see Ezek. 18:32; 33:11; 1 Tim. 2:1-4; 2 Pet. 3:9).</a:t>
            </a:r>
          </a:p>
          <a:p>
            <a:pPr algn="l"/>
            <a:endParaRPr lang="en-CA" sz="4400" dirty="0">
              <a:solidFill>
                <a:schemeClr val="bg1"/>
              </a:solidFill>
              <a:effectLst>
                <a:outerShdw blurRad="38100" dist="38100" dir="2700000" algn="tl">
                  <a:srgbClr val="000000">
                    <a:alpha val="43137"/>
                  </a:srgbClr>
                </a:outerShdw>
              </a:effectLst>
              <a:latin typeface="Gibson" panose="02000000000000000000" pitchFamily="50" charset="0"/>
            </a:endParaRPr>
          </a:p>
          <a:p>
            <a:pPr algn="l"/>
            <a:r>
              <a:rPr lang="en-CA" sz="4400" b="1" dirty="0">
                <a:solidFill>
                  <a:schemeClr val="bg1"/>
                </a:solidFill>
                <a:effectLst>
                  <a:outerShdw blurRad="38100" dist="38100" dir="2700000" algn="tl">
                    <a:srgbClr val="000000">
                      <a:alpha val="43137"/>
                    </a:srgbClr>
                  </a:outerShdw>
                </a:effectLst>
                <a:latin typeface="Gibson" panose="02000000000000000000" pitchFamily="50" charset="0"/>
              </a:rPr>
              <a:t>SALVATION: </a:t>
            </a:r>
          </a:p>
          <a:p>
            <a:pPr algn="l"/>
            <a:r>
              <a:rPr lang="en-CA" sz="4400" dirty="0">
                <a:solidFill>
                  <a:schemeClr val="accent4"/>
                </a:solidFill>
                <a:effectLst>
                  <a:outerShdw blurRad="38100" dist="38100" dir="2700000" algn="tl">
                    <a:srgbClr val="000000">
                      <a:alpha val="43137"/>
                    </a:srgbClr>
                  </a:outerShdw>
                </a:effectLst>
                <a:latin typeface="Gibson" panose="02000000000000000000" pitchFamily="50" charset="0"/>
              </a:rPr>
              <a:t>God actively accomplishes their salvation</a:t>
            </a:r>
            <a:r>
              <a:rPr lang="en-CA" sz="4400" dirty="0">
                <a:solidFill>
                  <a:schemeClr val="bg1"/>
                </a:solidFill>
                <a:effectLst>
                  <a:outerShdw blurRad="38100" dist="38100" dir="2700000" algn="tl">
                    <a:srgbClr val="000000">
                      <a:alpha val="43137"/>
                    </a:srgbClr>
                  </a:outerShdw>
                </a:effectLst>
                <a:latin typeface="Gibson" panose="02000000000000000000" pitchFamily="50" charset="0"/>
              </a:rPr>
              <a:t> making people who were dead in sins alive in Christ (cf. Eph. 2:1-7). Both salvation and faith are the gift of God’s grace so that it precludes all boasting (Eph. 2:8-9).</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22102399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 TAKEAWAY</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fontScale="92500" lnSpcReduction="20000"/>
          </a:bodyPr>
          <a:lstStyle/>
          <a:p>
            <a:r>
              <a:rPr lang="en-CA" sz="4000" b="1" dirty="0">
                <a:solidFill>
                  <a:schemeClr val="accent4"/>
                </a:solidFill>
                <a:effectLst>
                  <a:outerShdw blurRad="38100" dist="38100" dir="2700000" algn="tl">
                    <a:srgbClr val="000000">
                      <a:alpha val="43137"/>
                    </a:srgbClr>
                  </a:outerShdw>
                </a:effectLst>
                <a:latin typeface="Gibson Light" panose="02000000000000000000" pitchFamily="50" charset="0"/>
              </a:rPr>
              <a:t>RECAP</a:t>
            </a:r>
          </a:p>
          <a:p>
            <a:pPr marL="457200" indent="-4572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God is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sovereign in salvation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actively and solely accomplishing it for those He has chose according to His good purposes. </a:t>
            </a:r>
          </a:p>
          <a:p>
            <a:pPr marL="457200" indent="-4572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God is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not unjust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to withhold mercy because it cannot be demanded. </a:t>
            </a:r>
          </a:p>
          <a:p>
            <a:pPr marL="457200" indent="-4572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It warns us of an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inappropriate response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to God’s sovereign choice—He is the Potter, we are the clay. </a:t>
            </a:r>
          </a:p>
          <a:p>
            <a:pPr marL="457200" indent="-4572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It shows us that God’s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purpose</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in election and reprobation is to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display His glory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and that He stands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asymmetrically</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behind them. </a:t>
            </a:r>
          </a:p>
          <a:p>
            <a:pPr marL="457200" indent="-457200" algn="l">
              <a:buFont typeface="Arial" panose="020B0604020202020204" pitchFamily="34" charset="0"/>
              <a:buChar char="•"/>
            </a:pP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Our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appropriate response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in light of all of this is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awe</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and </a:t>
            </a:r>
            <a:r>
              <a:rPr lang="en-CA" sz="3200" dirty="0">
                <a:solidFill>
                  <a:schemeClr val="accent4"/>
                </a:solidFill>
                <a:effectLst>
                  <a:outerShdw blurRad="38100" dist="38100" dir="2700000" algn="tl">
                    <a:srgbClr val="000000">
                      <a:alpha val="43137"/>
                    </a:srgbClr>
                  </a:outerShdw>
                </a:effectLst>
                <a:latin typeface="Gibson" panose="02000000000000000000" pitchFamily="50" charset="0"/>
              </a:rPr>
              <a:t>fear</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of this untamed God! </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7270816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 TAKEAWAY</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WHY IS THIS GOOD NEWS?</a:t>
            </a:r>
          </a:p>
          <a:p>
            <a:r>
              <a:rPr lang="en-CA" sz="3200" b="1" dirty="0">
                <a:solidFill>
                  <a:schemeClr val="bg1"/>
                </a:solidFill>
                <a:effectLst>
                  <a:outerShdw blurRad="38100" dist="38100" dir="2700000" algn="tl">
                    <a:srgbClr val="000000">
                      <a:alpha val="43137"/>
                    </a:srgbClr>
                  </a:outerShdw>
                </a:effectLst>
                <a:latin typeface="Gibson Light" panose="02000000000000000000" pitchFamily="50" charset="0"/>
              </a:rPr>
              <a:t>It is good news because God is not just uncontrollable sovereign power, but He is also good, just, true, merciful and gracious. </a:t>
            </a:r>
          </a:p>
          <a:p>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“For you, O Lord, are good and forgiving, abounding in steadfast love to all who call upon you.” (Psa. 86:5)</a:t>
            </a:r>
          </a:p>
          <a:p>
            <a:endParaRPr lang="en-CA" sz="3200" dirty="0">
              <a:solidFill>
                <a:schemeClr val="bg1"/>
              </a:solidFill>
              <a:effectLst>
                <a:outerShdw blurRad="38100" dist="38100" dir="2700000" algn="tl">
                  <a:srgbClr val="000000">
                    <a:alpha val="43137"/>
                  </a:srgbClr>
                </a:outerShdw>
              </a:effectLst>
              <a:latin typeface="Gibson" panose="02000000000000000000" pitchFamily="50" charset="0"/>
            </a:endParaRPr>
          </a:p>
          <a:p>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(cf. Ex. 34:6; Neh. 9:17; Psa. 25:8; 100:5; 145:8; Joel 2:13; Num. 14:18)</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2553648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animEffect transition="in" filter="fade">
                                      <p:cBhvr>
                                        <p:cTn id="1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So he [Jonah] prayed to the LORD, saying, "O LORD, is this not what I said while I was still in my own country? This is why I was so quick to flee toward Tarshish.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I knew that You are a gracious and compassionate God, slow to anger, abounding in loving devotion--One who relents from sending disaster.</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1884756966"/>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9943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9 TAKEAWAY</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endParaRPr lang="en-CA" sz="3200" b="1" dirty="0">
              <a:solidFill>
                <a:schemeClr val="bg1"/>
              </a:solidFill>
              <a:effectLst>
                <a:outerShdw blurRad="38100" dist="38100" dir="2700000" algn="tl">
                  <a:srgbClr val="000000">
                    <a:alpha val="43137"/>
                  </a:srgbClr>
                </a:outerShdw>
              </a:effectLst>
              <a:latin typeface="Gibson Light" panose="02000000000000000000" pitchFamily="50" charset="0"/>
            </a:endParaRPr>
          </a:p>
          <a:p>
            <a:r>
              <a:rPr lang="en-CA" sz="3600" b="1" dirty="0">
                <a:solidFill>
                  <a:schemeClr val="bg1"/>
                </a:solidFill>
                <a:effectLst>
                  <a:outerShdw blurRad="38100" dist="38100" dir="2700000" algn="tl">
                    <a:srgbClr val="000000">
                      <a:alpha val="43137"/>
                    </a:srgbClr>
                  </a:outerShdw>
                </a:effectLst>
                <a:latin typeface="Gibson Light" panose="02000000000000000000" pitchFamily="50" charset="0"/>
              </a:rPr>
              <a:t>May we all remember that God is </a:t>
            </a:r>
            <a:r>
              <a:rPr lang="en-CA" sz="3600" b="1" i="1" dirty="0">
                <a:solidFill>
                  <a:schemeClr val="accent4"/>
                </a:solidFill>
                <a:effectLst>
                  <a:outerShdw blurRad="38100" dist="38100" dir="2700000" algn="tl">
                    <a:srgbClr val="000000">
                      <a:alpha val="43137"/>
                    </a:srgbClr>
                  </a:outerShdw>
                </a:effectLst>
                <a:latin typeface="Gibson Light" panose="02000000000000000000" pitchFamily="50" charset="0"/>
              </a:rPr>
              <a:t>far more just </a:t>
            </a:r>
            <a:r>
              <a:rPr lang="en-CA" sz="3600" b="1" dirty="0">
                <a:solidFill>
                  <a:schemeClr val="bg1"/>
                </a:solidFill>
                <a:effectLst>
                  <a:outerShdw blurRad="38100" dist="38100" dir="2700000" algn="tl">
                    <a:srgbClr val="000000">
                      <a:alpha val="43137"/>
                    </a:srgbClr>
                  </a:outerShdw>
                </a:effectLst>
                <a:latin typeface="Gibson Light" panose="02000000000000000000" pitchFamily="50" charset="0"/>
              </a:rPr>
              <a:t>than we realize and </a:t>
            </a:r>
            <a:r>
              <a:rPr lang="en-CA" sz="3600" b="1" i="1" dirty="0">
                <a:solidFill>
                  <a:schemeClr val="accent4"/>
                </a:solidFill>
                <a:effectLst>
                  <a:outerShdw blurRad="38100" dist="38100" dir="2700000" algn="tl">
                    <a:srgbClr val="000000">
                      <a:alpha val="43137"/>
                    </a:srgbClr>
                  </a:outerShdw>
                </a:effectLst>
                <a:latin typeface="Gibson Light" panose="02000000000000000000" pitchFamily="50" charset="0"/>
              </a:rPr>
              <a:t>far more merciful </a:t>
            </a:r>
            <a:r>
              <a:rPr lang="en-CA" sz="3600" b="1" dirty="0">
                <a:solidFill>
                  <a:schemeClr val="bg1"/>
                </a:solidFill>
                <a:effectLst>
                  <a:outerShdw blurRad="38100" dist="38100" dir="2700000" algn="tl">
                    <a:srgbClr val="000000">
                      <a:alpha val="43137"/>
                    </a:srgbClr>
                  </a:outerShdw>
                </a:effectLst>
                <a:latin typeface="Gibson Light" panose="02000000000000000000" pitchFamily="50" charset="0"/>
              </a:rPr>
              <a:t>than we deserve!</a:t>
            </a:r>
            <a:endParaRPr lang="en-CA" sz="3600" dirty="0">
              <a:solidFill>
                <a:schemeClr val="bg1"/>
              </a:solidFill>
              <a:effectLst>
                <a:outerShdw blurRad="38100" dist="38100" dir="2700000" algn="tl">
                  <a:srgbClr val="000000">
                    <a:alpha val="43137"/>
                  </a:srgbClr>
                </a:outerShdw>
              </a:effectLst>
              <a:latin typeface="Gibson" panose="02000000000000000000" pitchFamily="50" charset="0"/>
            </a:endParaRP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1942635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10</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A CORRECTION TO FATALISM</a:t>
            </a:r>
          </a:p>
          <a:p>
            <a:endParaRPr lang="en-CA" sz="3200" b="1" dirty="0">
              <a:solidFill>
                <a:schemeClr val="bg1"/>
              </a:solidFill>
              <a:effectLst>
                <a:outerShdw blurRad="38100" dist="38100" dir="2700000" algn="tl">
                  <a:srgbClr val="000000">
                    <a:alpha val="43137"/>
                  </a:srgbClr>
                </a:outerShdw>
              </a:effectLst>
              <a:latin typeface="Gibson Light" panose="02000000000000000000" pitchFamily="50" charset="0"/>
            </a:endParaRPr>
          </a:p>
          <a:p>
            <a:r>
              <a:rPr lang="en-CA" sz="3200" b="1" dirty="0">
                <a:solidFill>
                  <a:schemeClr val="bg1"/>
                </a:solidFill>
                <a:effectLst>
                  <a:outerShdw blurRad="38100" dist="38100" dir="2700000" algn="tl">
                    <a:srgbClr val="000000">
                      <a:alpha val="43137"/>
                    </a:srgbClr>
                  </a:outerShdw>
                </a:effectLst>
                <a:latin typeface="Gibson Light" panose="02000000000000000000" pitchFamily="50" charset="0"/>
              </a:rPr>
              <a:t>“Doesn’t the doctrine of God’s sovereignty make evangelism and our ‘seeking God’ unnecessary?”</a:t>
            </a:r>
            <a:endParaRPr lang="en-CA" sz="3200" dirty="0">
              <a:solidFill>
                <a:schemeClr val="bg1"/>
              </a:solidFill>
              <a:effectLst>
                <a:outerShdw blurRad="38100" dist="38100" dir="2700000" algn="tl">
                  <a:srgbClr val="000000">
                    <a:alpha val="43137"/>
                  </a:srgbClr>
                </a:outerShdw>
              </a:effectLst>
              <a:latin typeface="Gibson" panose="02000000000000000000" pitchFamily="50" charset="0"/>
            </a:endParaRP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1096064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10</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A CORRECTION TO FATALISM</a:t>
            </a:r>
          </a:p>
          <a:p>
            <a:endParaRPr lang="en-CA" sz="3200" b="1" dirty="0">
              <a:solidFill>
                <a:schemeClr val="bg1"/>
              </a:solidFill>
              <a:effectLst>
                <a:outerShdw blurRad="38100" dist="38100" dir="2700000" algn="tl">
                  <a:srgbClr val="000000">
                    <a:alpha val="43137"/>
                  </a:srgbClr>
                </a:outerShdw>
              </a:effectLst>
              <a:latin typeface="Gibson Light" panose="02000000000000000000" pitchFamily="50" charset="0"/>
            </a:endParaRPr>
          </a:p>
          <a:p>
            <a:r>
              <a:rPr lang="en-CA" sz="3200" b="1" dirty="0">
                <a:solidFill>
                  <a:schemeClr val="bg1"/>
                </a:solidFill>
                <a:effectLst>
                  <a:outerShdw blurRad="38100" dist="38100" dir="2700000" algn="tl">
                    <a:srgbClr val="000000">
                      <a:alpha val="43137"/>
                    </a:srgbClr>
                  </a:outerShdw>
                </a:effectLst>
                <a:latin typeface="Gibson Light" panose="02000000000000000000" pitchFamily="50" charset="0"/>
              </a:rPr>
              <a:t>“Doesn’t the doctrine of God’s sovereignty make evangelism and our ‘seeking God’ unnecessary?”</a:t>
            </a:r>
          </a:p>
          <a:p>
            <a:endParaRPr lang="en-CA" sz="3200" b="1" dirty="0">
              <a:solidFill>
                <a:schemeClr val="bg1"/>
              </a:solidFill>
              <a:effectLst>
                <a:outerShdw blurRad="38100" dist="38100" dir="2700000" algn="tl">
                  <a:srgbClr val="000000">
                    <a:alpha val="43137"/>
                  </a:srgbClr>
                </a:outerShdw>
              </a:effectLst>
              <a:latin typeface="Gibson Light" panose="02000000000000000000" pitchFamily="50" charset="0"/>
            </a:endParaRPr>
          </a:p>
          <a:p>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“if you confess with your mouth that Jesus is Lord and believe in your heart that God raised him from the dead, you will be saved.” (Rom. 10:9)</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23962467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“How then will they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call</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on him in whom they have not believed? And how are they to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believe</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in him of whom they have never heard? And how are they to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hear</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without someone preaching? And how are they to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preach</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unless they are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sent</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1703316333"/>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169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“The sinner's </a:t>
            </a:r>
            <a:r>
              <a:rPr lang="en-CA" sz="3200" dirty="0">
                <a:solidFill>
                  <a:schemeClr val="accent4"/>
                </a:solidFill>
                <a:effectLst>
                  <a:outerShdw blurRad="50800" dist="38100" dir="2700000" algn="tl" rotWithShape="0">
                    <a:prstClr val="black">
                      <a:alpha val="40000"/>
                    </a:prstClr>
                  </a:outerShdw>
                </a:effectLst>
                <a:latin typeface="Gibson" panose="02000000000000000000" pitchFamily="50" charset="0"/>
              </a:rPr>
              <a:t>inability</a:t>
            </a:r>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 to save himself, therefore, </a:t>
            </a:r>
            <a:r>
              <a:rPr lang="en-CA" sz="3200" dirty="0">
                <a:solidFill>
                  <a:schemeClr val="accent4"/>
                </a:solidFill>
                <a:effectLst>
                  <a:outerShdw blurRad="50800" dist="38100" dir="2700000" algn="tl" rotWithShape="0">
                    <a:prstClr val="black">
                      <a:alpha val="40000"/>
                    </a:prstClr>
                  </a:outerShdw>
                </a:effectLst>
                <a:latin typeface="Gibson" panose="02000000000000000000" pitchFamily="50" charset="0"/>
              </a:rPr>
              <a:t>should not make him less diligent</a:t>
            </a:r>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 in seeking his salvation in the way which God has appointed. Some leper when Christ was on earth might have reasoned that since he could not cure himself, he must simply wait for Christ to come and heal him. The natural effect, however, of a conviction of utter helplessness is </a:t>
            </a:r>
            <a:r>
              <a:rPr lang="en-CA" sz="3200" dirty="0">
                <a:solidFill>
                  <a:schemeClr val="accent4"/>
                </a:solidFill>
                <a:effectLst>
                  <a:outerShdw blurRad="50800" dist="38100" dir="2700000" algn="tl" rotWithShape="0">
                    <a:prstClr val="black">
                      <a:alpha val="40000"/>
                    </a:prstClr>
                  </a:outerShdw>
                </a:effectLst>
                <a:latin typeface="Gibson" panose="02000000000000000000" pitchFamily="50" charset="0"/>
              </a:rPr>
              <a:t>to impel the person to make diligent application at the source from whence alone help can come.</a:t>
            </a:r>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a:t>
            </a:r>
          </a:p>
        </p:txBody>
      </p:sp>
      <p:graphicFrame>
        <p:nvGraphicFramePr>
          <p:cNvPr id="9" name="Diagram 8">
            <a:extLst>
              <a:ext uri="{FF2B5EF4-FFF2-40B4-BE49-F238E27FC236}">
                <a16:creationId xmlns:a16="http://schemas.microsoft.com/office/drawing/2014/main" id="{458D29A7-9574-4A24-8B50-0A37D86007D4}"/>
              </a:ext>
            </a:extLst>
          </p:cNvPr>
          <p:cNvGraphicFramePr/>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2460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ROMANS 10:14-15</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a:bodyPr>
          <a:lstStyle/>
          <a:p>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A CORRECTION TO FATALISM</a:t>
            </a:r>
          </a:p>
          <a:p>
            <a:endParaRPr lang="en-CA" sz="3200" b="1" dirty="0">
              <a:solidFill>
                <a:schemeClr val="bg1"/>
              </a:solidFill>
              <a:effectLst>
                <a:outerShdw blurRad="38100" dist="38100" dir="2700000" algn="tl">
                  <a:srgbClr val="000000">
                    <a:alpha val="43137"/>
                  </a:srgbClr>
                </a:outerShdw>
              </a:effectLst>
              <a:latin typeface="Gibson Light" panose="02000000000000000000" pitchFamily="50" charset="0"/>
            </a:endParaRPr>
          </a:p>
          <a:p>
            <a:r>
              <a:rPr lang="en-CA" sz="3200" b="1" dirty="0">
                <a:solidFill>
                  <a:schemeClr val="bg1"/>
                </a:solidFill>
                <a:effectLst>
                  <a:outerShdw blurRad="38100" dist="38100" dir="2700000" algn="tl">
                    <a:srgbClr val="000000">
                      <a:alpha val="43137"/>
                    </a:srgbClr>
                  </a:outerShdw>
                </a:effectLst>
                <a:latin typeface="Gibson Light" panose="02000000000000000000" pitchFamily="50" charset="0"/>
              </a:rPr>
              <a:t>God ordains BOTH the ends and the means in evangelism as well.</a:t>
            </a:r>
            <a:endParaRPr lang="en-CA" sz="3200" dirty="0">
              <a:solidFill>
                <a:schemeClr val="bg1"/>
              </a:solidFill>
              <a:effectLst>
                <a:outerShdw blurRad="38100" dist="38100" dir="2700000" algn="tl">
                  <a:srgbClr val="000000">
                    <a:alpha val="43137"/>
                  </a:srgbClr>
                </a:outerShdw>
              </a:effectLst>
              <a:latin typeface="Gibson" panose="02000000000000000000" pitchFamily="50" charset="0"/>
            </a:endParaRP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25195352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“To say that God is sovereign is to declare that He is the </a:t>
            </a:r>
            <a:r>
              <a:rPr lang="en-CA" sz="3200" dirty="0">
                <a:solidFill>
                  <a:schemeClr val="accent4"/>
                </a:solidFill>
                <a:effectLst>
                  <a:outerShdw blurRad="50800" dist="38100" dir="2700000" algn="tl" rotWithShape="0">
                    <a:prstClr val="black">
                      <a:alpha val="40000"/>
                    </a:prstClr>
                  </a:outerShdw>
                </a:effectLst>
                <a:latin typeface="Gibson" panose="02000000000000000000" pitchFamily="50" charset="0"/>
              </a:rPr>
              <a:t>Almighty</a:t>
            </a:r>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 the </a:t>
            </a:r>
            <a:r>
              <a:rPr lang="en-CA" sz="3200" i="1" dirty="0">
                <a:solidFill>
                  <a:schemeClr val="accent4"/>
                </a:solidFill>
                <a:effectLst>
                  <a:outerShdw blurRad="50800" dist="38100" dir="2700000" algn="tl" rotWithShape="0">
                    <a:prstClr val="black">
                      <a:alpha val="40000"/>
                    </a:prstClr>
                  </a:outerShdw>
                </a:effectLst>
                <a:latin typeface="Gibson" panose="02000000000000000000" pitchFamily="50" charset="0"/>
              </a:rPr>
              <a:t>possessor of all power </a:t>
            </a:r>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in heaven and earth, so that </a:t>
            </a:r>
            <a:r>
              <a:rPr lang="en-CA" sz="3200" i="1" dirty="0">
                <a:solidFill>
                  <a:schemeClr val="accent4"/>
                </a:solidFill>
                <a:effectLst>
                  <a:outerShdw blurRad="50800" dist="38100" dir="2700000" algn="tl" rotWithShape="0">
                    <a:prstClr val="black">
                      <a:alpha val="40000"/>
                    </a:prstClr>
                  </a:outerShdw>
                </a:effectLst>
                <a:latin typeface="Gibson" panose="02000000000000000000" pitchFamily="50" charset="0"/>
              </a:rPr>
              <a:t>none can defeat His counsels, thwart His purposes, or resist His will</a:t>
            </a:r>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 (Psa. 115:3)...”</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2640521904"/>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27538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2883827" y="3027905"/>
            <a:ext cx="6424346"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4819241" y="3054407"/>
            <a:ext cx="4116762" cy="989497"/>
          </a:xfrm>
        </p:spPr>
        <p:txBody>
          <a:bodyPr anchor="ctr">
            <a:noAutofit/>
          </a:bodyPr>
          <a:lstStyle/>
          <a:p>
            <a:r>
              <a:rPr lang="en-CA" sz="7200" b="1" dirty="0">
                <a:solidFill>
                  <a:schemeClr val="bg1"/>
                </a:solidFill>
                <a:latin typeface="Gibson" panose="02000000000000000000" pitchFamily="50" charset="0"/>
              </a:rPr>
              <a:t>JOHN 6</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4183478"/>
            <a:ext cx="11096808" cy="4783920"/>
          </a:xfrm>
        </p:spPr>
        <p:txBody>
          <a:bodyPr>
            <a:normAutofit/>
          </a:bodyPr>
          <a:lstStyle/>
          <a:p>
            <a:r>
              <a:rPr lang="en-CA" sz="3600" b="1" dirty="0">
                <a:solidFill>
                  <a:schemeClr val="accent4"/>
                </a:solidFill>
                <a:effectLst>
                  <a:outerShdw blurRad="38100" dist="38100" dir="2700000" algn="tl">
                    <a:srgbClr val="000000">
                      <a:alpha val="43137"/>
                    </a:srgbClr>
                  </a:outerShdw>
                </a:effectLst>
                <a:latin typeface="Gibson Light" panose="02000000000000000000" pitchFamily="50" charset="0"/>
              </a:rPr>
              <a:t>The Sovereignty of God Over Who Comes</a:t>
            </a:r>
          </a:p>
        </p:txBody>
      </p:sp>
      <p:pic>
        <p:nvPicPr>
          <p:cNvPr id="5" name="Picture 4" descr="A picture containing text, laying&#10;&#10;Description automatically generated">
            <a:extLst>
              <a:ext uri="{FF2B5EF4-FFF2-40B4-BE49-F238E27FC236}">
                <a16:creationId xmlns:a16="http://schemas.microsoft.com/office/drawing/2014/main" id="{C3E78A4C-B85B-47EE-9E20-46B2AA5E2B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259386">
            <a:off x="2904510" y="2782942"/>
            <a:ext cx="1894049" cy="1422641"/>
          </a:xfrm>
          <a:prstGeom prst="rect">
            <a:avLst/>
          </a:prstGeom>
        </p:spPr>
      </p:pic>
      <p:pic>
        <p:nvPicPr>
          <p:cNvPr id="7" name="Picture 6" descr="A close up of a logo&#10;&#10;Description automatically generated">
            <a:extLst>
              <a:ext uri="{FF2B5EF4-FFF2-40B4-BE49-F238E27FC236}">
                <a16:creationId xmlns:a16="http://schemas.microsoft.com/office/drawing/2014/main" id="{6FC0A490-D403-42D0-9072-D66B308AF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7874" y="865704"/>
            <a:ext cx="1916252" cy="1916252"/>
          </a:xfrm>
          <a:prstGeom prst="rect">
            <a:avLst/>
          </a:prstGeom>
        </p:spPr>
      </p:pic>
    </p:spTree>
    <p:extLst>
      <p:ext uri="{BB962C8B-B14F-4D97-AF65-F5344CB8AC3E}">
        <p14:creationId xmlns:p14="http://schemas.microsoft.com/office/powerpoint/2010/main" val="19392276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All</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that the Father gives me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will come to me</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and whoever comes to me I will never cast out.”</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1512705317"/>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6990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And this is the will of him who sent me, that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I should lose nothing of all that he has given me</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but raise it up on the last day. For this is the will of my Father, that everyone who looks on the Son and believes in him should have eternal life, and I will raise him up on the last day.</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1887999313"/>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4189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No one </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can come to me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unless the Father </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who sent me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draws</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a:t>
            </a:r>
            <a:r>
              <a:rPr lang="en-CA" sz="4000" dirty="0">
                <a:solidFill>
                  <a:schemeClr val="accent4"/>
                </a:solidFill>
                <a:effectLst>
                  <a:outerShdw blurRad="50800" dist="38100" dir="2700000" algn="tl" rotWithShape="0">
                    <a:prstClr val="black">
                      <a:alpha val="40000"/>
                    </a:prstClr>
                  </a:outerShdw>
                </a:effectLst>
                <a:latin typeface="Gibson" panose="02000000000000000000" pitchFamily="50" charset="0"/>
              </a:rPr>
              <a:t>him</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 And I will raise him up on the last day.”</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3394364544"/>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3501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2688258" y="362226"/>
            <a:ext cx="8826117" cy="989497"/>
          </a:xfrm>
        </p:spPr>
        <p:txBody>
          <a:bodyPr anchor="ctr">
            <a:noAutofit/>
          </a:bodyPr>
          <a:lstStyle/>
          <a:p>
            <a:pPr algn="l"/>
            <a:r>
              <a:rPr lang="en-CA" b="1" dirty="0">
                <a:solidFill>
                  <a:schemeClr val="bg1"/>
                </a:solidFill>
                <a:latin typeface="Gibson" panose="02000000000000000000" pitchFamily="50" charset="0"/>
              </a:rPr>
              <a:t>JOHN 6:44</a:t>
            </a:r>
          </a:p>
        </p:txBody>
      </p:sp>
      <p:sp>
        <p:nvSpPr>
          <p:cNvPr id="6" name="Subtitle 5">
            <a:extLst>
              <a:ext uri="{FF2B5EF4-FFF2-40B4-BE49-F238E27FC236}">
                <a16:creationId xmlns:a16="http://schemas.microsoft.com/office/drawing/2014/main" id="{6FDDE949-CD4F-4556-8FE4-28D09D20C380}"/>
              </a:ext>
            </a:extLst>
          </p:cNvPr>
          <p:cNvSpPr>
            <a:spLocks noGrp="1"/>
          </p:cNvSpPr>
          <p:nvPr>
            <p:ph type="subTitle" idx="1"/>
          </p:nvPr>
        </p:nvSpPr>
        <p:spPr>
          <a:xfrm>
            <a:off x="600443" y="1660946"/>
            <a:ext cx="11096808" cy="4794796"/>
          </a:xfrm>
        </p:spPr>
        <p:txBody>
          <a:bodyPr>
            <a:normAutofit lnSpcReduction="10000"/>
          </a:bodyPr>
          <a:lstStyle/>
          <a:p>
            <a:r>
              <a:rPr lang="en-CA" sz="4400" b="1" dirty="0">
                <a:solidFill>
                  <a:schemeClr val="accent4"/>
                </a:solidFill>
                <a:effectLst>
                  <a:outerShdw blurRad="38100" dist="38100" dir="2700000" algn="tl">
                    <a:srgbClr val="000000">
                      <a:alpha val="43137"/>
                    </a:srgbClr>
                  </a:outerShdw>
                </a:effectLst>
                <a:latin typeface="Gibson Light" panose="02000000000000000000" pitchFamily="50" charset="0"/>
              </a:rPr>
              <a:t>WHAT DOES “DRAW” MEAN?</a:t>
            </a:r>
          </a:p>
          <a:p>
            <a:pPr algn="l"/>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NT uses of this same Greek verb (</a:t>
            </a:r>
            <a:r>
              <a:rPr lang="en-CA" sz="3200" dirty="0" err="1">
                <a:solidFill>
                  <a:schemeClr val="bg1"/>
                </a:solidFill>
                <a:effectLst>
                  <a:outerShdw blurRad="38100" dist="38100" dir="2700000" algn="tl">
                    <a:srgbClr val="000000">
                      <a:alpha val="43137"/>
                    </a:srgbClr>
                  </a:outerShdw>
                </a:effectLst>
                <a:latin typeface="Arial Rounded MT Bold" panose="020F0704030504030204" pitchFamily="34" charset="0"/>
              </a:rPr>
              <a:t>ἑλκύω</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a:t>
            </a:r>
          </a:p>
          <a:p>
            <a:pPr marL="457200" indent="-457200" algn="l">
              <a:buFont typeface="Arial" panose="020B0604020202020204" pitchFamily="34" charset="0"/>
              <a:buChar char="•"/>
            </a:pPr>
            <a:r>
              <a:rPr lang="en-CA" sz="3200" b="1" dirty="0">
                <a:solidFill>
                  <a:schemeClr val="accent4"/>
                </a:solidFill>
                <a:effectLst>
                  <a:outerShdw blurRad="38100" dist="38100" dir="2700000" algn="tl">
                    <a:srgbClr val="000000">
                      <a:alpha val="43137"/>
                    </a:srgbClr>
                  </a:outerShdw>
                </a:effectLst>
                <a:latin typeface="Gibson Light" panose="02000000000000000000" pitchFamily="50" charset="0"/>
              </a:rPr>
              <a:t>John 18:10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when Peter ‘draws’ out his sword to strike the ear of the high priest’s slave. </a:t>
            </a:r>
          </a:p>
          <a:p>
            <a:pPr marL="457200" indent="-457200" algn="l">
              <a:buFont typeface="Arial" panose="020B0604020202020204" pitchFamily="34" charset="0"/>
              <a:buChar char="•"/>
            </a:pPr>
            <a:r>
              <a:rPr lang="en-CA" sz="3200" b="1" dirty="0">
                <a:solidFill>
                  <a:schemeClr val="accent4"/>
                </a:solidFill>
                <a:effectLst>
                  <a:outerShdw blurRad="38100" dist="38100" dir="2700000" algn="tl">
                    <a:srgbClr val="000000">
                      <a:alpha val="43137"/>
                    </a:srgbClr>
                  </a:outerShdw>
                </a:effectLst>
                <a:latin typeface="Gibson Light" panose="02000000000000000000" pitchFamily="50" charset="0"/>
              </a:rPr>
              <a:t>John 21:6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when the disciples were ‘drawing’ or hauling in the net. </a:t>
            </a:r>
          </a:p>
          <a:p>
            <a:pPr marL="457200" indent="-457200" algn="l">
              <a:buFont typeface="Arial" panose="020B0604020202020204" pitchFamily="34" charset="0"/>
              <a:buChar char="•"/>
            </a:pPr>
            <a:r>
              <a:rPr lang="en-CA" sz="3200" b="1" dirty="0">
                <a:solidFill>
                  <a:schemeClr val="accent4"/>
                </a:solidFill>
                <a:effectLst>
                  <a:outerShdw blurRad="38100" dist="38100" dir="2700000" algn="tl">
                    <a:srgbClr val="000000">
                      <a:alpha val="43137"/>
                    </a:srgbClr>
                  </a:outerShdw>
                </a:effectLst>
                <a:latin typeface="Gibson Light" panose="02000000000000000000" pitchFamily="50" charset="0"/>
              </a:rPr>
              <a:t>Acts 16:19 &amp; 21:30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use the verb for when the disciples are dragged into the market place and out of the temple. </a:t>
            </a:r>
          </a:p>
          <a:p>
            <a:pPr marL="457200" indent="-457200" algn="l">
              <a:buFont typeface="Arial" panose="020B0604020202020204" pitchFamily="34" charset="0"/>
              <a:buChar char="•"/>
            </a:pPr>
            <a:r>
              <a:rPr lang="en-CA" sz="3200" b="1" dirty="0">
                <a:solidFill>
                  <a:schemeClr val="accent4"/>
                </a:solidFill>
                <a:effectLst>
                  <a:outerShdw blurRad="38100" dist="38100" dir="2700000" algn="tl">
                    <a:srgbClr val="000000">
                      <a:alpha val="43137"/>
                    </a:srgbClr>
                  </a:outerShdw>
                </a:effectLst>
                <a:latin typeface="Gibson Light" panose="02000000000000000000" pitchFamily="50" charset="0"/>
              </a:rPr>
              <a:t>James 2:6 </a:t>
            </a:r>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 about the rich dragging people into court.</a:t>
            </a:r>
          </a:p>
        </p:txBody>
      </p:sp>
      <p:pic>
        <p:nvPicPr>
          <p:cNvPr id="5" name="Picture 4" descr="A picture containing text, laying&#10;&#10;Description automatically generated">
            <a:extLst>
              <a:ext uri="{FF2B5EF4-FFF2-40B4-BE49-F238E27FC236}">
                <a16:creationId xmlns:a16="http://schemas.microsoft.com/office/drawing/2014/main" id="{4C55C136-B603-42E6-BAAE-C38DB17521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38922" y="0"/>
            <a:ext cx="2060165" cy="1547412"/>
          </a:xfrm>
          <a:prstGeom prst="rect">
            <a:avLst/>
          </a:prstGeom>
        </p:spPr>
      </p:pic>
    </p:spTree>
    <p:extLst>
      <p:ext uri="{BB962C8B-B14F-4D97-AF65-F5344CB8AC3E}">
        <p14:creationId xmlns:p14="http://schemas.microsoft.com/office/powerpoint/2010/main" val="1688253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Effect transition="in" filter="fade">
                                      <p:cBhvr>
                                        <p:cTn id="11" dur="500"/>
                                        <p:tgtEl>
                                          <p:spTgt spid="6">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Effect transition="in" filter="fade">
                                      <p:cBhvr>
                                        <p:cTn id="19"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“But there are some of you who do not believe.” (For Jesus knew from the beginning who those were who did not believe, and who it was who would betray him.) And he said, “This is why I told you that </a:t>
            </a:r>
            <a:r>
              <a:rPr lang="en-CA" sz="4000" i="1" dirty="0">
                <a:solidFill>
                  <a:schemeClr val="accent4"/>
                </a:solidFill>
                <a:effectLst>
                  <a:outerShdw blurRad="50800" dist="38100" dir="2700000" algn="tl" rotWithShape="0">
                    <a:prstClr val="black">
                      <a:alpha val="40000"/>
                    </a:prstClr>
                  </a:outerShdw>
                </a:effectLst>
                <a:latin typeface="Gibson" panose="02000000000000000000" pitchFamily="50" charset="0"/>
              </a:rPr>
              <a:t>no one can come to me unless it is granted him by the Father</a:t>
            </a:r>
            <a:r>
              <a:rPr lang="en-CA" sz="4000" dirty="0">
                <a:solidFill>
                  <a:schemeClr val="bg1"/>
                </a:solidFill>
                <a:effectLst>
                  <a:outerShdw blurRad="50800" dist="38100" dir="2700000" algn="tl" rotWithShape="0">
                    <a:prstClr val="black">
                      <a:alpha val="40000"/>
                    </a:prstClr>
                  </a:outerShdw>
                </a:effectLst>
                <a:latin typeface="Gibson" panose="02000000000000000000" pitchFamily="50" charset="0"/>
              </a:rPr>
              <a:t>.”</a:t>
            </a:r>
          </a:p>
        </p:txBody>
      </p:sp>
      <p:graphicFrame>
        <p:nvGraphicFramePr>
          <p:cNvPr id="9" name="Diagram 8">
            <a:extLst>
              <a:ext uri="{FF2B5EF4-FFF2-40B4-BE49-F238E27FC236}">
                <a16:creationId xmlns:a16="http://schemas.microsoft.com/office/drawing/2014/main" id="{458D29A7-9574-4A24-8B50-0A37D86007D4}"/>
              </a:ext>
            </a:extLst>
          </p:cNvPr>
          <p:cNvGraphicFramePr/>
          <p:nvPr>
            <p:extLst>
              <p:ext uri="{D42A27DB-BD31-4B8C-83A1-F6EECF244321}">
                <p14:modId xmlns:p14="http://schemas.microsoft.com/office/powerpoint/2010/main" val="3160068301"/>
              </p:ext>
            </p:extLst>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464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88738" y="362226"/>
            <a:ext cx="10458696" cy="989497"/>
          </a:xfrm>
        </p:spPr>
        <p:txBody>
          <a:bodyPr anchor="ctr">
            <a:normAutofit/>
          </a:bodyPr>
          <a:lstStyle/>
          <a:p>
            <a:r>
              <a:rPr lang="en-CA" b="1" dirty="0">
                <a:solidFill>
                  <a:schemeClr val="bg1"/>
                </a:solidFill>
                <a:latin typeface="Gibson" panose="02000000000000000000" pitchFamily="50" charset="0"/>
              </a:rPr>
              <a:t>CONCLUDING THOUGHTS</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1643271"/>
            <a:ext cx="10458696" cy="4669230"/>
          </a:xfrm>
          <a:effectLst/>
        </p:spPr>
        <p:txBody>
          <a:bodyPr>
            <a:normAutofit/>
          </a:bodyPr>
          <a:lstStyle/>
          <a:p>
            <a:r>
              <a:rPr lang="en-CA" sz="44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THE CHALLENGE OF FULLY GRASPING THIS DOCTRINE</a:t>
            </a:r>
          </a:p>
        </p:txBody>
      </p:sp>
    </p:spTree>
    <p:extLst>
      <p:ext uri="{BB962C8B-B14F-4D97-AF65-F5344CB8AC3E}">
        <p14:creationId xmlns:p14="http://schemas.microsoft.com/office/powerpoint/2010/main" val="1442009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“But while the Bible repeatedly teaches that this providential control is universal, Powerful, wise, and holy, </a:t>
            </a:r>
            <a:r>
              <a:rPr lang="en-CA" sz="3200" dirty="0">
                <a:solidFill>
                  <a:schemeClr val="accent4"/>
                </a:solidFill>
                <a:effectLst>
                  <a:outerShdw blurRad="50800" dist="38100" dir="2700000" algn="tl" rotWithShape="0">
                    <a:prstClr val="black">
                      <a:alpha val="40000"/>
                    </a:prstClr>
                  </a:outerShdw>
                </a:effectLst>
                <a:latin typeface="Gibson" panose="02000000000000000000" pitchFamily="50" charset="0"/>
              </a:rPr>
              <a:t>it nowhere attempts to inform us how it is to be reconciled with man's free agency.</a:t>
            </a:r>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 All that we need to know is that </a:t>
            </a:r>
            <a:r>
              <a:rPr lang="en-CA" sz="3200" i="1" dirty="0">
                <a:solidFill>
                  <a:schemeClr val="accent4"/>
                </a:solidFill>
                <a:effectLst>
                  <a:outerShdw blurRad="50800" dist="38100" dir="2700000" algn="tl" rotWithShape="0">
                    <a:prstClr val="black">
                      <a:alpha val="40000"/>
                    </a:prstClr>
                  </a:outerShdw>
                </a:effectLst>
                <a:latin typeface="Gibson" panose="02000000000000000000" pitchFamily="50" charset="0"/>
              </a:rPr>
              <a:t>God does govern His creatures </a:t>
            </a:r>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and that His control over them is such that </a:t>
            </a:r>
            <a:r>
              <a:rPr lang="en-CA" sz="3200" i="1" dirty="0">
                <a:solidFill>
                  <a:schemeClr val="accent4"/>
                </a:solidFill>
                <a:effectLst>
                  <a:outerShdw blurRad="50800" dist="38100" dir="2700000" algn="tl" rotWithShape="0">
                    <a:prstClr val="black">
                      <a:alpha val="40000"/>
                    </a:prstClr>
                  </a:outerShdw>
                </a:effectLst>
                <a:latin typeface="Gibson" panose="02000000000000000000" pitchFamily="50" charset="0"/>
              </a:rPr>
              <a:t>no violence is done to their natures</a:t>
            </a:r>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a:t>
            </a:r>
          </a:p>
        </p:txBody>
      </p:sp>
      <p:graphicFrame>
        <p:nvGraphicFramePr>
          <p:cNvPr id="9" name="Diagram 8">
            <a:extLst>
              <a:ext uri="{FF2B5EF4-FFF2-40B4-BE49-F238E27FC236}">
                <a16:creationId xmlns:a16="http://schemas.microsoft.com/office/drawing/2014/main" id="{458D29A7-9574-4A24-8B50-0A37D86007D4}"/>
              </a:ext>
            </a:extLst>
          </p:cNvPr>
          <p:cNvGraphicFramePr/>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1284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peech Bubble: Rectangle with Corners Rounded 6">
            <a:extLst>
              <a:ext uri="{FF2B5EF4-FFF2-40B4-BE49-F238E27FC236}">
                <a16:creationId xmlns:a16="http://schemas.microsoft.com/office/drawing/2014/main" id="{115340E3-B0D8-452E-A1B7-0CB2BF4DF717}"/>
              </a:ext>
            </a:extLst>
          </p:cNvPr>
          <p:cNvSpPr/>
          <p:nvPr/>
        </p:nvSpPr>
        <p:spPr>
          <a:xfrm>
            <a:off x="298174" y="265043"/>
            <a:ext cx="11595652" cy="6157844"/>
          </a:xfrm>
          <a:custGeom>
            <a:avLst/>
            <a:gdLst>
              <a:gd name="connsiteX0" fmla="*/ 0 w 11595652"/>
              <a:gd name="connsiteY0" fmla="*/ 931352 h 5588000"/>
              <a:gd name="connsiteX1" fmla="*/ 931352 w 11595652"/>
              <a:gd name="connsiteY1" fmla="*/ 0 h 5588000"/>
              <a:gd name="connsiteX2" fmla="*/ 1932609 w 11595652"/>
              <a:gd name="connsiteY2" fmla="*/ 0 h 5588000"/>
              <a:gd name="connsiteX3" fmla="*/ 1932609 w 11595652"/>
              <a:gd name="connsiteY3" fmla="*/ 0 h 5588000"/>
              <a:gd name="connsiteX4" fmla="*/ 4831522 w 11595652"/>
              <a:gd name="connsiteY4" fmla="*/ 0 h 5588000"/>
              <a:gd name="connsiteX5" fmla="*/ 10664300 w 11595652"/>
              <a:gd name="connsiteY5" fmla="*/ 0 h 5588000"/>
              <a:gd name="connsiteX6" fmla="*/ 11595652 w 11595652"/>
              <a:gd name="connsiteY6" fmla="*/ 931352 h 5588000"/>
              <a:gd name="connsiteX7" fmla="*/ 11595652 w 11595652"/>
              <a:gd name="connsiteY7" fmla="*/ 3259667 h 5588000"/>
              <a:gd name="connsiteX8" fmla="*/ 11595652 w 11595652"/>
              <a:gd name="connsiteY8" fmla="*/ 3259667 h 5588000"/>
              <a:gd name="connsiteX9" fmla="*/ 11595652 w 11595652"/>
              <a:gd name="connsiteY9" fmla="*/ 4656667 h 5588000"/>
              <a:gd name="connsiteX10" fmla="*/ 11595652 w 11595652"/>
              <a:gd name="connsiteY10" fmla="*/ 4656648 h 5588000"/>
              <a:gd name="connsiteX11" fmla="*/ 10664300 w 11595652"/>
              <a:gd name="connsiteY11" fmla="*/ 5588000 h 5588000"/>
              <a:gd name="connsiteX12" fmla="*/ 4831522 w 11595652"/>
              <a:gd name="connsiteY12" fmla="*/ 5588000 h 5588000"/>
              <a:gd name="connsiteX13" fmla="*/ 3382104 w 11595652"/>
              <a:gd name="connsiteY13" fmla="*/ 6286500 h 5588000"/>
              <a:gd name="connsiteX14" fmla="*/ 1932609 w 11595652"/>
              <a:gd name="connsiteY14" fmla="*/ 5588000 h 5588000"/>
              <a:gd name="connsiteX15" fmla="*/ 931352 w 11595652"/>
              <a:gd name="connsiteY15" fmla="*/ 5588000 h 5588000"/>
              <a:gd name="connsiteX16" fmla="*/ 0 w 11595652"/>
              <a:gd name="connsiteY16" fmla="*/ 4656648 h 5588000"/>
              <a:gd name="connsiteX17" fmla="*/ 0 w 11595652"/>
              <a:gd name="connsiteY17" fmla="*/ 4656667 h 5588000"/>
              <a:gd name="connsiteX18" fmla="*/ 0 w 11595652"/>
              <a:gd name="connsiteY18" fmla="*/ 3259667 h 5588000"/>
              <a:gd name="connsiteX19" fmla="*/ 0 w 11595652"/>
              <a:gd name="connsiteY19" fmla="*/ 3259667 h 5588000"/>
              <a:gd name="connsiteX20" fmla="*/ 0 w 11595652"/>
              <a:gd name="connsiteY20" fmla="*/ 931352 h 5588000"/>
              <a:gd name="connsiteX0" fmla="*/ 0 w 11595652"/>
              <a:gd name="connsiteY0" fmla="*/ 931352 h 6286500"/>
              <a:gd name="connsiteX1" fmla="*/ 931352 w 11595652"/>
              <a:gd name="connsiteY1" fmla="*/ 0 h 6286500"/>
              <a:gd name="connsiteX2" fmla="*/ 1932609 w 11595652"/>
              <a:gd name="connsiteY2" fmla="*/ 0 h 6286500"/>
              <a:gd name="connsiteX3" fmla="*/ 1932609 w 11595652"/>
              <a:gd name="connsiteY3" fmla="*/ 0 h 6286500"/>
              <a:gd name="connsiteX4" fmla="*/ 4831522 w 11595652"/>
              <a:gd name="connsiteY4" fmla="*/ 0 h 6286500"/>
              <a:gd name="connsiteX5" fmla="*/ 10664300 w 11595652"/>
              <a:gd name="connsiteY5" fmla="*/ 0 h 6286500"/>
              <a:gd name="connsiteX6" fmla="*/ 11595652 w 11595652"/>
              <a:gd name="connsiteY6" fmla="*/ 931352 h 6286500"/>
              <a:gd name="connsiteX7" fmla="*/ 11595652 w 11595652"/>
              <a:gd name="connsiteY7" fmla="*/ 3259667 h 6286500"/>
              <a:gd name="connsiteX8" fmla="*/ 11595652 w 11595652"/>
              <a:gd name="connsiteY8" fmla="*/ 3259667 h 6286500"/>
              <a:gd name="connsiteX9" fmla="*/ 11595652 w 11595652"/>
              <a:gd name="connsiteY9" fmla="*/ 4656667 h 6286500"/>
              <a:gd name="connsiteX10" fmla="*/ 11595652 w 11595652"/>
              <a:gd name="connsiteY10" fmla="*/ 4656648 h 6286500"/>
              <a:gd name="connsiteX11" fmla="*/ 10664300 w 11595652"/>
              <a:gd name="connsiteY11" fmla="*/ 5588000 h 6286500"/>
              <a:gd name="connsiteX12" fmla="*/ 2795105 w 11595652"/>
              <a:gd name="connsiteY12" fmla="*/ 5579166 h 6286500"/>
              <a:gd name="connsiteX13" fmla="*/ 3382104 w 11595652"/>
              <a:gd name="connsiteY13" fmla="*/ 6286500 h 6286500"/>
              <a:gd name="connsiteX14" fmla="*/ 1932609 w 11595652"/>
              <a:gd name="connsiteY14" fmla="*/ 5588000 h 6286500"/>
              <a:gd name="connsiteX15" fmla="*/ 931352 w 11595652"/>
              <a:gd name="connsiteY15" fmla="*/ 5588000 h 6286500"/>
              <a:gd name="connsiteX16" fmla="*/ 0 w 11595652"/>
              <a:gd name="connsiteY16" fmla="*/ 4656648 h 6286500"/>
              <a:gd name="connsiteX17" fmla="*/ 0 w 11595652"/>
              <a:gd name="connsiteY17" fmla="*/ 4656667 h 6286500"/>
              <a:gd name="connsiteX18" fmla="*/ 0 w 11595652"/>
              <a:gd name="connsiteY18" fmla="*/ 3259667 h 6286500"/>
              <a:gd name="connsiteX19" fmla="*/ 0 w 11595652"/>
              <a:gd name="connsiteY19" fmla="*/ 3259667 h 6286500"/>
              <a:gd name="connsiteX20" fmla="*/ 0 w 11595652"/>
              <a:gd name="connsiteY20" fmla="*/ 931352 h 6286500"/>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2795105 w 11595652"/>
              <a:gd name="connsiteY12" fmla="*/ 5579166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5897769"/>
              <a:gd name="connsiteX1" fmla="*/ 931352 w 11595652"/>
              <a:gd name="connsiteY1" fmla="*/ 0 h 5897769"/>
              <a:gd name="connsiteX2" fmla="*/ 1932609 w 11595652"/>
              <a:gd name="connsiteY2" fmla="*/ 0 h 5897769"/>
              <a:gd name="connsiteX3" fmla="*/ 1932609 w 11595652"/>
              <a:gd name="connsiteY3" fmla="*/ 0 h 5897769"/>
              <a:gd name="connsiteX4" fmla="*/ 4831522 w 11595652"/>
              <a:gd name="connsiteY4" fmla="*/ 0 h 5897769"/>
              <a:gd name="connsiteX5" fmla="*/ 10664300 w 11595652"/>
              <a:gd name="connsiteY5" fmla="*/ 0 h 5897769"/>
              <a:gd name="connsiteX6" fmla="*/ 11595652 w 11595652"/>
              <a:gd name="connsiteY6" fmla="*/ 931352 h 5897769"/>
              <a:gd name="connsiteX7" fmla="*/ 11595652 w 11595652"/>
              <a:gd name="connsiteY7" fmla="*/ 3259667 h 5897769"/>
              <a:gd name="connsiteX8" fmla="*/ 11595652 w 11595652"/>
              <a:gd name="connsiteY8" fmla="*/ 3259667 h 5897769"/>
              <a:gd name="connsiteX9" fmla="*/ 11595652 w 11595652"/>
              <a:gd name="connsiteY9" fmla="*/ 4656667 h 5897769"/>
              <a:gd name="connsiteX10" fmla="*/ 11595652 w 11595652"/>
              <a:gd name="connsiteY10" fmla="*/ 4656648 h 5897769"/>
              <a:gd name="connsiteX11" fmla="*/ 10664300 w 11595652"/>
              <a:gd name="connsiteY11" fmla="*/ 5588000 h 5897769"/>
              <a:gd name="connsiteX12" fmla="*/ 9889436 w 11595652"/>
              <a:gd name="connsiteY12" fmla="*/ 5583583 h 5897769"/>
              <a:gd name="connsiteX13" fmla="*/ 1902278 w 11595652"/>
              <a:gd name="connsiteY13" fmla="*/ 5897769 h 5897769"/>
              <a:gd name="connsiteX14" fmla="*/ 1932609 w 11595652"/>
              <a:gd name="connsiteY14" fmla="*/ 5588000 h 5897769"/>
              <a:gd name="connsiteX15" fmla="*/ 931352 w 11595652"/>
              <a:gd name="connsiteY15" fmla="*/ 5588000 h 5897769"/>
              <a:gd name="connsiteX16" fmla="*/ 0 w 11595652"/>
              <a:gd name="connsiteY16" fmla="*/ 4656648 h 5897769"/>
              <a:gd name="connsiteX17" fmla="*/ 0 w 11595652"/>
              <a:gd name="connsiteY17" fmla="*/ 4656667 h 5897769"/>
              <a:gd name="connsiteX18" fmla="*/ 0 w 11595652"/>
              <a:gd name="connsiteY18" fmla="*/ 3259667 h 5897769"/>
              <a:gd name="connsiteX19" fmla="*/ 0 w 11595652"/>
              <a:gd name="connsiteY19" fmla="*/ 3259667 h 5897769"/>
              <a:gd name="connsiteX20" fmla="*/ 0 w 11595652"/>
              <a:gd name="connsiteY20" fmla="*/ 931352 h 5897769"/>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1932609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813235 w 11595652"/>
              <a:gd name="connsiteY14" fmla="*/ 5588000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931352 w 11595652"/>
              <a:gd name="connsiteY15" fmla="*/ 5588000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664300 w 11595652"/>
              <a:gd name="connsiteY11" fmla="*/ 5588000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931352 w 11595652"/>
              <a:gd name="connsiteY1" fmla="*/ 0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664300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 name="connsiteX0" fmla="*/ 0 w 11595652"/>
              <a:gd name="connsiteY0" fmla="*/ 931352 h 6047960"/>
              <a:gd name="connsiteX1" fmla="*/ 577961 w 11595652"/>
              <a:gd name="connsiteY1" fmla="*/ 4417 h 6047960"/>
              <a:gd name="connsiteX2" fmla="*/ 1932609 w 11595652"/>
              <a:gd name="connsiteY2" fmla="*/ 0 h 6047960"/>
              <a:gd name="connsiteX3" fmla="*/ 1932609 w 11595652"/>
              <a:gd name="connsiteY3" fmla="*/ 0 h 6047960"/>
              <a:gd name="connsiteX4" fmla="*/ 4831522 w 11595652"/>
              <a:gd name="connsiteY4" fmla="*/ 0 h 6047960"/>
              <a:gd name="connsiteX5" fmla="*/ 10986769 w 11595652"/>
              <a:gd name="connsiteY5" fmla="*/ 0 h 6047960"/>
              <a:gd name="connsiteX6" fmla="*/ 11595652 w 11595652"/>
              <a:gd name="connsiteY6" fmla="*/ 931352 h 6047960"/>
              <a:gd name="connsiteX7" fmla="*/ 11595652 w 11595652"/>
              <a:gd name="connsiteY7" fmla="*/ 3259667 h 6047960"/>
              <a:gd name="connsiteX8" fmla="*/ 11595652 w 11595652"/>
              <a:gd name="connsiteY8" fmla="*/ 3259667 h 6047960"/>
              <a:gd name="connsiteX9" fmla="*/ 11595652 w 11595652"/>
              <a:gd name="connsiteY9" fmla="*/ 4656667 h 6047960"/>
              <a:gd name="connsiteX10" fmla="*/ 11595652 w 11595652"/>
              <a:gd name="connsiteY10" fmla="*/ 4656648 h 6047960"/>
              <a:gd name="connsiteX11" fmla="*/ 10964683 w 11595652"/>
              <a:gd name="connsiteY11" fmla="*/ 5574748 h 6047960"/>
              <a:gd name="connsiteX12" fmla="*/ 9889436 w 11595652"/>
              <a:gd name="connsiteY12" fmla="*/ 5583583 h 6047960"/>
              <a:gd name="connsiteX13" fmla="*/ 9009861 w 11595652"/>
              <a:gd name="connsiteY13" fmla="*/ 6047960 h 6047960"/>
              <a:gd name="connsiteX14" fmla="*/ 9291983 w 11595652"/>
              <a:gd name="connsiteY14" fmla="*/ 5592417 h 6047960"/>
              <a:gd name="connsiteX15" fmla="*/ 547039 w 11595652"/>
              <a:gd name="connsiteY15" fmla="*/ 5583582 h 6047960"/>
              <a:gd name="connsiteX16" fmla="*/ 0 w 11595652"/>
              <a:gd name="connsiteY16" fmla="*/ 4656648 h 6047960"/>
              <a:gd name="connsiteX17" fmla="*/ 0 w 11595652"/>
              <a:gd name="connsiteY17" fmla="*/ 4656667 h 6047960"/>
              <a:gd name="connsiteX18" fmla="*/ 0 w 11595652"/>
              <a:gd name="connsiteY18" fmla="*/ 3259667 h 6047960"/>
              <a:gd name="connsiteX19" fmla="*/ 0 w 11595652"/>
              <a:gd name="connsiteY19" fmla="*/ 3259667 h 6047960"/>
              <a:gd name="connsiteX20" fmla="*/ 0 w 11595652"/>
              <a:gd name="connsiteY20" fmla="*/ 931352 h 6047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595652" h="6047960">
                <a:moveTo>
                  <a:pt x="0" y="931352"/>
                </a:moveTo>
                <a:cubicBezTo>
                  <a:pt x="0" y="416980"/>
                  <a:pt x="63589" y="4417"/>
                  <a:pt x="577961" y="4417"/>
                </a:cubicBezTo>
                <a:lnTo>
                  <a:pt x="1932609" y="0"/>
                </a:lnTo>
                <a:lnTo>
                  <a:pt x="1932609" y="0"/>
                </a:lnTo>
                <a:lnTo>
                  <a:pt x="4831522" y="0"/>
                </a:lnTo>
                <a:lnTo>
                  <a:pt x="10986769" y="0"/>
                </a:lnTo>
                <a:cubicBezTo>
                  <a:pt x="11501141" y="0"/>
                  <a:pt x="11595652" y="416980"/>
                  <a:pt x="11595652" y="931352"/>
                </a:cubicBezTo>
                <a:lnTo>
                  <a:pt x="11595652" y="3259667"/>
                </a:lnTo>
                <a:lnTo>
                  <a:pt x="11595652" y="3259667"/>
                </a:lnTo>
                <a:lnTo>
                  <a:pt x="11595652" y="4656667"/>
                </a:lnTo>
                <a:lnTo>
                  <a:pt x="11595652" y="4656648"/>
                </a:lnTo>
                <a:cubicBezTo>
                  <a:pt x="11595652" y="5171020"/>
                  <a:pt x="11479055" y="5574748"/>
                  <a:pt x="10964683" y="5574748"/>
                </a:cubicBezTo>
                <a:lnTo>
                  <a:pt x="9889436" y="5583583"/>
                </a:lnTo>
                <a:lnTo>
                  <a:pt x="9009861" y="6047960"/>
                </a:lnTo>
                <a:lnTo>
                  <a:pt x="9291983" y="5592417"/>
                </a:lnTo>
                <a:lnTo>
                  <a:pt x="547039" y="5583582"/>
                </a:lnTo>
                <a:cubicBezTo>
                  <a:pt x="32667" y="5583582"/>
                  <a:pt x="0" y="5171020"/>
                  <a:pt x="0" y="4656648"/>
                </a:cubicBezTo>
                <a:lnTo>
                  <a:pt x="0" y="4656667"/>
                </a:lnTo>
                <a:lnTo>
                  <a:pt x="0" y="3259667"/>
                </a:lnTo>
                <a:lnTo>
                  <a:pt x="0" y="3259667"/>
                </a:lnTo>
                <a:lnTo>
                  <a:pt x="0" y="931352"/>
                </a:lnTo>
                <a:close/>
              </a:path>
            </a:pathLst>
          </a:custGeom>
          <a:solidFill>
            <a:schemeClr val="tx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66652" y="724452"/>
            <a:ext cx="10458696" cy="4731026"/>
          </a:xfrm>
          <a:effectLst/>
        </p:spPr>
        <p:txBody>
          <a:bodyPr anchor="ctr">
            <a:normAutofit/>
          </a:bodyPr>
          <a:lstStyle/>
          <a:p>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“Much of the difficulty in regard to the doctrine of Predestination is due to the </a:t>
            </a:r>
            <a:r>
              <a:rPr lang="en-CA" sz="3200" i="1" dirty="0">
                <a:solidFill>
                  <a:schemeClr val="accent4"/>
                </a:solidFill>
                <a:effectLst>
                  <a:outerShdw blurRad="50800" dist="38100" dir="2700000" algn="tl" rotWithShape="0">
                    <a:prstClr val="black">
                      <a:alpha val="40000"/>
                    </a:prstClr>
                  </a:outerShdw>
                </a:effectLst>
                <a:latin typeface="Gibson" panose="02000000000000000000" pitchFamily="50" charset="0"/>
              </a:rPr>
              <a:t>finite character </a:t>
            </a:r>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of our mind, which can grasp only a few details at a time, and which understands only a part of the relations between these. We are creatures of time, and often fail to take into consideration the fact that </a:t>
            </a:r>
            <a:r>
              <a:rPr lang="en-CA" sz="3200" i="1" dirty="0">
                <a:solidFill>
                  <a:schemeClr val="accent4"/>
                </a:solidFill>
                <a:effectLst>
                  <a:outerShdw blurRad="50800" dist="38100" dir="2700000" algn="tl" rotWithShape="0">
                    <a:prstClr val="black">
                      <a:alpha val="40000"/>
                    </a:prstClr>
                  </a:outerShdw>
                </a:effectLst>
                <a:latin typeface="Gibson" panose="02000000000000000000" pitchFamily="50" charset="0"/>
              </a:rPr>
              <a:t>God is not limited as we are</a:t>
            </a:r>
            <a:r>
              <a:rPr lang="en-CA" sz="3200" dirty="0">
                <a:solidFill>
                  <a:schemeClr val="bg1"/>
                </a:solidFill>
                <a:effectLst>
                  <a:outerShdw blurRad="50800" dist="38100" dir="2700000" algn="tl" rotWithShape="0">
                    <a:prstClr val="black">
                      <a:alpha val="40000"/>
                    </a:prstClr>
                  </a:outerShdw>
                </a:effectLst>
                <a:latin typeface="Gibson" panose="02000000000000000000" pitchFamily="50" charset="0"/>
              </a:rPr>
              <a:t>.”</a:t>
            </a:r>
          </a:p>
        </p:txBody>
      </p:sp>
      <p:graphicFrame>
        <p:nvGraphicFramePr>
          <p:cNvPr id="9" name="Diagram 8">
            <a:extLst>
              <a:ext uri="{FF2B5EF4-FFF2-40B4-BE49-F238E27FC236}">
                <a16:creationId xmlns:a16="http://schemas.microsoft.com/office/drawing/2014/main" id="{458D29A7-9574-4A24-8B50-0A37D86007D4}"/>
              </a:ext>
            </a:extLst>
          </p:cNvPr>
          <p:cNvGraphicFramePr/>
          <p:nvPr/>
        </p:nvGraphicFramePr>
        <p:xfrm>
          <a:off x="233777" y="5561496"/>
          <a:ext cx="9064832" cy="1144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0164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9" grpId="0">
        <p:bldAsOne/>
      </p:bldGraphic>
    </p:bld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18580D-5F40-4352-9314-F8565771DB5C}"/>
              </a:ext>
            </a:extLst>
          </p:cNvPr>
          <p:cNvSpPr/>
          <p:nvPr/>
        </p:nvSpPr>
        <p:spPr>
          <a:xfrm>
            <a:off x="538922" y="335724"/>
            <a:ext cx="11158329" cy="989497"/>
          </a:xfrm>
          <a:prstGeom prst="roundRect">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7A24E87-E93F-4B44-8217-F0BB1312312E}"/>
              </a:ext>
            </a:extLst>
          </p:cNvPr>
          <p:cNvSpPr>
            <a:spLocks noGrp="1"/>
          </p:cNvSpPr>
          <p:nvPr>
            <p:ph type="ctrTitle"/>
          </p:nvPr>
        </p:nvSpPr>
        <p:spPr>
          <a:xfrm>
            <a:off x="888738" y="362226"/>
            <a:ext cx="10458696" cy="989497"/>
          </a:xfrm>
        </p:spPr>
        <p:txBody>
          <a:bodyPr anchor="ctr">
            <a:normAutofit/>
          </a:bodyPr>
          <a:lstStyle/>
          <a:p>
            <a:r>
              <a:rPr lang="en-CA" b="1" dirty="0">
                <a:solidFill>
                  <a:schemeClr val="bg1"/>
                </a:solidFill>
                <a:latin typeface="Gibson" panose="02000000000000000000" pitchFamily="50" charset="0"/>
              </a:rPr>
              <a:t>CONCLUDING THOUGHTS</a:t>
            </a:r>
          </a:p>
        </p:txBody>
      </p:sp>
      <p:sp>
        <p:nvSpPr>
          <p:cNvPr id="3" name="Subtitle 2">
            <a:extLst>
              <a:ext uri="{FF2B5EF4-FFF2-40B4-BE49-F238E27FC236}">
                <a16:creationId xmlns:a16="http://schemas.microsoft.com/office/drawing/2014/main" id="{028604BA-4F45-465C-A73D-C84B3829AD91}"/>
              </a:ext>
            </a:extLst>
          </p:cNvPr>
          <p:cNvSpPr>
            <a:spLocks noGrp="1"/>
          </p:cNvSpPr>
          <p:nvPr>
            <p:ph type="subTitle" idx="1"/>
          </p:nvPr>
        </p:nvSpPr>
        <p:spPr>
          <a:xfrm>
            <a:off x="888738" y="1483447"/>
            <a:ext cx="10458696" cy="718177"/>
          </a:xfrm>
          <a:effectLst/>
        </p:spPr>
        <p:txBody>
          <a:bodyPr>
            <a:normAutofit/>
          </a:bodyPr>
          <a:lstStyle/>
          <a:p>
            <a:r>
              <a:rPr lang="en-CA" sz="4400" b="1" dirty="0">
                <a:solidFill>
                  <a:schemeClr val="accent4"/>
                </a:solidFill>
                <a:effectLst>
                  <a:outerShdw blurRad="50800" dist="38100" dir="2700000" algn="tl" rotWithShape="0">
                    <a:prstClr val="black">
                      <a:alpha val="40000"/>
                    </a:prstClr>
                  </a:outerShdw>
                </a:effectLst>
                <a:latin typeface="Gibson Light" panose="02000000000000000000" pitchFamily="50" charset="0"/>
              </a:rPr>
              <a:t>NOT SAFE BUT GOOD</a:t>
            </a:r>
          </a:p>
        </p:txBody>
      </p:sp>
      <p:pic>
        <p:nvPicPr>
          <p:cNvPr id="6" name="Picture 5" descr="A picture containing outdoor, mammal, animal, brown&#10;&#10;Description automatically generated">
            <a:extLst>
              <a:ext uri="{FF2B5EF4-FFF2-40B4-BE49-F238E27FC236}">
                <a16:creationId xmlns:a16="http://schemas.microsoft.com/office/drawing/2014/main" id="{E550FE04-6F15-4B96-8D45-12180FC27D5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27550" y="2468485"/>
            <a:ext cx="4484356" cy="3363267"/>
          </a:xfrm>
          <a:prstGeom prst="rect">
            <a:avLst/>
          </a:prstGeom>
        </p:spPr>
      </p:pic>
      <p:sp>
        <p:nvSpPr>
          <p:cNvPr id="8" name="TextBox 7">
            <a:extLst>
              <a:ext uri="{FF2B5EF4-FFF2-40B4-BE49-F238E27FC236}">
                <a16:creationId xmlns:a16="http://schemas.microsoft.com/office/drawing/2014/main" id="{1DDCA59E-D366-42E5-AC1C-FC31479B9EE1}"/>
              </a:ext>
            </a:extLst>
          </p:cNvPr>
          <p:cNvSpPr txBox="1"/>
          <p:nvPr/>
        </p:nvSpPr>
        <p:spPr>
          <a:xfrm>
            <a:off x="538921" y="2266010"/>
            <a:ext cx="6529037" cy="4031873"/>
          </a:xfrm>
          <a:prstGeom prst="rect">
            <a:avLst/>
          </a:prstGeom>
          <a:noFill/>
        </p:spPr>
        <p:txBody>
          <a:bodyPr wrap="square" rtlCol="0">
            <a:spAutoFit/>
          </a:bodyPr>
          <a:lstStyle/>
          <a:p>
            <a:r>
              <a:rPr lang="en-CA" sz="3200" dirty="0">
                <a:solidFill>
                  <a:schemeClr val="bg1"/>
                </a:solidFill>
                <a:effectLst>
                  <a:outerShdw blurRad="38100" dist="38100" dir="2700000" algn="tl">
                    <a:srgbClr val="000000">
                      <a:alpha val="43137"/>
                    </a:srgbClr>
                  </a:outerShdw>
                </a:effectLst>
                <a:latin typeface="Gibson" panose="02000000000000000000" pitchFamily="50" charset="0"/>
              </a:rPr>
              <a:t>“Aslan is a lion- the Lion, the great Lion." "Ooh," said Susan. "I'd thought he was a man. Is he-quite safe? I shall feel rather nervous about meeting a lion"..."Safe?" said Mr. Beaver ..."Who said anything about safe? 'Course he isn't safe. But he's good. He's the King, I tell you.”</a:t>
            </a:r>
          </a:p>
        </p:txBody>
      </p:sp>
    </p:spTree>
    <p:extLst>
      <p:ext uri="{BB962C8B-B14F-4D97-AF65-F5344CB8AC3E}">
        <p14:creationId xmlns:p14="http://schemas.microsoft.com/office/powerpoint/2010/main" val="3185753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5261</Words>
  <Application>Microsoft Office PowerPoint</Application>
  <PresentationFormat>Widescreen</PresentationFormat>
  <Paragraphs>385</Paragraphs>
  <Slides>110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110</vt:i4>
      </vt:variant>
    </vt:vector>
  </HeadingPairs>
  <TitlesOfParts>
    <vt:vector size="117" baseType="lpstr">
      <vt:lpstr>Arial</vt:lpstr>
      <vt:lpstr>Arial Rounded MT Bold</vt:lpstr>
      <vt:lpstr>Calibri</vt:lpstr>
      <vt:lpstr>Calibri Light</vt:lpstr>
      <vt:lpstr>Gibson</vt:lpstr>
      <vt:lpstr>Gibson Light</vt:lpstr>
      <vt:lpstr>Office Theme</vt:lpstr>
      <vt:lpstr>WELCOME!</vt:lpstr>
      <vt:lpstr>PowerPoint Presentation</vt:lpstr>
      <vt:lpstr>PowerPoint Presentation</vt:lpstr>
      <vt:lpstr>3 POINTS TO KEEP IN MIND</vt:lpstr>
      <vt:lpstr>PowerPoint Presentation</vt:lpstr>
      <vt:lpstr>3 POINTS TO KEEP IN MIND</vt:lpstr>
      <vt:lpstr>LET’S PRAY</vt:lpstr>
      <vt:lpstr>DEFINITIONS</vt:lpstr>
      <vt:lpstr>PowerPoint Presentation</vt:lpstr>
      <vt:lpstr>DEFINITIONS</vt:lpstr>
      <vt:lpstr>A WORD OF CAUTION</vt:lpstr>
      <vt:lpstr>THE REAL ISSUE</vt:lpstr>
      <vt:lpstr>DEFINITION</vt:lpstr>
      <vt:lpstr>PowerPoint Presentation</vt:lpstr>
      <vt:lpstr>PowerPoint Presentation</vt:lpstr>
      <vt:lpstr>PowerPoint Presentation</vt:lpstr>
      <vt:lpstr>DEFINITION</vt:lpstr>
      <vt:lpstr>LIBERTARIAN FREE WILL</vt:lpstr>
      <vt:lpstr>LIBERTARIAN FREE WILL</vt:lpstr>
      <vt:lpstr>LIBERTARIAN FREE WILL</vt:lpstr>
      <vt:lpstr>PROBLEMS WITH LIBERTARIANISM</vt:lpstr>
      <vt:lpstr>PowerPoint Presentation</vt:lpstr>
      <vt:lpstr>PROBLEMS WITH LIBERTARIANISM</vt:lpstr>
      <vt:lpstr>MAIN PROBLEM</vt:lpstr>
      <vt:lpstr>BIBLICAL COMPATIBILISM</vt:lpstr>
      <vt:lpstr>PowerPoint Presentation</vt:lpstr>
      <vt:lpstr>BIBLICAL COMPATIBILISM</vt:lpstr>
      <vt:lpstr>SLIDO QUESTION</vt:lpstr>
      <vt:lpstr>BIBLICAL COMPATIBILISM</vt:lpstr>
      <vt:lpstr>BIBLICAL COMPATIBILISM</vt:lpstr>
      <vt:lpstr>BIBLICAL COMPATIBILISM</vt:lpstr>
      <vt:lpstr>BIBLICAL COMPATIBILISM</vt:lpstr>
      <vt:lpstr>PowerPoint Presentation</vt:lpstr>
      <vt:lpstr>BIBLICAL COMPATIBILISM</vt:lpstr>
      <vt:lpstr>BIBLICAL COMPATIBILISM</vt:lpstr>
      <vt:lpstr>BIBLICAL COMPATIBILISM</vt:lpstr>
      <vt:lpstr>PowerPoint Presentation</vt:lpstr>
      <vt:lpstr>BIBLICAL COMPATIBILISM</vt:lpstr>
      <vt:lpstr>BIBLICAL COMPATIBILISM</vt:lpstr>
      <vt:lpstr>PowerPoint Presentation</vt:lpstr>
      <vt:lpstr>BIBLICAL COMPATIBILISM</vt:lpstr>
      <vt:lpstr>BIBLICAL COMPATIBILISM</vt:lpstr>
      <vt:lpstr>BIBLICAL COMPATIBILISM</vt:lpstr>
      <vt:lpstr>BIBLICAL COMPATIBILISM</vt:lpstr>
      <vt:lpstr>PowerPoint Presentation</vt:lpstr>
      <vt:lpstr>ANALOGY OF SCRIPTURE’S INSPIRATION</vt:lpstr>
      <vt:lpstr>BIBLICAL COMPATIBILISM</vt:lpstr>
      <vt:lpstr>KEY BIBLICAL TEXTS</vt:lpstr>
      <vt:lpstr>ROMANS 8-10</vt:lpstr>
      <vt:lpstr>CONTEXT</vt:lpstr>
      <vt:lpstr>CONTEXT</vt:lpstr>
      <vt:lpstr>CONTEXT</vt:lpstr>
      <vt:lpstr>PowerPoint Presentation</vt:lpstr>
      <vt:lpstr>ROMANS 8:28-30</vt:lpstr>
      <vt:lpstr>ROMANS 9:10-13</vt:lpstr>
      <vt:lpstr>PowerPoint Presentation</vt:lpstr>
      <vt:lpstr>ROMANS 9:10-13</vt:lpstr>
      <vt:lpstr>ROMANS 9:14a</vt:lpstr>
      <vt:lpstr>SLIDO QUESTION</vt:lpstr>
      <vt:lpstr>ROMANS 9:14-16</vt:lpstr>
      <vt:lpstr>ROMANS 9:14-16</vt:lpstr>
      <vt:lpstr>ROMANS 9:17</vt:lpstr>
      <vt:lpstr>PowerPoint Presentation</vt:lpstr>
      <vt:lpstr>PowerPoint Presentation</vt:lpstr>
      <vt:lpstr>ROMANS 9:17</vt:lpstr>
      <vt:lpstr>ROMANS 9:18</vt:lpstr>
      <vt:lpstr>ROMANS 9:19</vt:lpstr>
      <vt:lpstr>PowerPoint Presentation</vt:lpstr>
      <vt:lpstr>ROMANS 9:19-21</vt:lpstr>
      <vt:lpstr>ROMANS 9:21</vt:lpstr>
      <vt:lpstr>ROMANS 9:21</vt:lpstr>
      <vt:lpstr>PowerPoint Presentation</vt:lpstr>
      <vt:lpstr>ROMANS 9:19-21</vt:lpstr>
      <vt:lpstr>ROMANS 9:22-24</vt:lpstr>
      <vt:lpstr>PowerPoint Presentation</vt:lpstr>
      <vt:lpstr>ROMANS 9:22-24</vt:lpstr>
      <vt:lpstr>ROMANS 9:22-24</vt:lpstr>
      <vt:lpstr>ROMANS 9:22-24</vt:lpstr>
      <vt:lpstr>ROMANS 9:22-24</vt:lpstr>
      <vt:lpstr>ASYMMETRY</vt:lpstr>
      <vt:lpstr>ROMANS 9 TAKEAWAY</vt:lpstr>
      <vt:lpstr>ROMANS 9 TAKEAWAY</vt:lpstr>
      <vt:lpstr>PowerPoint Presentation</vt:lpstr>
      <vt:lpstr>ROMANS 9 TAKEAWAY</vt:lpstr>
      <vt:lpstr>ROMANS 10</vt:lpstr>
      <vt:lpstr>ROMANS 10</vt:lpstr>
      <vt:lpstr>PowerPoint Presentation</vt:lpstr>
      <vt:lpstr>PowerPoint Presentation</vt:lpstr>
      <vt:lpstr>ROMANS 10:14-15</vt:lpstr>
      <vt:lpstr>JOHN 6</vt:lpstr>
      <vt:lpstr>PowerPoint Presentation</vt:lpstr>
      <vt:lpstr>PowerPoint Presentation</vt:lpstr>
      <vt:lpstr>PowerPoint Presentation</vt:lpstr>
      <vt:lpstr>JOHN 6:44</vt:lpstr>
      <vt:lpstr>PowerPoint Presentation</vt:lpstr>
      <vt:lpstr>CONCLUDING THOUGHTS</vt:lpstr>
      <vt:lpstr>PowerPoint Presentation</vt:lpstr>
      <vt:lpstr>PowerPoint Presentation</vt:lpstr>
      <vt:lpstr>CONCLUDING THOUGHTS</vt:lpstr>
      <vt:lpstr>CONCLUDING THOUGHTS</vt:lpstr>
      <vt:lpstr>PowerPoint Presentation</vt:lpstr>
      <vt:lpstr>CONCLUDING THOUGHTS</vt:lpstr>
      <vt:lpstr>RECOMMENDED RESOURCES</vt:lpstr>
      <vt:lpstr>Q&amp;A</vt:lpstr>
      <vt:lpstr>Q&amp;A</vt:lpstr>
      <vt:lpstr>Q&amp;A</vt:lpstr>
      <vt:lpstr>Q&amp;A</vt:lpstr>
      <vt:lpstr>Q&amp;A</vt:lpstr>
      <vt:lpstr>Q&amp;A</vt:lpstr>
      <vt:lpstr>YOU ARE LOVED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Media &amp; Graphics</dc:creator>
  <cp:lastModifiedBy>Media &amp; Graphics</cp:lastModifiedBy>
  <cp:revision>130</cp:revision>
  <dcterms:created xsi:type="dcterms:W3CDTF">2019-11-28T13:58:05Z</dcterms:created>
  <dcterms:modified xsi:type="dcterms:W3CDTF">2019-11-28T23:15:33Z</dcterms:modified>
</cp:coreProperties>
</file>